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1" r:id="rId3"/>
    <p:sldId id="297" r:id="rId4"/>
    <p:sldId id="309" r:id="rId5"/>
    <p:sldId id="266" r:id="rId6"/>
    <p:sldId id="293" r:id="rId7"/>
    <p:sldId id="308" r:id="rId8"/>
    <p:sldId id="291" r:id="rId9"/>
    <p:sldId id="307" r:id="rId10"/>
    <p:sldId id="301" r:id="rId11"/>
    <p:sldId id="302" r:id="rId12"/>
    <p:sldId id="303" r:id="rId13"/>
    <p:sldId id="304" r:id="rId14"/>
    <p:sldId id="305" r:id="rId15"/>
    <p:sldId id="276" r:id="rId16"/>
    <p:sldId id="277"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autoAdjust="0"/>
  </p:normalViewPr>
  <p:slideViewPr>
    <p:cSldViewPr snapToGrid="0">
      <p:cViewPr>
        <p:scale>
          <a:sx n="68" d="100"/>
          <a:sy n="6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5C48DA-6E1E-4CFC-BDE3-F0B105A424EF}"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56064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6E15C-FAFD-4E13-9AA1-3D860B151E8A}"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934515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049D7-C009-42B8-9CF8-A0D7098A5593}"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81696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AB7E1-A4F5-4E2E-9590-31A0A692F024}"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87100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35068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F60C2-23C3-4C75-AE66-508EF31D9389}"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41521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86533-484F-4991-8AD8-FA8F3134B969}" type="datetime1">
              <a:rPr lang="en-US" smtClean="0"/>
              <a:pPr/>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91452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BEA4B-CA8B-4CFC-BB2A-4EBF764719C7}" type="datetime1">
              <a:rPr lang="en-US" smtClean="0"/>
              <a:pPr/>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48440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38066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94713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155829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 Id="rId5" Type="http://schemas.openxmlformats.org/officeDocument/2006/relationships/image" Target="../media/image10.jpeg" /><Relationship Id="rId4" Type="http://schemas.openxmlformats.org/officeDocument/2006/relationships/image" Target="../media/image9.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582" y="1547446"/>
            <a:ext cx="9073662" cy="4965895"/>
          </a:xfrm>
          <a:prstGeom prst="rect">
            <a:avLst/>
          </a:prstGeom>
        </p:spPr>
      </p:pic>
      <p:sp>
        <p:nvSpPr>
          <p:cNvPr id="16" name="TextBox 15"/>
          <p:cNvSpPr txBox="1"/>
          <p:nvPr/>
        </p:nvSpPr>
        <p:spPr>
          <a:xfrm>
            <a:off x="1111011" y="3023214"/>
            <a:ext cx="3048000" cy="584775"/>
          </a:xfrm>
          <a:prstGeom prst="rect">
            <a:avLst/>
          </a:prstGeom>
          <a:noFill/>
        </p:spPr>
        <p:txBody>
          <a:bodyPr wrap="square" rtlCol="0">
            <a:prstTxWarp prst="textPlain">
              <a:avLst/>
            </a:prstTxWarp>
            <a:spAutoFit/>
          </a:bodyPr>
          <a:lstStyle/>
          <a:p>
            <a:r>
              <a:rPr lang="bn-IN"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121414" y="3001777"/>
            <a:ext cx="3048000" cy="584775"/>
          </a:xfrm>
          <a:prstGeom prst="rect">
            <a:avLst/>
          </a:prstGeom>
          <a:noFill/>
        </p:spPr>
        <p:txBody>
          <a:bodyPr wrap="square" rtlCol="0">
            <a:prstTxWarp prst="textPlain">
              <a:avLst/>
            </a:prstTxWarp>
            <a:spAutoFit/>
          </a:bodyPr>
          <a:lstStyle/>
          <a:p>
            <a:r>
              <a:rPr lang="bn-IN"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448376" y="161499"/>
            <a:ext cx="7311617" cy="1200329"/>
          </a:xfrm>
          <a:prstGeom prst="rect">
            <a:avLst/>
          </a:prstGeom>
        </p:spPr>
        <p:txBody>
          <a:bodyPr wrap="none">
            <a:spAutoFit/>
          </a:bodyPr>
          <a:lstStyle/>
          <a:p>
            <a:pPr algn="ctr" rtl="1"/>
            <a:r>
              <a:rPr lang="ar-SA" sz="7200" dirty="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2166426" y="974412"/>
            <a:ext cx="8356210" cy="1569660"/>
          </a:xfrm>
          <a:prstGeom prst="rect">
            <a:avLst/>
          </a:prstGeom>
        </p:spPr>
        <p:txBody>
          <a:bodyPr wrap="square">
            <a:spAutoFit/>
          </a:bodyPr>
          <a:lstStyle/>
          <a:p>
            <a:r>
              <a:rPr lang="ar-SA" sz="9600" b="1" kern="10" dirty="0">
                <a:ln w="9525">
                  <a:round/>
                  <a:headEnd/>
                  <a:tailEnd/>
                </a:ln>
                <a:solidFill>
                  <a:srgbClr val="FF0000"/>
                </a:solidFill>
                <a:latin typeface="Arial"/>
              </a:rPr>
              <a:t>اهلا و سهلا</a:t>
            </a:r>
            <a:r>
              <a:rPr lang="en-US" sz="9600" b="1" kern="10" dirty="0">
                <a:ln w="9525">
                  <a:round/>
                  <a:headEnd/>
                  <a:tailEnd/>
                </a:ln>
                <a:solidFill>
                  <a:srgbClr val="FF0000"/>
                </a:solidFill>
                <a:latin typeface="Arial"/>
              </a:rPr>
              <a:t> </a:t>
            </a:r>
            <a:r>
              <a:rPr lang="bn-IN" sz="9600" b="1" kern="10" dirty="0">
                <a:ln w="9525">
                  <a:round/>
                  <a:headEnd/>
                  <a:tailEnd/>
                </a:ln>
                <a:solidFill>
                  <a:srgbClr val="FF0000"/>
                </a:solidFill>
                <a:latin typeface="NikoshBAN" pitchFamily="2" charset="0"/>
                <a:cs typeface="NikoshBAN" pitchFamily="2" charset="0"/>
              </a:rPr>
              <a:t>স্বাগতম</a:t>
            </a:r>
            <a:r>
              <a:rPr lang="bn-IN" sz="9600" b="1" kern="10" dirty="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29978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71" y="19812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rgbClr val="002060"/>
                </a:solidFill>
              </a:rPr>
              <a:t>الاعمال انفراد</a:t>
            </a:r>
            <a:r>
              <a:rPr lang="bn-BD" sz="4800" dirty="0">
                <a:solidFill>
                  <a:srgbClr val="002060"/>
                </a:solidFill>
              </a:rPr>
              <a:t> </a:t>
            </a:r>
            <a:r>
              <a:rPr lang="bn-BD" sz="5400" dirty="0">
                <a:solidFill>
                  <a:srgbClr val="002060"/>
                </a:solidFill>
                <a:latin typeface="NikoshBAN" pitchFamily="2" charset="0"/>
                <a:cs typeface="NikoshBAN" pitchFamily="2" charset="0"/>
              </a:rPr>
              <a:t>একক কাজ</a:t>
            </a:r>
            <a:r>
              <a:rPr lang="en-US" sz="5400" dirty="0">
                <a:solidFill>
                  <a:srgbClr val="002060"/>
                </a:solidFill>
                <a:latin typeface="NikoshBAN" pitchFamily="2" charset="0"/>
                <a:cs typeface="NikoshBAN" pitchFamily="2" charset="0"/>
              </a:rPr>
              <a:t>:</a:t>
            </a: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a:t>(الف)</a:t>
            </a:r>
            <a:r>
              <a:rPr lang="en-US" sz="2800" b="1" dirty="0"/>
              <a:t> </a:t>
            </a:r>
            <a:r>
              <a:rPr lang="ar-SA" sz="2800" b="1" u="sng" dirty="0"/>
              <a:t>إملأالفراغات فى الجمل الأتية بكلمة مناسبة:</a:t>
            </a:r>
            <a:endParaRPr lang="en-US" sz="2800" b="1" u="sng" dirty="0"/>
          </a:p>
        </p:txBody>
      </p:sp>
      <p:sp>
        <p:nvSpPr>
          <p:cNvPr id="8" name="TextBox 7"/>
          <p:cNvSpPr txBox="1"/>
          <p:nvPr/>
        </p:nvSpPr>
        <p:spPr>
          <a:xfrm>
            <a:off x="2827606" y="1752600"/>
            <a:ext cx="8088923" cy="523220"/>
          </a:xfrm>
          <a:prstGeom prst="rect">
            <a:avLst/>
          </a:prstGeom>
          <a:noFill/>
        </p:spPr>
        <p:txBody>
          <a:bodyPr wrap="square" rtlCol="0">
            <a:spAutoFit/>
          </a:bodyPr>
          <a:lstStyle/>
          <a:p>
            <a:pPr algn="r" rtl="1"/>
            <a:r>
              <a:rPr lang="ar-SA" sz="2800" dirty="0"/>
              <a:t>١ــ </a:t>
            </a:r>
            <a:r>
              <a:rPr lang="ar-SA" sz="2800" dirty="0">
                <a:latin typeface="NikoshBAN" panose="02000000000000000000" pitchFamily="2" charset="0"/>
                <a:cs typeface="NikoshBAN" panose="02000000000000000000" pitchFamily="2" charset="0"/>
              </a:rPr>
              <a:t>ارحم</a:t>
            </a:r>
            <a:r>
              <a:rPr lang="bn-IN"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لأنه يحس ويتألم كما نتألم. </a:t>
            </a:r>
            <a:endParaRPr lang="en-US" sz="2800" dirty="0"/>
          </a:p>
        </p:txBody>
      </p:sp>
      <p:sp>
        <p:nvSpPr>
          <p:cNvPr id="9" name="TextBox 8"/>
          <p:cNvSpPr txBox="1"/>
          <p:nvPr/>
        </p:nvSpPr>
        <p:spPr>
          <a:xfrm>
            <a:off x="4783015" y="2209800"/>
            <a:ext cx="6147582" cy="954107"/>
          </a:xfrm>
          <a:prstGeom prst="rect">
            <a:avLst/>
          </a:prstGeom>
          <a:noFill/>
        </p:spPr>
        <p:txBody>
          <a:bodyPr wrap="square" rtlCol="0">
            <a:spAutoFit/>
          </a:bodyPr>
          <a:lstStyle/>
          <a:p>
            <a:pPr algn="r" rtl="1"/>
            <a:r>
              <a:rPr lang="ar-SA" sz="2800" dirty="0"/>
              <a:t>٢ــ </a:t>
            </a:r>
            <a:r>
              <a:rPr lang="ar-SA" sz="2800" dirty="0">
                <a:latin typeface="NikoshBAN" panose="02000000000000000000" pitchFamily="2" charset="0"/>
                <a:cs typeface="NikoshBAN" panose="02000000000000000000" pitchFamily="2" charset="0"/>
              </a:rPr>
              <a:t>يحثنا على </a:t>
            </a:r>
            <a:r>
              <a:rPr lang="en-US"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بالحيوان والطير.</a:t>
            </a:r>
            <a:endParaRPr lang="en-US" sz="2800" dirty="0"/>
          </a:p>
          <a:p>
            <a:pPr algn="r" rtl="1"/>
            <a:endParaRPr lang="en-US" sz="2800" dirty="0"/>
          </a:p>
        </p:txBody>
      </p:sp>
      <p:sp>
        <p:nvSpPr>
          <p:cNvPr id="10" name="TextBox 9"/>
          <p:cNvSpPr txBox="1"/>
          <p:nvPr/>
        </p:nvSpPr>
        <p:spPr>
          <a:xfrm>
            <a:off x="1069145" y="2737337"/>
            <a:ext cx="9833317" cy="523220"/>
          </a:xfrm>
          <a:prstGeom prst="rect">
            <a:avLst/>
          </a:prstGeom>
          <a:noFill/>
        </p:spPr>
        <p:txBody>
          <a:bodyPr wrap="square" rtlCol="0">
            <a:spAutoFit/>
          </a:bodyPr>
          <a:lstStyle/>
          <a:p>
            <a:pPr algn="r" rtl="1"/>
            <a:r>
              <a:rPr lang="ar-SA" sz="2800" dirty="0"/>
              <a:t>٣ــ </a:t>
            </a:r>
            <a:r>
              <a:rPr lang="ar-SA" sz="2800" dirty="0">
                <a:latin typeface="NikoshBAN" panose="02000000000000000000" pitchFamily="2" charset="0"/>
                <a:cs typeface="NikoshBAN" panose="02000000000000000000" pitchFamily="2" charset="0"/>
              </a:rPr>
              <a:t>أطلق سبيلها وأطلق سمعك وبصرك وراءها لتسمع تغريدها </a:t>
            </a:r>
            <a:r>
              <a:rPr lang="en-US"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الاشجار.</a:t>
            </a:r>
            <a:endParaRPr lang="en-US" sz="2800" dirty="0"/>
          </a:p>
        </p:txBody>
      </p:sp>
      <p:sp>
        <p:nvSpPr>
          <p:cNvPr id="11" name="TextBox 10"/>
          <p:cNvSpPr txBox="1"/>
          <p:nvPr/>
        </p:nvSpPr>
        <p:spPr>
          <a:xfrm>
            <a:off x="3010486" y="3293014"/>
            <a:ext cx="7920111" cy="523220"/>
          </a:xfrm>
          <a:prstGeom prst="rect">
            <a:avLst/>
          </a:prstGeom>
          <a:noFill/>
        </p:spPr>
        <p:txBody>
          <a:bodyPr wrap="square" rtlCol="0">
            <a:spAutoFit/>
          </a:bodyPr>
          <a:lstStyle/>
          <a:p>
            <a:pPr algn="r" rtl="1"/>
            <a:r>
              <a:rPr lang="ar-SA" sz="2800" dirty="0"/>
              <a:t>٤ــ </a:t>
            </a:r>
            <a:r>
              <a:rPr lang="ar-SA" sz="2800" dirty="0">
                <a:latin typeface="NikoshBAN" panose="02000000000000000000" pitchFamily="2" charset="0"/>
                <a:cs typeface="NikoshBAN" panose="02000000000000000000" pitchFamily="2" charset="0"/>
              </a:rPr>
              <a:t>وفى الغابات وعلى </a:t>
            </a:r>
            <a:r>
              <a:rPr lang="en-US"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وترى منظرها . </a:t>
            </a:r>
            <a:endParaRPr lang="en-US" sz="2800" dirty="0"/>
          </a:p>
        </p:txBody>
      </p:sp>
      <p:sp>
        <p:nvSpPr>
          <p:cNvPr id="12" name="TextBox 11"/>
          <p:cNvSpPr txBox="1"/>
          <p:nvPr/>
        </p:nvSpPr>
        <p:spPr>
          <a:xfrm>
            <a:off x="2461846" y="3750213"/>
            <a:ext cx="8454685" cy="523220"/>
          </a:xfrm>
          <a:prstGeom prst="rect">
            <a:avLst/>
          </a:prstGeom>
          <a:noFill/>
        </p:spPr>
        <p:txBody>
          <a:bodyPr wrap="square" rtlCol="0">
            <a:spAutoFit/>
          </a:bodyPr>
          <a:lstStyle/>
          <a:p>
            <a:pPr algn="r" rtl="1"/>
            <a:r>
              <a:rPr lang="ar-SA" sz="2800" dirty="0"/>
              <a:t>٥ــ</a:t>
            </a:r>
            <a:r>
              <a:rPr lang="en-US" sz="2800" dirty="0"/>
              <a:t> </a:t>
            </a:r>
            <a:r>
              <a:rPr lang="ar-SA" sz="2800" dirty="0">
                <a:latin typeface="NikoshBAN" panose="02000000000000000000" pitchFamily="2" charset="0"/>
                <a:cs typeface="NikoshBAN" panose="02000000000000000000" pitchFamily="2" charset="0"/>
              </a:rPr>
              <a:t>وارحموا من فى الأرض يرحمكم من فى </a:t>
            </a:r>
            <a:r>
              <a:rPr lang="en-US" sz="2800" dirty="0">
                <a:latin typeface="NikoshBAN" panose="02000000000000000000" pitchFamily="2" charset="0"/>
                <a:cs typeface="NikoshBAN" panose="02000000000000000000" pitchFamily="2" charset="0"/>
              </a:rPr>
              <a:t>…………. </a:t>
            </a:r>
            <a:endParaRPr lang="en-US" sz="2800" dirty="0"/>
          </a:p>
        </p:txBody>
      </p:sp>
      <p:sp>
        <p:nvSpPr>
          <p:cNvPr id="13" name="TextBox 12"/>
          <p:cNvSpPr txBox="1"/>
          <p:nvPr/>
        </p:nvSpPr>
        <p:spPr>
          <a:xfrm>
            <a:off x="8426548" y="1603719"/>
            <a:ext cx="1322361" cy="584775"/>
          </a:xfrm>
          <a:prstGeom prst="rect">
            <a:avLst/>
          </a:prstGeom>
          <a:noFill/>
        </p:spPr>
        <p:txBody>
          <a:bodyPr wrap="square" rtlCol="0">
            <a:spAutoFit/>
          </a:bodyPr>
          <a:lstStyle/>
          <a:p>
            <a:pPr algn="r" rtl="1"/>
            <a:r>
              <a:rPr lang="ar-SA" sz="3200" b="1" dirty="0">
                <a:solidFill>
                  <a:srgbClr val="002060"/>
                </a:solidFill>
                <a:latin typeface="NikoshBAN" panose="02000000000000000000" pitchFamily="2" charset="0"/>
                <a:cs typeface="NikoshBAN" panose="02000000000000000000" pitchFamily="2" charset="0"/>
              </a:rPr>
              <a:t>الحيوان</a:t>
            </a:r>
            <a:endParaRPr lang="en-US" sz="3200" b="1" dirty="0">
              <a:solidFill>
                <a:srgbClr val="002060"/>
              </a:solidFill>
            </a:endParaRPr>
          </a:p>
        </p:txBody>
      </p:sp>
      <p:sp>
        <p:nvSpPr>
          <p:cNvPr id="14" name="TextBox 13"/>
          <p:cNvSpPr txBox="1"/>
          <p:nvPr/>
        </p:nvSpPr>
        <p:spPr>
          <a:xfrm>
            <a:off x="7568419" y="2067953"/>
            <a:ext cx="1280159" cy="584775"/>
          </a:xfrm>
          <a:prstGeom prst="rect">
            <a:avLst/>
          </a:prstGeom>
          <a:noFill/>
        </p:spPr>
        <p:txBody>
          <a:bodyPr wrap="square" rtlCol="0">
            <a:spAutoFit/>
          </a:bodyPr>
          <a:lstStyle/>
          <a:p>
            <a:pPr algn="r" rtl="1"/>
            <a:r>
              <a:rPr lang="ar-SA" sz="3200" b="1" dirty="0">
                <a:solidFill>
                  <a:srgbClr val="002060"/>
                </a:solidFill>
                <a:latin typeface="NikoshBAN" panose="02000000000000000000" pitchFamily="2" charset="0"/>
                <a:cs typeface="NikoshBAN" panose="02000000000000000000" pitchFamily="2" charset="0"/>
              </a:rPr>
              <a:t>الرفق</a:t>
            </a:r>
            <a:endParaRPr lang="en-US" sz="3200" b="1" dirty="0">
              <a:solidFill>
                <a:srgbClr val="002060"/>
              </a:solidFill>
            </a:endParaRPr>
          </a:p>
        </p:txBody>
      </p:sp>
      <p:sp>
        <p:nvSpPr>
          <p:cNvPr id="15" name="TextBox 14"/>
          <p:cNvSpPr txBox="1"/>
          <p:nvPr/>
        </p:nvSpPr>
        <p:spPr>
          <a:xfrm>
            <a:off x="2588457" y="2532185"/>
            <a:ext cx="1097280" cy="584775"/>
          </a:xfrm>
          <a:prstGeom prst="rect">
            <a:avLst/>
          </a:prstGeom>
          <a:noFill/>
        </p:spPr>
        <p:txBody>
          <a:bodyPr wrap="square" rtlCol="0">
            <a:spAutoFit/>
          </a:bodyPr>
          <a:lstStyle/>
          <a:p>
            <a:pPr algn="r" rtl="1"/>
            <a:r>
              <a:rPr lang="ar-SA" sz="3200" b="1" dirty="0">
                <a:solidFill>
                  <a:srgbClr val="002060"/>
                </a:solidFill>
                <a:latin typeface="NikoshBAN" panose="02000000000000000000" pitchFamily="2" charset="0"/>
                <a:cs typeface="NikoshBAN" panose="02000000000000000000" pitchFamily="2" charset="0"/>
              </a:rPr>
              <a:t> فوق</a:t>
            </a:r>
            <a:endParaRPr lang="en-US" sz="3200" b="1" dirty="0">
              <a:solidFill>
                <a:srgbClr val="002060"/>
              </a:solidFill>
            </a:endParaRPr>
          </a:p>
        </p:txBody>
      </p:sp>
      <p:sp>
        <p:nvSpPr>
          <p:cNvPr id="16" name="TextBox 15"/>
          <p:cNvSpPr txBox="1"/>
          <p:nvPr/>
        </p:nvSpPr>
        <p:spPr>
          <a:xfrm>
            <a:off x="5950634" y="3137095"/>
            <a:ext cx="2321169" cy="584775"/>
          </a:xfrm>
          <a:prstGeom prst="rect">
            <a:avLst/>
          </a:prstGeom>
          <a:noFill/>
        </p:spPr>
        <p:txBody>
          <a:bodyPr wrap="square" rtlCol="0">
            <a:spAutoFit/>
          </a:bodyPr>
          <a:lstStyle/>
          <a:p>
            <a:pPr algn="r" rtl="1"/>
            <a:r>
              <a:rPr lang="ar-SA" sz="3200" b="1" dirty="0">
                <a:solidFill>
                  <a:srgbClr val="002060"/>
                </a:solidFill>
                <a:latin typeface="NikoshBAN" panose="02000000000000000000" pitchFamily="2" charset="0"/>
                <a:cs typeface="NikoshBAN" panose="02000000000000000000" pitchFamily="2" charset="0"/>
              </a:rPr>
              <a:t>شواطئ الانهار</a:t>
            </a:r>
            <a:endParaRPr lang="en-US" sz="3200" b="1" dirty="0">
              <a:solidFill>
                <a:srgbClr val="002060"/>
              </a:solidFill>
            </a:endParaRPr>
          </a:p>
        </p:txBody>
      </p:sp>
      <p:sp>
        <p:nvSpPr>
          <p:cNvPr id="17" name="TextBox 16"/>
          <p:cNvSpPr txBox="1"/>
          <p:nvPr/>
        </p:nvSpPr>
        <p:spPr>
          <a:xfrm>
            <a:off x="4332850" y="3645879"/>
            <a:ext cx="1406770" cy="584775"/>
          </a:xfrm>
          <a:prstGeom prst="rect">
            <a:avLst/>
          </a:prstGeom>
          <a:noFill/>
        </p:spPr>
        <p:txBody>
          <a:bodyPr wrap="square" rtlCol="0">
            <a:spAutoFit/>
          </a:bodyPr>
          <a:lstStyle/>
          <a:p>
            <a:pPr algn="r" rtl="1"/>
            <a:r>
              <a:rPr lang="ar-SA" sz="3200" b="1" dirty="0">
                <a:solidFill>
                  <a:srgbClr val="002060"/>
                </a:solidFill>
                <a:latin typeface="NikoshBAN" panose="02000000000000000000" pitchFamily="2" charset="0"/>
                <a:cs typeface="NikoshBAN" panose="02000000000000000000" pitchFamily="2" charset="0"/>
              </a:rPr>
              <a:t> السماء.</a:t>
            </a:r>
            <a:endParaRPr lang="en-US" sz="3200" b="1" dirty="0">
              <a:solidFill>
                <a:srgbClr val="002060"/>
              </a:solidFill>
            </a:endParaRPr>
          </a:p>
        </p:txBody>
      </p:sp>
      <p:sp>
        <p:nvSpPr>
          <p:cNvPr id="18" name="TextBox 17"/>
          <p:cNvSpPr txBox="1"/>
          <p:nvPr/>
        </p:nvSpPr>
        <p:spPr>
          <a:xfrm>
            <a:off x="1727199" y="4343400"/>
            <a:ext cx="9147127" cy="523220"/>
          </a:xfrm>
          <a:prstGeom prst="rect">
            <a:avLst/>
          </a:prstGeom>
          <a:noFill/>
        </p:spPr>
        <p:txBody>
          <a:bodyPr wrap="square" rtlCol="0">
            <a:spAutoFit/>
          </a:bodyPr>
          <a:lstStyle/>
          <a:p>
            <a:pPr algn="r" rtl="1">
              <a:buFont typeface="Wingdings" pitchFamily="2" charset="2"/>
              <a:buChar char="v"/>
            </a:pPr>
            <a:r>
              <a:rPr lang="ar-SA" sz="2800" b="1" dirty="0"/>
              <a:t>(ب)</a:t>
            </a:r>
            <a:r>
              <a:rPr lang="bn-IN" sz="2800" b="1" dirty="0"/>
              <a:t> </a:t>
            </a:r>
            <a:r>
              <a:rPr lang="ar-SA" sz="2800" b="1" u="sng" dirty="0"/>
              <a:t>صرف الفعل </a:t>
            </a:r>
            <a:r>
              <a:rPr lang="bn-IN" sz="2800" b="1" u="sng" dirty="0"/>
              <a:t>’’</a:t>
            </a:r>
            <a:r>
              <a:rPr lang="ar-SA" sz="2800" b="1" u="sng" dirty="0"/>
              <a:t> يَرْحَمُ</a:t>
            </a:r>
            <a:r>
              <a:rPr lang="bn-IN" sz="2800" b="1" u="sng" dirty="0"/>
              <a:t> ‘‘ </a:t>
            </a:r>
            <a:r>
              <a:rPr lang="ar-SA" sz="2800" b="1" u="sng" dirty="0"/>
              <a:t>حسب الضمائر المرفوعة: </a:t>
            </a:r>
            <a:endParaRPr lang="en-US" sz="2800" b="1" u="sng" dirty="0"/>
          </a:p>
        </p:txBody>
      </p:sp>
      <p:sp>
        <p:nvSpPr>
          <p:cNvPr id="19" name="TextBox 18"/>
          <p:cNvSpPr txBox="1"/>
          <p:nvPr/>
        </p:nvSpPr>
        <p:spPr>
          <a:xfrm>
            <a:off x="7765366" y="5029200"/>
            <a:ext cx="3713871" cy="523220"/>
          </a:xfrm>
          <a:prstGeom prst="rect">
            <a:avLst/>
          </a:prstGeom>
          <a:noFill/>
        </p:spPr>
        <p:txBody>
          <a:bodyPr wrap="square" rtlCol="0">
            <a:spAutoFit/>
          </a:bodyPr>
          <a:lstStyle/>
          <a:p>
            <a:pPr algn="r" rtl="1"/>
            <a:r>
              <a:rPr lang="ar-SA" sz="2800" b="1" dirty="0"/>
              <a:t>يَرْحَمُ ـ  يَرْحَمَانِ ـ  يَرْحَمُوْنَ ـ</a:t>
            </a:r>
            <a:endParaRPr lang="en-US" sz="2800" b="1" dirty="0"/>
          </a:p>
        </p:txBody>
      </p:sp>
      <p:sp>
        <p:nvSpPr>
          <p:cNvPr id="20" name="TextBox 19"/>
          <p:cNvSpPr txBox="1"/>
          <p:nvPr/>
        </p:nvSpPr>
        <p:spPr>
          <a:xfrm>
            <a:off x="4206240" y="5029200"/>
            <a:ext cx="3348111" cy="523220"/>
          </a:xfrm>
          <a:prstGeom prst="rect">
            <a:avLst/>
          </a:prstGeom>
          <a:noFill/>
        </p:spPr>
        <p:txBody>
          <a:bodyPr wrap="square" rtlCol="0">
            <a:spAutoFit/>
          </a:bodyPr>
          <a:lstStyle/>
          <a:p>
            <a:pPr algn="r" rtl="1"/>
            <a:r>
              <a:rPr lang="ar-SA" sz="2800" b="1" dirty="0">
                <a:solidFill>
                  <a:srgbClr val="002060"/>
                </a:solidFill>
              </a:rPr>
              <a:t>تَرْحَمُ ـ  تَرْحَمَانِ ـ  يَرْحَمْنَ ـ</a:t>
            </a:r>
            <a:endParaRPr lang="en-US" sz="2800" b="1" dirty="0">
              <a:solidFill>
                <a:srgbClr val="002060"/>
              </a:solidFill>
            </a:endParaRPr>
          </a:p>
        </p:txBody>
      </p:sp>
      <p:sp>
        <p:nvSpPr>
          <p:cNvPr id="21" name="TextBox 20"/>
          <p:cNvSpPr txBox="1"/>
          <p:nvPr/>
        </p:nvSpPr>
        <p:spPr>
          <a:xfrm>
            <a:off x="351693" y="5029200"/>
            <a:ext cx="3601329" cy="523220"/>
          </a:xfrm>
          <a:prstGeom prst="rect">
            <a:avLst/>
          </a:prstGeom>
          <a:noFill/>
        </p:spPr>
        <p:txBody>
          <a:bodyPr wrap="square" rtlCol="0">
            <a:spAutoFit/>
          </a:bodyPr>
          <a:lstStyle/>
          <a:p>
            <a:pPr algn="r" rtl="1"/>
            <a:r>
              <a:rPr lang="ar-SA" sz="2800" b="1" dirty="0">
                <a:solidFill>
                  <a:srgbClr val="00B050"/>
                </a:solidFill>
              </a:rPr>
              <a:t>تَرْحَمُ ـ  تَرْحَمَانِ ـ  تَرْحَمُوْنَ ـ</a:t>
            </a:r>
            <a:endParaRPr lang="en-US" sz="2800" b="1" dirty="0">
              <a:solidFill>
                <a:srgbClr val="00B050"/>
              </a:solidFill>
            </a:endParaRPr>
          </a:p>
        </p:txBody>
      </p:sp>
      <p:sp>
        <p:nvSpPr>
          <p:cNvPr id="22" name="TextBox 21"/>
          <p:cNvSpPr txBox="1"/>
          <p:nvPr/>
        </p:nvSpPr>
        <p:spPr>
          <a:xfrm>
            <a:off x="7709095" y="5715000"/>
            <a:ext cx="3840480" cy="523220"/>
          </a:xfrm>
          <a:prstGeom prst="rect">
            <a:avLst/>
          </a:prstGeom>
          <a:noFill/>
        </p:spPr>
        <p:txBody>
          <a:bodyPr wrap="square" rtlCol="0">
            <a:spAutoFit/>
          </a:bodyPr>
          <a:lstStyle/>
          <a:p>
            <a:pPr algn="r" rtl="1"/>
            <a:r>
              <a:rPr lang="ar-SA" sz="2800" b="1" dirty="0">
                <a:solidFill>
                  <a:srgbClr val="7030A0"/>
                </a:solidFill>
              </a:rPr>
              <a:t>تَرْحَمِيْن ـ  تَرْحَمَانِ ـ  تَرْحَمْنَ ـ</a:t>
            </a:r>
            <a:endParaRPr lang="en-US" sz="2800" b="1" dirty="0">
              <a:solidFill>
                <a:srgbClr val="7030A0"/>
              </a:solidFill>
            </a:endParaRPr>
          </a:p>
        </p:txBody>
      </p:sp>
      <p:sp>
        <p:nvSpPr>
          <p:cNvPr id="23" name="TextBox 22"/>
          <p:cNvSpPr txBox="1"/>
          <p:nvPr/>
        </p:nvSpPr>
        <p:spPr>
          <a:xfrm>
            <a:off x="5148776" y="5715000"/>
            <a:ext cx="2250830" cy="523220"/>
          </a:xfrm>
          <a:prstGeom prst="rect">
            <a:avLst/>
          </a:prstGeom>
          <a:noFill/>
        </p:spPr>
        <p:txBody>
          <a:bodyPr wrap="square" rtlCol="0">
            <a:spAutoFit/>
          </a:bodyPr>
          <a:lstStyle/>
          <a:p>
            <a:pPr algn="r" rtl="1"/>
            <a:r>
              <a:rPr lang="ar-SA" sz="2800" b="1" dirty="0">
                <a:solidFill>
                  <a:srgbClr val="C00000"/>
                </a:solidFill>
              </a:rPr>
              <a:t>اَرْحَمُ ـ  نَرْحَمُ ـ</a:t>
            </a:r>
            <a:endParaRPr lang="en-US" sz="2800" b="1"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7" y="225084"/>
            <a:ext cx="11676185" cy="630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a:solidFill>
                  <a:schemeClr val="tx1"/>
                </a:solidFill>
              </a:rPr>
              <a:t> </a:t>
            </a:r>
            <a:r>
              <a:rPr lang="bn-IN" sz="4800" dirty="0">
                <a:solidFill>
                  <a:schemeClr val="tx1"/>
                </a:solidFill>
                <a:latin typeface="NikoshBAN" pitchFamily="2" charset="0"/>
                <a:cs typeface="NikoshBAN" pitchFamily="2" charset="0"/>
              </a:rPr>
              <a:t>জোড়ায় কাজঃ </a:t>
            </a:r>
            <a:r>
              <a:rPr lang="ar-SA" sz="4800" dirty="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a:t> </a:t>
            </a:r>
            <a:r>
              <a:rPr lang="ar-SA" sz="2400" b="1" dirty="0"/>
              <a:t>(ج)</a:t>
            </a:r>
            <a:r>
              <a:rPr lang="en-US" sz="2400" b="1" dirty="0"/>
              <a:t> </a:t>
            </a:r>
            <a:r>
              <a:rPr lang="ar-SA" sz="2400" u="sng" dirty="0"/>
              <a:t>اكتب (صحيح) اذاكانت العبارة صحيحة أو (خطأ) اذاكانت العبارة خاطئة مع تصحيح الخطأ:</a:t>
            </a:r>
            <a:endParaRPr lang="bn-IN" sz="2400" u="sng" dirty="0"/>
          </a:p>
        </p:txBody>
      </p:sp>
      <p:sp>
        <p:nvSpPr>
          <p:cNvPr id="8" name="TextBox 7"/>
          <p:cNvSpPr txBox="1"/>
          <p:nvPr/>
        </p:nvSpPr>
        <p:spPr>
          <a:xfrm>
            <a:off x="3995225" y="2060917"/>
            <a:ext cx="7237046" cy="461665"/>
          </a:xfrm>
          <a:prstGeom prst="rect">
            <a:avLst/>
          </a:prstGeom>
          <a:noFill/>
        </p:spPr>
        <p:txBody>
          <a:bodyPr wrap="square" rtlCol="0">
            <a:spAutoFit/>
          </a:bodyPr>
          <a:lstStyle/>
          <a:p>
            <a:pPr algn="r" rtl="1"/>
            <a:r>
              <a:rPr lang="ar-SA" sz="2400" dirty="0"/>
              <a:t>١ــ </a:t>
            </a:r>
            <a:r>
              <a:rPr lang="ar-SA" sz="2400" dirty="0">
                <a:latin typeface="NikoshBAN" panose="02000000000000000000" pitchFamily="2" charset="0"/>
                <a:cs typeface="NikoshBAN" panose="02000000000000000000" pitchFamily="2" charset="0"/>
              </a:rPr>
              <a:t>الحيوان يبكى بغير دموع يتوجع ولا يكاد يبين.</a:t>
            </a:r>
            <a:endParaRPr lang="en-US" sz="2400" dirty="0"/>
          </a:p>
        </p:txBody>
      </p:sp>
      <p:sp>
        <p:nvSpPr>
          <p:cNvPr id="9" name="TextBox 8"/>
          <p:cNvSpPr txBox="1"/>
          <p:nvPr/>
        </p:nvSpPr>
        <p:spPr>
          <a:xfrm>
            <a:off x="3474719" y="2484121"/>
            <a:ext cx="7743483" cy="461665"/>
          </a:xfrm>
          <a:prstGeom prst="rect">
            <a:avLst/>
          </a:prstGeom>
          <a:noFill/>
        </p:spPr>
        <p:txBody>
          <a:bodyPr wrap="square" rtlCol="0">
            <a:spAutoFit/>
          </a:bodyPr>
          <a:lstStyle/>
          <a:p>
            <a:pPr algn="r" rtl="1"/>
            <a:r>
              <a:rPr lang="ar-SA" sz="2400" dirty="0"/>
              <a:t>٢ــ نحبس الطير فى اقفاصها ولانتركها لئلا تهيم فى فضائها حيث تشاء.</a:t>
            </a:r>
            <a:endParaRPr lang="en-US" sz="2400" dirty="0"/>
          </a:p>
        </p:txBody>
      </p:sp>
      <p:sp>
        <p:nvSpPr>
          <p:cNvPr id="10" name="TextBox 9"/>
          <p:cNvSpPr txBox="1"/>
          <p:nvPr/>
        </p:nvSpPr>
        <p:spPr>
          <a:xfrm>
            <a:off x="4698609" y="2879189"/>
            <a:ext cx="6519594" cy="461665"/>
          </a:xfrm>
          <a:prstGeom prst="rect">
            <a:avLst/>
          </a:prstGeom>
          <a:noFill/>
        </p:spPr>
        <p:txBody>
          <a:bodyPr wrap="square" rtlCol="0">
            <a:spAutoFit/>
          </a:bodyPr>
          <a:lstStyle/>
          <a:p>
            <a:pPr algn="r" rtl="1"/>
            <a:r>
              <a:rPr lang="ar-SA" sz="2400" dirty="0"/>
              <a:t>٣ــ وفى الغابات وعلى شواطئ الانهار ترى منظر الطير. </a:t>
            </a:r>
            <a:endParaRPr lang="en-US" sz="2400" dirty="0"/>
          </a:p>
        </p:txBody>
      </p:sp>
      <p:sp>
        <p:nvSpPr>
          <p:cNvPr id="11" name="TextBox 10"/>
          <p:cNvSpPr txBox="1"/>
          <p:nvPr/>
        </p:nvSpPr>
        <p:spPr>
          <a:xfrm>
            <a:off x="4431322" y="3302391"/>
            <a:ext cx="6800947" cy="461665"/>
          </a:xfrm>
          <a:prstGeom prst="rect">
            <a:avLst/>
          </a:prstGeom>
          <a:noFill/>
        </p:spPr>
        <p:txBody>
          <a:bodyPr wrap="square" rtlCol="0">
            <a:spAutoFit/>
          </a:bodyPr>
          <a:lstStyle/>
          <a:p>
            <a:pPr algn="r" rtl="1"/>
            <a:r>
              <a:rPr lang="ar-SA" sz="2400" dirty="0"/>
              <a:t>٤ــ فيُخَيِّل اليك أن منظر الطير اجمل من منظر الفلك والكواكب. </a:t>
            </a:r>
            <a:endParaRPr lang="en-US" sz="2400" dirty="0"/>
          </a:p>
        </p:txBody>
      </p:sp>
      <p:sp>
        <p:nvSpPr>
          <p:cNvPr id="12" name="TextBox 11"/>
          <p:cNvSpPr txBox="1"/>
          <p:nvPr/>
        </p:nvSpPr>
        <p:spPr>
          <a:xfrm>
            <a:off x="4768947" y="3725594"/>
            <a:ext cx="6477391" cy="461665"/>
          </a:xfrm>
          <a:prstGeom prst="rect">
            <a:avLst/>
          </a:prstGeom>
          <a:noFill/>
        </p:spPr>
        <p:txBody>
          <a:bodyPr wrap="square" rtlCol="0">
            <a:spAutoFit/>
          </a:bodyPr>
          <a:lstStyle/>
          <a:p>
            <a:pPr algn="r" rtl="1"/>
            <a:r>
              <a:rPr lang="ar-SA" sz="2400" dirty="0"/>
              <a:t>٥ــ لايحس السعداء الى البائسين والفقراء. </a:t>
            </a:r>
            <a:endParaRPr lang="en-US" sz="2400" dirty="0"/>
          </a:p>
        </p:txBody>
      </p:sp>
      <p:sp>
        <p:nvSpPr>
          <p:cNvPr id="13" name="TextBox 12"/>
          <p:cNvSpPr txBox="1"/>
          <p:nvPr/>
        </p:nvSpPr>
        <p:spPr>
          <a:xfrm>
            <a:off x="2616592" y="4465321"/>
            <a:ext cx="8517206" cy="461665"/>
          </a:xfrm>
          <a:prstGeom prst="rect">
            <a:avLst/>
          </a:prstGeom>
          <a:noFill/>
        </p:spPr>
        <p:txBody>
          <a:bodyPr wrap="square" rtlCol="0">
            <a:spAutoFit/>
          </a:bodyPr>
          <a:lstStyle/>
          <a:p>
            <a:pPr algn="r" rtl="1"/>
            <a:r>
              <a:rPr lang="ar-SA" sz="2400" dirty="0">
                <a:solidFill>
                  <a:srgbClr val="002060"/>
                </a:solidFill>
              </a:rPr>
              <a:t>الجواب: ١ــ صحيح. </a:t>
            </a:r>
            <a:endParaRPr lang="en-US" sz="2400" dirty="0">
              <a:solidFill>
                <a:srgbClr val="002060"/>
              </a:solidFill>
            </a:endParaRPr>
          </a:p>
        </p:txBody>
      </p:sp>
      <p:sp>
        <p:nvSpPr>
          <p:cNvPr id="14" name="TextBox 13"/>
          <p:cNvSpPr txBox="1"/>
          <p:nvPr/>
        </p:nvSpPr>
        <p:spPr>
          <a:xfrm>
            <a:off x="1294228" y="4854528"/>
            <a:ext cx="9881772" cy="461665"/>
          </a:xfrm>
          <a:prstGeom prst="rect">
            <a:avLst/>
          </a:prstGeom>
          <a:noFill/>
        </p:spPr>
        <p:txBody>
          <a:bodyPr wrap="square" rtlCol="0">
            <a:spAutoFit/>
          </a:bodyPr>
          <a:lstStyle/>
          <a:p>
            <a:pPr algn="r" rtl="1"/>
            <a:r>
              <a:rPr lang="ar-SA" sz="2400" dirty="0">
                <a:solidFill>
                  <a:srgbClr val="002060"/>
                </a:solidFill>
              </a:rPr>
              <a:t>الجواب: ٢ــ خطأ، الصحيح: لانحبس الطير فى اقفاصها بل</a:t>
            </a:r>
            <a:r>
              <a:rPr lang="en-US" sz="2400" dirty="0">
                <a:solidFill>
                  <a:srgbClr val="002060"/>
                </a:solidFill>
              </a:rPr>
              <a:t> </a:t>
            </a:r>
            <a:r>
              <a:rPr lang="ar-SA" sz="2400" dirty="0">
                <a:solidFill>
                  <a:srgbClr val="002060"/>
                </a:solidFill>
              </a:rPr>
              <a:t>نتركها لئلا تهيم فى فضائها حيث تشاء. </a:t>
            </a:r>
            <a:endParaRPr lang="en-US" sz="2400" dirty="0">
              <a:solidFill>
                <a:srgbClr val="002060"/>
              </a:solidFill>
            </a:endParaRPr>
          </a:p>
        </p:txBody>
      </p:sp>
      <p:sp>
        <p:nvSpPr>
          <p:cNvPr id="15" name="TextBox 14"/>
          <p:cNvSpPr txBox="1"/>
          <p:nvPr/>
        </p:nvSpPr>
        <p:spPr>
          <a:xfrm>
            <a:off x="4501662" y="5215598"/>
            <a:ext cx="6674338" cy="461665"/>
          </a:xfrm>
          <a:prstGeom prst="rect">
            <a:avLst/>
          </a:prstGeom>
          <a:noFill/>
        </p:spPr>
        <p:txBody>
          <a:bodyPr wrap="square" rtlCol="0">
            <a:spAutoFit/>
          </a:bodyPr>
          <a:lstStyle/>
          <a:p>
            <a:pPr algn="r" rtl="1"/>
            <a:r>
              <a:rPr lang="ar-SA" sz="2400" dirty="0">
                <a:solidFill>
                  <a:srgbClr val="002060"/>
                </a:solidFill>
              </a:rPr>
              <a:t>الجواب: ٣ــ صحيح</a:t>
            </a:r>
            <a:r>
              <a:rPr lang="ar-SA" sz="2400" dirty="0"/>
              <a:t>.</a:t>
            </a:r>
            <a:endParaRPr lang="en-US" sz="2400" dirty="0">
              <a:solidFill>
                <a:srgbClr val="002060"/>
              </a:solidFill>
            </a:endParaRPr>
          </a:p>
        </p:txBody>
      </p:sp>
      <p:sp>
        <p:nvSpPr>
          <p:cNvPr id="16" name="TextBox 15"/>
          <p:cNvSpPr txBox="1"/>
          <p:nvPr/>
        </p:nvSpPr>
        <p:spPr>
          <a:xfrm>
            <a:off x="1125415" y="5562601"/>
            <a:ext cx="10152185" cy="461665"/>
          </a:xfrm>
          <a:prstGeom prst="rect">
            <a:avLst/>
          </a:prstGeom>
          <a:noFill/>
        </p:spPr>
        <p:txBody>
          <a:bodyPr wrap="square" rtlCol="0">
            <a:spAutoFit/>
          </a:bodyPr>
          <a:lstStyle/>
          <a:p>
            <a:pPr algn="r" rtl="1"/>
            <a:r>
              <a:rPr lang="en-US" sz="2400" dirty="0">
                <a:solidFill>
                  <a:srgbClr val="002060"/>
                </a:solidFill>
              </a:rPr>
              <a:t> </a:t>
            </a:r>
            <a:r>
              <a:rPr lang="ar-SA" sz="2400" dirty="0">
                <a:solidFill>
                  <a:srgbClr val="002060"/>
                </a:solidFill>
              </a:rPr>
              <a:t>الجواب: ٤ــ صحيح. </a:t>
            </a:r>
            <a:endParaRPr lang="en-US" sz="2400" dirty="0">
              <a:solidFill>
                <a:srgbClr val="002060"/>
              </a:solidFill>
            </a:endParaRPr>
          </a:p>
        </p:txBody>
      </p:sp>
      <p:sp>
        <p:nvSpPr>
          <p:cNvPr id="17" name="TextBox 16"/>
          <p:cNvSpPr txBox="1"/>
          <p:nvPr/>
        </p:nvSpPr>
        <p:spPr>
          <a:xfrm>
            <a:off x="2235200" y="5936566"/>
            <a:ext cx="8940800" cy="461665"/>
          </a:xfrm>
          <a:prstGeom prst="rect">
            <a:avLst/>
          </a:prstGeom>
          <a:noFill/>
        </p:spPr>
        <p:txBody>
          <a:bodyPr wrap="square" rtlCol="0">
            <a:spAutoFit/>
          </a:bodyPr>
          <a:lstStyle/>
          <a:p>
            <a:pPr algn="r" rtl="1"/>
            <a:r>
              <a:rPr lang="ar-SA" sz="2400" dirty="0">
                <a:solidFill>
                  <a:srgbClr val="002060"/>
                </a:solidFill>
              </a:rPr>
              <a:t>الجواب: ٥ــ خطأ، الصحيح:</a:t>
            </a:r>
            <a:r>
              <a:rPr lang="en-US" sz="2400" dirty="0">
                <a:solidFill>
                  <a:srgbClr val="002060"/>
                </a:solidFill>
              </a:rPr>
              <a:t> </a:t>
            </a:r>
            <a:r>
              <a:rPr lang="ar-SA" sz="2400" dirty="0">
                <a:solidFill>
                  <a:srgbClr val="002060"/>
                </a:solidFill>
              </a:rPr>
              <a:t>يحس السعداء الى البائسين والفقراء. </a:t>
            </a:r>
            <a:endParaRPr lang="en-US" sz="2400" dirty="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67" y="295422"/>
            <a:ext cx="11785600" cy="6562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a:solidFill>
                  <a:schemeClr val="tx1"/>
                </a:solidFill>
                <a:latin typeface="NikoshBAN" pitchFamily="2" charset="0"/>
                <a:cs typeface="NikoshBAN" pitchFamily="2" charset="0"/>
              </a:rPr>
              <a:t>জোড়ায় কাজঃ </a:t>
            </a:r>
            <a:r>
              <a:rPr lang="en-US" sz="5400" dirty="0">
                <a:solidFill>
                  <a:schemeClr val="tx1"/>
                </a:solidFill>
                <a:latin typeface="NikoshBAN" pitchFamily="2" charset="0"/>
                <a:cs typeface="NikoshBAN" pitchFamily="2" charset="0"/>
              </a:rPr>
              <a:t>  </a:t>
            </a:r>
            <a:r>
              <a:rPr lang="ar-SA" sz="5400" dirty="0">
                <a:solidFill>
                  <a:schemeClr val="tx1"/>
                </a:solidFill>
              </a:rPr>
              <a:t>الأعمال الزوج</a:t>
            </a:r>
            <a:endParaRPr lang="en-US" sz="5400" dirty="0">
              <a:solidFill>
                <a:schemeClr val="tx1"/>
              </a:solidFill>
            </a:endParaRPr>
          </a:p>
        </p:txBody>
      </p:sp>
      <p:sp>
        <p:nvSpPr>
          <p:cNvPr id="6" name="TextBox 5"/>
          <p:cNvSpPr txBox="1"/>
          <p:nvPr/>
        </p:nvSpPr>
        <p:spPr>
          <a:xfrm>
            <a:off x="10241281" y="2362200"/>
            <a:ext cx="1181686" cy="523220"/>
          </a:xfrm>
          <a:prstGeom prst="rect">
            <a:avLst/>
          </a:prstGeom>
          <a:noFill/>
        </p:spPr>
        <p:txBody>
          <a:bodyPr wrap="square" rtlCol="0">
            <a:spAutoFit/>
          </a:bodyPr>
          <a:lstStyle/>
          <a:p>
            <a:pPr algn="r" rtl="1"/>
            <a:r>
              <a:rPr lang="ar-SA" sz="2800" b="1" dirty="0"/>
              <a:t> شَاعَ :</a:t>
            </a:r>
            <a:endParaRPr lang="en-US" sz="2800" b="1" dirty="0"/>
          </a:p>
        </p:txBody>
      </p:sp>
      <p:sp>
        <p:nvSpPr>
          <p:cNvPr id="7" name="TextBox 6"/>
          <p:cNvSpPr txBox="1"/>
          <p:nvPr/>
        </p:nvSpPr>
        <p:spPr>
          <a:xfrm>
            <a:off x="10241280" y="3124200"/>
            <a:ext cx="1195754" cy="523220"/>
          </a:xfrm>
          <a:prstGeom prst="rect">
            <a:avLst/>
          </a:prstGeom>
          <a:noFill/>
        </p:spPr>
        <p:txBody>
          <a:bodyPr wrap="square" rtlCol="0">
            <a:spAutoFit/>
          </a:bodyPr>
          <a:lstStyle/>
          <a:p>
            <a:pPr algn="r" rtl="1"/>
            <a:r>
              <a:rPr lang="ar-SA" sz="2800" b="1" dirty="0"/>
              <a:t>يَدْعُوْ  :</a:t>
            </a:r>
            <a:endParaRPr lang="en-US" sz="2800" b="1" dirty="0"/>
          </a:p>
        </p:txBody>
      </p:sp>
      <p:sp>
        <p:nvSpPr>
          <p:cNvPr id="8" name="TextBox 7"/>
          <p:cNvSpPr txBox="1"/>
          <p:nvPr/>
        </p:nvSpPr>
        <p:spPr>
          <a:xfrm>
            <a:off x="10058400" y="3886200"/>
            <a:ext cx="1420838" cy="523220"/>
          </a:xfrm>
          <a:prstGeom prst="rect">
            <a:avLst/>
          </a:prstGeom>
          <a:noFill/>
        </p:spPr>
        <p:txBody>
          <a:bodyPr wrap="square" rtlCol="0">
            <a:spAutoFit/>
          </a:bodyPr>
          <a:lstStyle/>
          <a:p>
            <a:pPr algn="r" rtl="1"/>
            <a:r>
              <a:rPr lang="ar-SA" sz="2800" b="1" dirty="0"/>
              <a:t> اِرْحَمْ :</a:t>
            </a:r>
            <a:endParaRPr lang="en-US" sz="2800" b="1" dirty="0"/>
          </a:p>
        </p:txBody>
      </p:sp>
      <p:sp>
        <p:nvSpPr>
          <p:cNvPr id="9" name="TextBox 8"/>
          <p:cNvSpPr txBox="1"/>
          <p:nvPr/>
        </p:nvSpPr>
        <p:spPr>
          <a:xfrm>
            <a:off x="9855199" y="4648200"/>
            <a:ext cx="1792850" cy="523220"/>
          </a:xfrm>
          <a:prstGeom prst="rect">
            <a:avLst/>
          </a:prstGeom>
          <a:noFill/>
        </p:spPr>
        <p:txBody>
          <a:bodyPr wrap="square" rtlCol="0">
            <a:spAutoFit/>
          </a:bodyPr>
          <a:lstStyle/>
          <a:p>
            <a:pPr algn="r" rtl="1"/>
            <a:r>
              <a:rPr lang="ar-SA" sz="2800" b="1" dirty="0"/>
              <a:t>  يَحُثُّنَا:</a:t>
            </a:r>
            <a:endParaRPr lang="en-US" sz="2800" b="1" dirty="0"/>
          </a:p>
        </p:txBody>
      </p:sp>
      <p:sp>
        <p:nvSpPr>
          <p:cNvPr id="10" name="TextBox 9"/>
          <p:cNvSpPr txBox="1"/>
          <p:nvPr/>
        </p:nvSpPr>
        <p:spPr>
          <a:xfrm>
            <a:off x="9753600" y="5257800"/>
            <a:ext cx="1880382" cy="523220"/>
          </a:xfrm>
          <a:prstGeom prst="rect">
            <a:avLst/>
          </a:prstGeom>
          <a:noFill/>
        </p:spPr>
        <p:txBody>
          <a:bodyPr wrap="square" rtlCol="0">
            <a:spAutoFit/>
          </a:bodyPr>
          <a:lstStyle/>
          <a:p>
            <a:pPr algn="r" rtl="1"/>
            <a:r>
              <a:rPr lang="ar-SA" sz="2800" b="1" dirty="0"/>
              <a:t>اَحْسِنُوا:</a:t>
            </a:r>
            <a:endParaRPr lang="en-US" sz="2800" b="1" dirty="0"/>
          </a:p>
        </p:txBody>
      </p:sp>
      <p:sp>
        <p:nvSpPr>
          <p:cNvPr id="11" name="TextBox 10"/>
          <p:cNvSpPr txBox="1"/>
          <p:nvPr/>
        </p:nvSpPr>
        <p:spPr>
          <a:xfrm>
            <a:off x="5542670" y="2362200"/>
            <a:ext cx="4515729" cy="523220"/>
          </a:xfrm>
          <a:prstGeom prst="rect">
            <a:avLst/>
          </a:prstGeom>
          <a:noFill/>
        </p:spPr>
        <p:txBody>
          <a:bodyPr wrap="square" rtlCol="0">
            <a:spAutoFit/>
          </a:bodyPr>
          <a:lstStyle/>
          <a:p>
            <a:pPr algn="r" rtl="1"/>
            <a:r>
              <a:rPr lang="ar-SA" sz="2800" b="1" dirty="0">
                <a:solidFill>
                  <a:srgbClr val="0070C0"/>
                </a:solidFill>
              </a:rPr>
              <a:t>الفعل الماضى المثبت للمعروف.</a:t>
            </a:r>
            <a:endParaRPr lang="en-US" sz="2800" b="1" dirty="0">
              <a:solidFill>
                <a:srgbClr val="0070C0"/>
              </a:solidFill>
            </a:endParaRPr>
          </a:p>
        </p:txBody>
      </p:sp>
      <p:sp>
        <p:nvSpPr>
          <p:cNvPr id="12" name="TextBox 11"/>
          <p:cNvSpPr txBox="1"/>
          <p:nvPr/>
        </p:nvSpPr>
        <p:spPr>
          <a:xfrm>
            <a:off x="5148774" y="3124200"/>
            <a:ext cx="5011225"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3" name="TextBox 12"/>
          <p:cNvSpPr txBox="1"/>
          <p:nvPr/>
        </p:nvSpPr>
        <p:spPr>
          <a:xfrm>
            <a:off x="5289452" y="3886200"/>
            <a:ext cx="4768948" cy="523220"/>
          </a:xfrm>
          <a:prstGeom prst="rect">
            <a:avLst/>
          </a:prstGeom>
          <a:noFill/>
        </p:spPr>
        <p:txBody>
          <a:bodyPr wrap="square" rtlCol="0">
            <a:spAutoFit/>
          </a:bodyPr>
          <a:lstStyle/>
          <a:p>
            <a:pPr algn="r" rtl="1"/>
            <a:r>
              <a:rPr lang="ar-SA" sz="2800" b="1" dirty="0">
                <a:solidFill>
                  <a:srgbClr val="0070C0"/>
                </a:solidFill>
              </a:rPr>
              <a:t>فعل الأمر الحاضرللمعروف.</a:t>
            </a:r>
            <a:endParaRPr lang="en-US" sz="2800" b="1" dirty="0">
              <a:solidFill>
                <a:srgbClr val="0070C0"/>
              </a:solidFill>
            </a:endParaRPr>
          </a:p>
        </p:txBody>
      </p:sp>
      <p:sp>
        <p:nvSpPr>
          <p:cNvPr id="14" name="TextBox 13"/>
          <p:cNvSpPr txBox="1"/>
          <p:nvPr/>
        </p:nvSpPr>
        <p:spPr>
          <a:xfrm>
            <a:off x="4923692" y="4648200"/>
            <a:ext cx="5236308"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5" name="TextBox 14"/>
          <p:cNvSpPr txBox="1"/>
          <p:nvPr/>
        </p:nvSpPr>
        <p:spPr>
          <a:xfrm>
            <a:off x="4951828" y="5257800"/>
            <a:ext cx="5208172" cy="523220"/>
          </a:xfrm>
          <a:prstGeom prst="rect">
            <a:avLst/>
          </a:prstGeom>
          <a:noFill/>
        </p:spPr>
        <p:txBody>
          <a:bodyPr wrap="square" rtlCol="0">
            <a:spAutoFit/>
          </a:bodyPr>
          <a:lstStyle/>
          <a:p>
            <a:pPr algn="r" rtl="1"/>
            <a:r>
              <a:rPr lang="ar-SA" sz="2800" b="1" dirty="0">
                <a:solidFill>
                  <a:srgbClr val="0070C0"/>
                </a:solidFill>
              </a:rPr>
              <a:t>فعل الأمر الحاضرللمعروف.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a:t> </a:t>
            </a:r>
            <a:r>
              <a:rPr lang="ar-SA" sz="2800" b="1" dirty="0"/>
              <a:t>(د)</a:t>
            </a:r>
            <a:r>
              <a:rPr lang="en-US" sz="2800" b="1" dirty="0"/>
              <a:t> </a:t>
            </a:r>
            <a:r>
              <a:rPr lang="ar-SA" sz="2800" b="1" u="sng" dirty="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a:solidFill>
                  <a:schemeClr val="bg1"/>
                </a:solidFill>
              </a:rPr>
              <a:t>الأعمال</a:t>
            </a:r>
            <a:r>
              <a:rPr lang="bn-BD" sz="5400" b="1" dirty="0">
                <a:solidFill>
                  <a:schemeClr val="bg1"/>
                </a:solidFill>
              </a:rPr>
              <a:t> الاجتماعيّة</a:t>
            </a:r>
          </a:p>
        </p:txBody>
      </p:sp>
      <p:graphicFrame>
        <p:nvGraphicFramePr>
          <p:cNvPr id="6" name="Table 5"/>
          <p:cNvGraphicFramePr>
            <a:graphicFrameLocks noGrp="1"/>
          </p:cNvGraphicFramePr>
          <p:nvPr/>
        </p:nvGraphicFramePr>
        <p:xfrm>
          <a:off x="6485206" y="1752601"/>
          <a:ext cx="4995594" cy="4648200"/>
        </p:xfrm>
        <a:graphic>
          <a:graphicData uri="http://schemas.openxmlformats.org/drawingml/2006/table">
            <a:tbl>
              <a:tblPr firstRow="1" bandRow="1">
                <a:tableStyleId>{5C22544A-7EE6-4342-B048-85BDC9FD1C3A}</a:tableStyleId>
              </a:tblPr>
              <a:tblGrid>
                <a:gridCol w="2350867">
                  <a:extLst>
                    <a:ext uri="{9D8B030D-6E8A-4147-A177-3AD203B41FA5}">
                      <a16:colId xmlns:a16="http://schemas.microsoft.com/office/drawing/2014/main" val="20000"/>
                    </a:ext>
                  </a:extLst>
                </a:gridCol>
                <a:gridCol w="2644727">
                  <a:extLst>
                    <a:ext uri="{9D8B030D-6E8A-4147-A177-3AD203B41FA5}">
                      <a16:colId xmlns:a16="http://schemas.microsoft.com/office/drawing/2014/main" val="20001"/>
                    </a:ext>
                  </a:extLst>
                </a:gridCol>
              </a:tblGrid>
              <a:tr h="976134">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63772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606868">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784665" y="1738531"/>
          <a:ext cx="5137833" cy="4813368"/>
        </p:xfrm>
        <a:graphic>
          <a:graphicData uri="http://schemas.openxmlformats.org/drawingml/2006/table">
            <a:tbl>
              <a:tblPr firstRow="1" bandRow="1">
                <a:tableStyleId>{5C22544A-7EE6-4342-B048-85BDC9FD1C3A}</a:tableStyleId>
              </a:tblPr>
              <a:tblGrid>
                <a:gridCol w="2324295">
                  <a:extLst>
                    <a:ext uri="{9D8B030D-6E8A-4147-A177-3AD203B41FA5}">
                      <a16:colId xmlns:a16="http://schemas.microsoft.com/office/drawing/2014/main" val="20000"/>
                    </a:ext>
                  </a:extLst>
                </a:gridCol>
                <a:gridCol w="2813538">
                  <a:extLst>
                    <a:ext uri="{9D8B030D-6E8A-4147-A177-3AD203B41FA5}">
                      <a16:colId xmlns:a16="http://schemas.microsoft.com/office/drawing/2014/main" val="20001"/>
                    </a:ext>
                  </a:extLst>
                </a:gridCol>
              </a:tblGrid>
              <a:tr h="1145346">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3200" dirty="0"/>
              <a:t>(ه) هات المرادف الكلمات الأتية:</a:t>
            </a:r>
            <a:endParaRPr lang="en-US" sz="3600" dirty="0"/>
          </a:p>
        </p:txBody>
      </p:sp>
      <p:sp>
        <p:nvSpPr>
          <p:cNvPr id="10" name="TextBox 9"/>
          <p:cNvSpPr txBox="1"/>
          <p:nvPr/>
        </p:nvSpPr>
        <p:spPr>
          <a:xfrm>
            <a:off x="872197" y="1764323"/>
            <a:ext cx="4783016" cy="1077218"/>
          </a:xfrm>
          <a:prstGeom prst="rect">
            <a:avLst/>
          </a:prstGeom>
          <a:noFill/>
        </p:spPr>
        <p:txBody>
          <a:bodyPr wrap="square" rtlCol="0">
            <a:spAutoFit/>
          </a:bodyPr>
          <a:lstStyle/>
          <a:p>
            <a:pPr algn="r" rtl="1"/>
            <a:r>
              <a:rPr lang="ar-SA" sz="2800" dirty="0"/>
              <a:t>(و) </a:t>
            </a:r>
            <a:r>
              <a:rPr lang="ar-SA" sz="3200" dirty="0"/>
              <a:t>استخرج الأسماء المشتقة من النص</a:t>
            </a:r>
            <a:r>
              <a:rPr lang="en-US" sz="3200" dirty="0"/>
              <a:t> </a:t>
            </a:r>
            <a:r>
              <a:rPr lang="ar-SA" sz="3200" dirty="0"/>
              <a:t>ثم عين نوعها:</a:t>
            </a:r>
            <a:endParaRPr lang="en-US" sz="3200" dirty="0"/>
          </a:p>
        </p:txBody>
      </p:sp>
      <p:sp>
        <p:nvSpPr>
          <p:cNvPr id="12" name="TextBox 11"/>
          <p:cNvSpPr txBox="1"/>
          <p:nvPr/>
        </p:nvSpPr>
        <p:spPr>
          <a:xfrm>
            <a:off x="8806375" y="3352800"/>
            <a:ext cx="1899139" cy="584775"/>
          </a:xfrm>
          <a:prstGeom prst="rect">
            <a:avLst/>
          </a:prstGeom>
          <a:noFill/>
        </p:spPr>
        <p:txBody>
          <a:bodyPr wrap="square" rtlCol="0">
            <a:spAutoFit/>
          </a:bodyPr>
          <a:lstStyle/>
          <a:p>
            <a:pPr algn="r" rtl="1"/>
            <a:r>
              <a:rPr lang="ar-SA" sz="3200" dirty="0"/>
              <a:t>نور</a:t>
            </a:r>
            <a:endParaRPr lang="en-US" sz="3200" dirty="0"/>
          </a:p>
        </p:txBody>
      </p:sp>
      <p:sp>
        <p:nvSpPr>
          <p:cNvPr id="13" name="TextBox 12"/>
          <p:cNvSpPr txBox="1"/>
          <p:nvPr/>
        </p:nvSpPr>
        <p:spPr>
          <a:xfrm>
            <a:off x="6738426" y="3352800"/>
            <a:ext cx="1645920" cy="584775"/>
          </a:xfrm>
          <a:prstGeom prst="rect">
            <a:avLst/>
          </a:prstGeom>
          <a:noFill/>
        </p:spPr>
        <p:txBody>
          <a:bodyPr wrap="square" rtlCol="0">
            <a:spAutoFit/>
          </a:bodyPr>
          <a:lstStyle/>
          <a:p>
            <a:pPr algn="r" rtl="1"/>
            <a:r>
              <a:rPr lang="ar-SA" sz="3200" b="1" dirty="0">
                <a:solidFill>
                  <a:srgbClr val="002060"/>
                </a:solidFill>
              </a:rPr>
              <a:t>الضوء</a:t>
            </a:r>
            <a:endParaRPr lang="en-US" sz="3200" b="1" dirty="0">
              <a:solidFill>
                <a:srgbClr val="002060"/>
              </a:solidFill>
            </a:endParaRPr>
          </a:p>
        </p:txBody>
      </p:sp>
      <p:sp>
        <p:nvSpPr>
          <p:cNvPr id="14" name="TextBox 13"/>
          <p:cNvSpPr txBox="1"/>
          <p:nvPr/>
        </p:nvSpPr>
        <p:spPr>
          <a:xfrm>
            <a:off x="8398412" y="3962400"/>
            <a:ext cx="2405576" cy="584775"/>
          </a:xfrm>
          <a:prstGeom prst="rect">
            <a:avLst/>
          </a:prstGeom>
          <a:noFill/>
        </p:spPr>
        <p:txBody>
          <a:bodyPr wrap="square" rtlCol="0">
            <a:spAutoFit/>
          </a:bodyPr>
          <a:lstStyle/>
          <a:p>
            <a:pPr algn="r" rtl="1"/>
            <a:r>
              <a:rPr lang="ar-SA" sz="3200" dirty="0"/>
              <a:t>الرحمة</a:t>
            </a:r>
            <a:endParaRPr lang="en-US" sz="3200" dirty="0"/>
          </a:p>
        </p:txBody>
      </p:sp>
      <p:sp>
        <p:nvSpPr>
          <p:cNvPr id="15" name="TextBox 14"/>
          <p:cNvSpPr txBox="1"/>
          <p:nvPr/>
        </p:nvSpPr>
        <p:spPr>
          <a:xfrm>
            <a:off x="7244862" y="3962400"/>
            <a:ext cx="1289538" cy="584775"/>
          </a:xfrm>
          <a:prstGeom prst="rect">
            <a:avLst/>
          </a:prstGeom>
          <a:noFill/>
        </p:spPr>
        <p:txBody>
          <a:bodyPr wrap="square" rtlCol="0">
            <a:spAutoFit/>
          </a:bodyPr>
          <a:lstStyle/>
          <a:p>
            <a:pPr algn="r" rtl="1"/>
            <a:r>
              <a:rPr lang="ar-SA" sz="3200" b="1" dirty="0">
                <a:solidFill>
                  <a:srgbClr val="002060"/>
                </a:solidFill>
              </a:rPr>
              <a:t> الرفق </a:t>
            </a:r>
            <a:endParaRPr lang="en-US" sz="3200" b="1" dirty="0">
              <a:solidFill>
                <a:srgbClr val="002060"/>
              </a:solidFill>
            </a:endParaRPr>
          </a:p>
        </p:txBody>
      </p:sp>
      <p:sp>
        <p:nvSpPr>
          <p:cNvPr id="16" name="TextBox 15"/>
          <p:cNvSpPr txBox="1"/>
          <p:nvPr/>
        </p:nvSpPr>
        <p:spPr>
          <a:xfrm>
            <a:off x="7990449" y="4572000"/>
            <a:ext cx="2897945" cy="646331"/>
          </a:xfrm>
          <a:prstGeom prst="rect">
            <a:avLst/>
          </a:prstGeom>
          <a:noFill/>
        </p:spPr>
        <p:txBody>
          <a:bodyPr wrap="square" rtlCol="0">
            <a:spAutoFit/>
          </a:bodyPr>
          <a:lstStyle/>
          <a:p>
            <a:pPr algn="r" rtl="1"/>
            <a:r>
              <a:rPr lang="ar-SA" sz="3600" dirty="0"/>
              <a:t>فضاء</a:t>
            </a:r>
            <a:endParaRPr lang="en-US" sz="3600" dirty="0"/>
          </a:p>
        </p:txBody>
      </p:sp>
      <p:sp>
        <p:nvSpPr>
          <p:cNvPr id="17" name="TextBox 16"/>
          <p:cNvSpPr txBox="1"/>
          <p:nvPr/>
        </p:nvSpPr>
        <p:spPr>
          <a:xfrm>
            <a:off x="6443003" y="4572000"/>
            <a:ext cx="2067951" cy="584775"/>
          </a:xfrm>
          <a:prstGeom prst="rect">
            <a:avLst/>
          </a:prstGeom>
          <a:noFill/>
        </p:spPr>
        <p:txBody>
          <a:bodyPr wrap="square" rtlCol="0">
            <a:spAutoFit/>
          </a:bodyPr>
          <a:lstStyle/>
          <a:p>
            <a:pPr algn="r" rtl="1"/>
            <a:r>
              <a:rPr lang="ar-SA" sz="3200" b="1" dirty="0">
                <a:solidFill>
                  <a:srgbClr val="002060"/>
                </a:solidFill>
              </a:rPr>
              <a:t>جو السماء </a:t>
            </a:r>
            <a:endParaRPr lang="en-US" sz="3200" b="1" dirty="0">
              <a:solidFill>
                <a:srgbClr val="002060"/>
              </a:solidFill>
            </a:endParaRPr>
          </a:p>
        </p:txBody>
      </p:sp>
      <p:sp>
        <p:nvSpPr>
          <p:cNvPr id="18" name="TextBox 17"/>
          <p:cNvSpPr txBox="1"/>
          <p:nvPr/>
        </p:nvSpPr>
        <p:spPr>
          <a:xfrm>
            <a:off x="8665699" y="5181600"/>
            <a:ext cx="2208628" cy="584775"/>
          </a:xfrm>
          <a:prstGeom prst="rect">
            <a:avLst/>
          </a:prstGeom>
          <a:noFill/>
        </p:spPr>
        <p:txBody>
          <a:bodyPr wrap="square" rtlCol="0">
            <a:spAutoFit/>
          </a:bodyPr>
          <a:lstStyle/>
          <a:p>
            <a:pPr algn="r" rtl="1"/>
            <a:r>
              <a:rPr lang="ar-SA" sz="3200" dirty="0"/>
              <a:t>سبيل</a:t>
            </a:r>
            <a:endParaRPr lang="en-US" sz="3200" dirty="0"/>
          </a:p>
        </p:txBody>
      </p:sp>
      <p:sp>
        <p:nvSpPr>
          <p:cNvPr id="19" name="TextBox 18"/>
          <p:cNvSpPr txBox="1"/>
          <p:nvPr/>
        </p:nvSpPr>
        <p:spPr>
          <a:xfrm>
            <a:off x="6738426" y="5181600"/>
            <a:ext cx="1716258" cy="584775"/>
          </a:xfrm>
          <a:prstGeom prst="rect">
            <a:avLst/>
          </a:prstGeom>
          <a:noFill/>
        </p:spPr>
        <p:txBody>
          <a:bodyPr wrap="square" rtlCol="0">
            <a:spAutoFit/>
          </a:bodyPr>
          <a:lstStyle/>
          <a:p>
            <a:pPr algn="r" rtl="1"/>
            <a:r>
              <a:rPr lang="ar-SA" sz="3200" b="1" dirty="0">
                <a:solidFill>
                  <a:srgbClr val="002060"/>
                </a:solidFill>
              </a:rPr>
              <a:t>الطريق </a:t>
            </a:r>
            <a:endParaRPr lang="en-US" sz="3200" b="1" dirty="0">
              <a:solidFill>
                <a:srgbClr val="002060"/>
              </a:solidFill>
            </a:endParaRPr>
          </a:p>
        </p:txBody>
      </p:sp>
      <p:sp>
        <p:nvSpPr>
          <p:cNvPr id="20" name="TextBox 19"/>
          <p:cNvSpPr txBox="1"/>
          <p:nvPr/>
        </p:nvSpPr>
        <p:spPr>
          <a:xfrm>
            <a:off x="8665698" y="5791200"/>
            <a:ext cx="2222696" cy="584775"/>
          </a:xfrm>
          <a:prstGeom prst="rect">
            <a:avLst/>
          </a:prstGeom>
          <a:noFill/>
        </p:spPr>
        <p:txBody>
          <a:bodyPr wrap="square" rtlCol="0">
            <a:spAutoFit/>
          </a:bodyPr>
          <a:lstStyle/>
          <a:p>
            <a:pPr algn="r" rtl="1"/>
            <a:r>
              <a:rPr lang="ar-SA" sz="3200" dirty="0"/>
              <a:t>احسنوا</a:t>
            </a:r>
            <a:endParaRPr lang="en-US" sz="3200" dirty="0"/>
          </a:p>
        </p:txBody>
      </p:sp>
      <p:sp>
        <p:nvSpPr>
          <p:cNvPr id="21" name="TextBox 20"/>
          <p:cNvSpPr txBox="1"/>
          <p:nvPr/>
        </p:nvSpPr>
        <p:spPr>
          <a:xfrm>
            <a:off x="7010400" y="5791200"/>
            <a:ext cx="1613095" cy="584775"/>
          </a:xfrm>
          <a:prstGeom prst="rect">
            <a:avLst/>
          </a:prstGeom>
          <a:noFill/>
        </p:spPr>
        <p:txBody>
          <a:bodyPr wrap="square" rtlCol="0">
            <a:spAutoFit/>
          </a:bodyPr>
          <a:lstStyle/>
          <a:p>
            <a:pPr algn="r" rtl="1"/>
            <a:r>
              <a:rPr lang="ar-SA" sz="3200" b="1" dirty="0">
                <a:solidFill>
                  <a:srgbClr val="002060"/>
                </a:solidFill>
              </a:rPr>
              <a:t> ارحموا</a:t>
            </a:r>
            <a:endParaRPr lang="en-US" sz="3200" b="1" dirty="0">
              <a:solidFill>
                <a:srgbClr val="002060"/>
              </a:solidFill>
            </a:endParaRPr>
          </a:p>
        </p:txBody>
      </p:sp>
      <p:sp>
        <p:nvSpPr>
          <p:cNvPr id="22" name="TextBox 21"/>
          <p:cNvSpPr txBox="1"/>
          <p:nvPr/>
        </p:nvSpPr>
        <p:spPr>
          <a:xfrm>
            <a:off x="9425355" y="2715064"/>
            <a:ext cx="1463040" cy="584775"/>
          </a:xfrm>
          <a:prstGeom prst="rect">
            <a:avLst/>
          </a:prstGeom>
          <a:noFill/>
        </p:spPr>
        <p:txBody>
          <a:bodyPr wrap="square" rtlCol="0">
            <a:spAutoFit/>
          </a:bodyPr>
          <a:lstStyle/>
          <a:p>
            <a:pPr algn="r" rtl="1"/>
            <a:r>
              <a:rPr lang="ar-SA" sz="3200" b="1" dirty="0"/>
              <a:t>االكلمة</a:t>
            </a:r>
            <a:endParaRPr lang="en-US" sz="3200" b="1" dirty="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a:t>مرادفها</a:t>
            </a:r>
            <a:endParaRPr lang="en-US" sz="3200" b="1" dirty="0"/>
          </a:p>
        </p:txBody>
      </p:sp>
      <p:sp>
        <p:nvSpPr>
          <p:cNvPr id="24" name="TextBox 23"/>
          <p:cNvSpPr txBox="1"/>
          <p:nvPr/>
        </p:nvSpPr>
        <p:spPr>
          <a:xfrm>
            <a:off x="3263704" y="2897945"/>
            <a:ext cx="2489981" cy="584775"/>
          </a:xfrm>
          <a:prstGeom prst="rect">
            <a:avLst/>
          </a:prstGeom>
          <a:noFill/>
        </p:spPr>
        <p:txBody>
          <a:bodyPr wrap="square" rtlCol="0">
            <a:spAutoFit/>
          </a:bodyPr>
          <a:lstStyle/>
          <a:p>
            <a:pPr algn="r" rtl="1"/>
            <a:r>
              <a:rPr lang="ar-SA" sz="3200" b="1" dirty="0"/>
              <a:t>الأسماء المشتقة</a:t>
            </a:r>
            <a:endParaRPr lang="en-US" sz="3200" b="1" dirty="0"/>
          </a:p>
        </p:txBody>
      </p:sp>
      <p:sp>
        <p:nvSpPr>
          <p:cNvPr id="25" name="TextBox 24"/>
          <p:cNvSpPr txBox="1"/>
          <p:nvPr/>
        </p:nvSpPr>
        <p:spPr>
          <a:xfrm>
            <a:off x="844061" y="2883876"/>
            <a:ext cx="1842868" cy="584775"/>
          </a:xfrm>
          <a:prstGeom prst="rect">
            <a:avLst/>
          </a:prstGeom>
          <a:noFill/>
        </p:spPr>
        <p:txBody>
          <a:bodyPr wrap="square" rtlCol="0">
            <a:spAutoFit/>
          </a:bodyPr>
          <a:lstStyle/>
          <a:p>
            <a:pPr algn="r" rtl="1"/>
            <a:r>
              <a:rPr lang="ar-SA" sz="3200" b="1" dirty="0"/>
              <a:t>انواعها</a:t>
            </a:r>
            <a:endParaRPr lang="en-US" sz="3200" b="1" dirty="0"/>
          </a:p>
        </p:txBody>
      </p:sp>
      <p:sp>
        <p:nvSpPr>
          <p:cNvPr id="26" name="TextBox 25"/>
          <p:cNvSpPr txBox="1"/>
          <p:nvPr/>
        </p:nvSpPr>
        <p:spPr>
          <a:xfrm>
            <a:off x="3530990" y="3485271"/>
            <a:ext cx="1871003" cy="584775"/>
          </a:xfrm>
          <a:prstGeom prst="rect">
            <a:avLst/>
          </a:prstGeom>
          <a:noFill/>
        </p:spPr>
        <p:txBody>
          <a:bodyPr wrap="square" rtlCol="0">
            <a:spAutoFit/>
          </a:bodyPr>
          <a:lstStyle/>
          <a:p>
            <a:pPr algn="r" rtl="1"/>
            <a:r>
              <a:rPr lang="ar-SA" sz="3200" dirty="0"/>
              <a:t> الرحمين</a:t>
            </a:r>
            <a:endParaRPr lang="en-US" sz="3200" dirty="0"/>
          </a:p>
        </p:txBody>
      </p:sp>
      <p:sp>
        <p:nvSpPr>
          <p:cNvPr id="27" name="TextBox 26"/>
          <p:cNvSpPr txBox="1"/>
          <p:nvPr/>
        </p:nvSpPr>
        <p:spPr>
          <a:xfrm>
            <a:off x="942536" y="3485271"/>
            <a:ext cx="1927273" cy="584775"/>
          </a:xfrm>
          <a:prstGeom prst="rect">
            <a:avLst/>
          </a:prstGeom>
          <a:noFill/>
        </p:spPr>
        <p:txBody>
          <a:bodyPr wrap="square" rtlCol="0">
            <a:spAutoFit/>
          </a:bodyPr>
          <a:lstStyle/>
          <a:p>
            <a:pPr algn="r" rtl="1"/>
            <a:r>
              <a:rPr lang="ar-SA" sz="3200" b="1" dirty="0">
                <a:solidFill>
                  <a:srgbClr val="0070C0"/>
                </a:solidFill>
              </a:rPr>
              <a:t>اسم الفاعل</a:t>
            </a:r>
            <a:endParaRPr lang="en-US" sz="3200" b="1" dirty="0">
              <a:solidFill>
                <a:srgbClr val="0070C0"/>
              </a:solidFill>
            </a:endParaRPr>
          </a:p>
        </p:txBody>
      </p:sp>
      <p:sp>
        <p:nvSpPr>
          <p:cNvPr id="28" name="TextBox 27"/>
          <p:cNvSpPr txBox="1"/>
          <p:nvPr/>
        </p:nvSpPr>
        <p:spPr>
          <a:xfrm>
            <a:off x="3249636" y="4123006"/>
            <a:ext cx="2039816" cy="584775"/>
          </a:xfrm>
          <a:prstGeom prst="rect">
            <a:avLst/>
          </a:prstGeom>
          <a:noFill/>
        </p:spPr>
        <p:txBody>
          <a:bodyPr wrap="square" rtlCol="0">
            <a:spAutoFit/>
          </a:bodyPr>
          <a:lstStyle/>
          <a:p>
            <a:pPr algn="r" rtl="1"/>
            <a:r>
              <a:rPr lang="ar-SA" sz="3200" dirty="0"/>
              <a:t>المظلومين </a:t>
            </a:r>
            <a:endParaRPr lang="en-US" sz="3200" dirty="0"/>
          </a:p>
        </p:txBody>
      </p:sp>
      <p:sp>
        <p:nvSpPr>
          <p:cNvPr id="29" name="TextBox 28"/>
          <p:cNvSpPr txBox="1"/>
          <p:nvPr/>
        </p:nvSpPr>
        <p:spPr>
          <a:xfrm>
            <a:off x="858129" y="4038600"/>
            <a:ext cx="2110154" cy="584775"/>
          </a:xfrm>
          <a:prstGeom prst="rect">
            <a:avLst/>
          </a:prstGeom>
          <a:noFill/>
        </p:spPr>
        <p:txBody>
          <a:bodyPr wrap="square" rtlCol="0">
            <a:spAutoFit/>
          </a:bodyPr>
          <a:lstStyle/>
          <a:p>
            <a:pPr algn="r" rtl="1"/>
            <a:r>
              <a:rPr lang="ar-SA" sz="3200" b="1" dirty="0">
                <a:solidFill>
                  <a:srgbClr val="0070C0"/>
                </a:solidFill>
              </a:rPr>
              <a:t> اسم المفعول  </a:t>
            </a:r>
            <a:endParaRPr lang="en-US" sz="3200" b="1" dirty="0">
              <a:solidFill>
                <a:srgbClr val="0070C0"/>
              </a:solidFill>
            </a:endParaRPr>
          </a:p>
        </p:txBody>
      </p:sp>
      <p:sp>
        <p:nvSpPr>
          <p:cNvPr id="30" name="TextBox 29"/>
          <p:cNvSpPr txBox="1"/>
          <p:nvPr/>
        </p:nvSpPr>
        <p:spPr>
          <a:xfrm>
            <a:off x="3573194" y="4642338"/>
            <a:ext cx="1772529" cy="584775"/>
          </a:xfrm>
          <a:prstGeom prst="rect">
            <a:avLst/>
          </a:prstGeom>
          <a:noFill/>
        </p:spPr>
        <p:txBody>
          <a:bodyPr wrap="square" rtlCol="0">
            <a:spAutoFit/>
          </a:bodyPr>
          <a:lstStyle/>
          <a:p>
            <a:pPr algn="r" rtl="1"/>
            <a:r>
              <a:rPr lang="ar-SA" sz="3200" dirty="0"/>
              <a:t>متحابين</a:t>
            </a:r>
            <a:endParaRPr lang="en-US" sz="3200" dirty="0"/>
          </a:p>
        </p:txBody>
      </p:sp>
      <p:sp>
        <p:nvSpPr>
          <p:cNvPr id="31" name="TextBox 30"/>
          <p:cNvSpPr txBox="1"/>
          <p:nvPr/>
        </p:nvSpPr>
        <p:spPr>
          <a:xfrm>
            <a:off x="815925" y="4698610"/>
            <a:ext cx="2039817" cy="584775"/>
          </a:xfrm>
          <a:prstGeom prst="rect">
            <a:avLst/>
          </a:prstGeom>
          <a:noFill/>
        </p:spPr>
        <p:txBody>
          <a:bodyPr wrap="square" rtlCol="0">
            <a:spAutoFit/>
          </a:bodyPr>
          <a:lstStyle/>
          <a:p>
            <a:pPr algn="r" rtl="1"/>
            <a:r>
              <a:rPr lang="ar-SA" sz="3200" b="1" dirty="0">
                <a:solidFill>
                  <a:srgbClr val="0070C0"/>
                </a:solidFill>
              </a:rPr>
              <a:t>اسم الفاعل</a:t>
            </a:r>
            <a:endParaRPr lang="en-US" sz="3200" b="1" dirty="0">
              <a:solidFill>
                <a:srgbClr val="0070C0"/>
              </a:solidFill>
            </a:endParaRPr>
          </a:p>
        </p:txBody>
      </p:sp>
      <p:sp>
        <p:nvSpPr>
          <p:cNvPr id="32" name="TextBox 31"/>
          <p:cNvSpPr txBox="1"/>
          <p:nvPr/>
        </p:nvSpPr>
        <p:spPr>
          <a:xfrm>
            <a:off x="3615396" y="5257800"/>
            <a:ext cx="1589649" cy="584775"/>
          </a:xfrm>
          <a:prstGeom prst="rect">
            <a:avLst/>
          </a:prstGeom>
          <a:noFill/>
        </p:spPr>
        <p:txBody>
          <a:bodyPr wrap="square" rtlCol="0">
            <a:spAutoFit/>
          </a:bodyPr>
          <a:lstStyle/>
          <a:p>
            <a:pPr algn="r" rtl="1"/>
            <a:r>
              <a:rPr lang="ar-SA" sz="3200" dirty="0"/>
              <a:t>اكرم </a:t>
            </a:r>
            <a:endParaRPr lang="en-US" sz="3200" dirty="0"/>
          </a:p>
        </p:txBody>
      </p:sp>
      <p:sp>
        <p:nvSpPr>
          <p:cNvPr id="33" name="TextBox 32"/>
          <p:cNvSpPr txBox="1"/>
          <p:nvPr/>
        </p:nvSpPr>
        <p:spPr>
          <a:xfrm>
            <a:off x="1026942" y="5271868"/>
            <a:ext cx="1871003" cy="584775"/>
          </a:xfrm>
          <a:prstGeom prst="rect">
            <a:avLst/>
          </a:prstGeom>
          <a:noFill/>
        </p:spPr>
        <p:txBody>
          <a:bodyPr wrap="square" rtlCol="0">
            <a:spAutoFit/>
          </a:bodyPr>
          <a:lstStyle/>
          <a:p>
            <a:pPr algn="r" rtl="1"/>
            <a:r>
              <a:rPr lang="ar-SA" sz="3200" b="1" dirty="0">
                <a:solidFill>
                  <a:srgbClr val="0070C0"/>
                </a:solidFill>
              </a:rPr>
              <a:t>اسم التفضيل</a:t>
            </a:r>
            <a:endParaRPr lang="en-US" sz="3200" b="1" dirty="0">
              <a:solidFill>
                <a:srgbClr val="0070C0"/>
              </a:solidFill>
            </a:endParaRPr>
          </a:p>
        </p:txBody>
      </p:sp>
      <p:sp>
        <p:nvSpPr>
          <p:cNvPr id="34" name="TextBox 33"/>
          <p:cNvSpPr txBox="1"/>
          <p:nvPr/>
        </p:nvSpPr>
        <p:spPr>
          <a:xfrm>
            <a:off x="3362177" y="5881467"/>
            <a:ext cx="1899139" cy="584775"/>
          </a:xfrm>
          <a:prstGeom prst="rect">
            <a:avLst/>
          </a:prstGeom>
          <a:noFill/>
        </p:spPr>
        <p:txBody>
          <a:bodyPr wrap="square" rtlCol="0">
            <a:spAutoFit/>
          </a:bodyPr>
          <a:lstStyle/>
          <a:p>
            <a:pPr algn="r" rtl="1"/>
            <a:r>
              <a:rPr lang="ar-SA" sz="3200" dirty="0"/>
              <a:t>المتحاجين </a:t>
            </a:r>
            <a:endParaRPr lang="en-US" sz="3200" dirty="0"/>
          </a:p>
        </p:txBody>
      </p:sp>
      <p:sp>
        <p:nvSpPr>
          <p:cNvPr id="35" name="TextBox 34"/>
          <p:cNvSpPr txBox="1"/>
          <p:nvPr/>
        </p:nvSpPr>
        <p:spPr>
          <a:xfrm>
            <a:off x="886266" y="5880295"/>
            <a:ext cx="2011680" cy="584775"/>
          </a:xfrm>
          <a:prstGeom prst="rect">
            <a:avLst/>
          </a:prstGeom>
          <a:noFill/>
        </p:spPr>
        <p:txBody>
          <a:bodyPr wrap="square" rtlCol="0">
            <a:spAutoFit/>
          </a:bodyPr>
          <a:lstStyle/>
          <a:p>
            <a:pPr algn="r" rtl="1"/>
            <a:r>
              <a:rPr lang="ar-SA" sz="3200" b="1" dirty="0">
                <a:solidFill>
                  <a:srgbClr val="0070C0"/>
                </a:solidFill>
              </a:rPr>
              <a:t>اسم المفعول</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66468"/>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a:solidFill>
                  <a:schemeClr val="bg1"/>
                </a:solidFill>
              </a:rPr>
              <a:t>الأعمال</a:t>
            </a:r>
            <a:r>
              <a:rPr lang="bn-BD" sz="5400" b="1" dirty="0">
                <a:solidFill>
                  <a:schemeClr val="bg1"/>
                </a:solidFill>
              </a:rPr>
              <a:t> الاجتماعيّة</a:t>
            </a:r>
          </a:p>
        </p:txBody>
      </p:sp>
      <p:graphicFrame>
        <p:nvGraphicFramePr>
          <p:cNvPr id="61" name="Table 60"/>
          <p:cNvGraphicFramePr>
            <a:graphicFrameLocks noGrp="1"/>
          </p:cNvGraphicFramePr>
          <p:nvPr/>
        </p:nvGraphicFramePr>
        <p:xfrm>
          <a:off x="2912012" y="1803010"/>
          <a:ext cx="7010400" cy="4443045"/>
        </p:xfrm>
        <a:graphic>
          <a:graphicData uri="http://schemas.openxmlformats.org/drawingml/2006/table">
            <a:tbl>
              <a:tblPr firstRow="1" bandRow="1">
                <a:tableStyleId>{5C22544A-7EE6-4342-B048-85BDC9FD1C3A}</a:tableStyleId>
              </a:tblPr>
              <a:tblGrid>
                <a:gridCol w="5008099">
                  <a:extLst>
                    <a:ext uri="{9D8B030D-6E8A-4147-A177-3AD203B41FA5}">
                      <a16:colId xmlns:a16="http://schemas.microsoft.com/office/drawing/2014/main" val="20000"/>
                    </a:ext>
                  </a:extLst>
                </a:gridCol>
                <a:gridCol w="2002301">
                  <a:extLst>
                    <a:ext uri="{9D8B030D-6E8A-4147-A177-3AD203B41FA5}">
                      <a16:colId xmlns:a16="http://schemas.microsoft.com/office/drawing/2014/main" val="20001"/>
                    </a:ext>
                  </a:extLst>
                </a:gridCol>
              </a:tblGrid>
              <a:tr h="819685">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77665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711676">
                <a:tc>
                  <a:txBody>
                    <a:bodyPr/>
                    <a:lstStyle/>
                    <a:p>
                      <a:endParaRPr lang="en-US" dirty="0"/>
                    </a:p>
                  </a:txBody>
                  <a:tcPr marL="121920" marR="121920"/>
                </a:tc>
                <a:tc>
                  <a:txBody>
                    <a:bodyPr/>
                    <a:lstStyle/>
                    <a:p>
                      <a:endParaRPr lang="en-US" b="1" dirty="0"/>
                    </a:p>
                  </a:txBody>
                  <a:tcPr marL="121920" marR="121920"/>
                </a:tc>
                <a:extLst>
                  <a:ext uri="{0D108BD9-81ED-4DB2-BD59-A6C34878D82A}">
                    <a16:rowId xmlns:a16="http://schemas.microsoft.com/office/drawing/2014/main" val="10002"/>
                  </a:ext>
                </a:extLst>
              </a:tr>
              <a:tr h="71167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71167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711676">
                <a:tc>
                  <a:txBody>
                    <a:bodyPr/>
                    <a:lstStyle/>
                    <a:p>
                      <a:endParaRPr lang="en-US" dirty="0"/>
                    </a:p>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bl>
          </a:graphicData>
        </a:graphic>
      </p:graphicFrame>
      <p:sp>
        <p:nvSpPr>
          <p:cNvPr id="62" name="TextBox 61"/>
          <p:cNvSpPr txBox="1"/>
          <p:nvPr/>
        </p:nvSpPr>
        <p:spPr>
          <a:xfrm>
            <a:off x="3541932" y="1851075"/>
            <a:ext cx="6197600" cy="523220"/>
          </a:xfrm>
          <a:prstGeom prst="rect">
            <a:avLst/>
          </a:prstGeom>
          <a:noFill/>
        </p:spPr>
        <p:txBody>
          <a:bodyPr wrap="square" rtlCol="0">
            <a:spAutoFit/>
          </a:bodyPr>
          <a:lstStyle/>
          <a:p>
            <a:pPr algn="r" rtl="1"/>
            <a:r>
              <a:rPr lang="ar-SA" sz="2800" dirty="0"/>
              <a:t> (ز)</a:t>
            </a:r>
            <a:r>
              <a:rPr lang="en-US" sz="2800" dirty="0"/>
              <a:t> </a:t>
            </a:r>
            <a:r>
              <a:rPr lang="ar-SA" sz="2800" dirty="0"/>
              <a:t>استخراج الاسماء المنصوبة من النص: </a:t>
            </a:r>
            <a:endParaRPr lang="en-US" sz="2800" dirty="0"/>
          </a:p>
        </p:txBody>
      </p:sp>
      <p:sp>
        <p:nvSpPr>
          <p:cNvPr id="63" name="TextBox 62"/>
          <p:cNvSpPr txBox="1"/>
          <p:nvPr/>
        </p:nvSpPr>
        <p:spPr>
          <a:xfrm>
            <a:off x="3151163" y="2715064"/>
            <a:ext cx="3854548" cy="584775"/>
          </a:xfrm>
          <a:prstGeom prst="rect">
            <a:avLst/>
          </a:prstGeom>
          <a:noFill/>
        </p:spPr>
        <p:txBody>
          <a:bodyPr wrap="square" rtlCol="0">
            <a:spAutoFit/>
          </a:bodyPr>
          <a:lstStyle/>
          <a:p>
            <a:pPr algn="r" rtl="1"/>
            <a:r>
              <a:rPr lang="ar-SA" sz="3200" dirty="0"/>
              <a:t>منصوب من "أنَّ".</a:t>
            </a:r>
            <a:endParaRPr lang="en-US" sz="3200" dirty="0"/>
          </a:p>
        </p:txBody>
      </p:sp>
      <p:sp>
        <p:nvSpPr>
          <p:cNvPr id="64" name="TextBox 63"/>
          <p:cNvSpPr txBox="1"/>
          <p:nvPr/>
        </p:nvSpPr>
        <p:spPr>
          <a:xfrm>
            <a:off x="2912012" y="3414934"/>
            <a:ext cx="4192171" cy="584775"/>
          </a:xfrm>
          <a:prstGeom prst="rect">
            <a:avLst/>
          </a:prstGeom>
          <a:noFill/>
        </p:spPr>
        <p:txBody>
          <a:bodyPr wrap="square" rtlCol="0">
            <a:spAutoFit/>
          </a:bodyPr>
          <a:lstStyle/>
          <a:p>
            <a:pPr algn="r" rtl="1"/>
            <a:r>
              <a:rPr lang="ar-SA" sz="3200" dirty="0"/>
              <a:t> منصوب من فعل "ارحم". </a:t>
            </a:r>
            <a:endParaRPr lang="en-US" sz="3200" dirty="0"/>
          </a:p>
        </p:txBody>
      </p:sp>
      <p:sp>
        <p:nvSpPr>
          <p:cNvPr id="65" name="TextBox 64"/>
          <p:cNvSpPr txBox="1"/>
          <p:nvPr/>
        </p:nvSpPr>
        <p:spPr>
          <a:xfrm>
            <a:off x="3137096" y="4120662"/>
            <a:ext cx="3981156" cy="584775"/>
          </a:xfrm>
          <a:prstGeom prst="rect">
            <a:avLst/>
          </a:prstGeom>
          <a:noFill/>
        </p:spPr>
        <p:txBody>
          <a:bodyPr wrap="square" rtlCol="0">
            <a:spAutoFit/>
          </a:bodyPr>
          <a:lstStyle/>
          <a:p>
            <a:pPr algn="r" rtl="1"/>
            <a:r>
              <a:rPr lang="ar-SA" sz="3200" dirty="0"/>
              <a:t>منصوب من فعل "اطلق" . </a:t>
            </a:r>
            <a:endParaRPr lang="en-US" sz="3200" dirty="0"/>
          </a:p>
        </p:txBody>
      </p:sp>
      <p:sp>
        <p:nvSpPr>
          <p:cNvPr id="66" name="TextBox 65"/>
          <p:cNvSpPr txBox="1"/>
          <p:nvPr/>
        </p:nvSpPr>
        <p:spPr>
          <a:xfrm>
            <a:off x="3052689" y="4814668"/>
            <a:ext cx="4220308" cy="584775"/>
          </a:xfrm>
          <a:prstGeom prst="rect">
            <a:avLst/>
          </a:prstGeom>
          <a:noFill/>
        </p:spPr>
        <p:txBody>
          <a:bodyPr wrap="square" rtlCol="0">
            <a:spAutoFit/>
          </a:bodyPr>
          <a:lstStyle/>
          <a:p>
            <a:pPr algn="r" rtl="1"/>
            <a:r>
              <a:rPr lang="ar-SA" sz="3200" dirty="0"/>
              <a:t>  منصوب من فعل "ترى".</a:t>
            </a:r>
            <a:endParaRPr lang="en-US" sz="3200" dirty="0"/>
          </a:p>
        </p:txBody>
      </p:sp>
      <p:sp>
        <p:nvSpPr>
          <p:cNvPr id="68" name="TextBox 67"/>
          <p:cNvSpPr txBox="1"/>
          <p:nvPr/>
        </p:nvSpPr>
        <p:spPr>
          <a:xfrm>
            <a:off x="8285870" y="2700997"/>
            <a:ext cx="1294227" cy="584775"/>
          </a:xfrm>
          <a:prstGeom prst="rect">
            <a:avLst/>
          </a:prstGeom>
          <a:noFill/>
        </p:spPr>
        <p:txBody>
          <a:bodyPr wrap="square" rtlCol="0">
            <a:spAutoFit/>
          </a:bodyPr>
          <a:lstStyle/>
          <a:p>
            <a:pPr algn="r" rtl="1"/>
            <a:r>
              <a:rPr lang="ar-SA" sz="3200" dirty="0"/>
              <a:t>الرحمين  </a:t>
            </a:r>
            <a:endParaRPr lang="en-US" sz="3200" dirty="0"/>
          </a:p>
        </p:txBody>
      </p:sp>
      <p:sp>
        <p:nvSpPr>
          <p:cNvPr id="69" name="TextBox 68"/>
          <p:cNvSpPr txBox="1"/>
          <p:nvPr/>
        </p:nvSpPr>
        <p:spPr>
          <a:xfrm>
            <a:off x="8440616" y="3386798"/>
            <a:ext cx="1125415" cy="584775"/>
          </a:xfrm>
          <a:prstGeom prst="rect">
            <a:avLst/>
          </a:prstGeom>
          <a:noFill/>
        </p:spPr>
        <p:txBody>
          <a:bodyPr wrap="square" rtlCol="0">
            <a:spAutoFit/>
          </a:bodyPr>
          <a:lstStyle/>
          <a:p>
            <a:pPr algn="r" rtl="1"/>
            <a:r>
              <a:rPr lang="ar-SA" sz="3200" dirty="0"/>
              <a:t>الطير </a:t>
            </a:r>
            <a:endParaRPr lang="en-US" sz="3200" dirty="0"/>
          </a:p>
        </p:txBody>
      </p:sp>
      <p:sp>
        <p:nvSpPr>
          <p:cNvPr id="70" name="TextBox 69"/>
          <p:cNvSpPr txBox="1"/>
          <p:nvPr/>
        </p:nvSpPr>
        <p:spPr>
          <a:xfrm>
            <a:off x="8285870" y="4162866"/>
            <a:ext cx="1350499" cy="584775"/>
          </a:xfrm>
          <a:prstGeom prst="rect">
            <a:avLst/>
          </a:prstGeom>
          <a:noFill/>
        </p:spPr>
        <p:txBody>
          <a:bodyPr wrap="square" rtlCol="0">
            <a:spAutoFit/>
          </a:bodyPr>
          <a:lstStyle/>
          <a:p>
            <a:pPr algn="r" rtl="1"/>
            <a:r>
              <a:rPr lang="ar-SA" sz="3200" dirty="0"/>
              <a:t> سبيلها  </a:t>
            </a:r>
            <a:endParaRPr lang="en-US" sz="3200" dirty="0"/>
          </a:p>
        </p:txBody>
      </p:sp>
      <p:sp>
        <p:nvSpPr>
          <p:cNvPr id="71" name="TextBox 70"/>
          <p:cNvSpPr txBox="1"/>
          <p:nvPr/>
        </p:nvSpPr>
        <p:spPr>
          <a:xfrm>
            <a:off x="8398412" y="4842804"/>
            <a:ext cx="1294227" cy="584775"/>
          </a:xfrm>
          <a:prstGeom prst="rect">
            <a:avLst/>
          </a:prstGeom>
          <a:noFill/>
        </p:spPr>
        <p:txBody>
          <a:bodyPr wrap="square" rtlCol="0">
            <a:spAutoFit/>
          </a:bodyPr>
          <a:lstStyle/>
          <a:p>
            <a:pPr algn="r" rtl="1"/>
            <a:r>
              <a:rPr lang="ar-SA" sz="3200" dirty="0"/>
              <a:t> منظرها </a:t>
            </a:r>
            <a:endParaRPr lang="en-US" sz="32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TextBox 26"/>
          <p:cNvSpPr txBox="1"/>
          <p:nvPr/>
        </p:nvSpPr>
        <p:spPr>
          <a:xfrm>
            <a:off x="8328075" y="5570806"/>
            <a:ext cx="1252024" cy="584775"/>
          </a:xfrm>
          <a:prstGeom prst="rect">
            <a:avLst/>
          </a:prstGeom>
          <a:noFill/>
        </p:spPr>
        <p:txBody>
          <a:bodyPr wrap="square" rtlCol="0">
            <a:spAutoFit/>
          </a:bodyPr>
          <a:lstStyle/>
          <a:p>
            <a:pPr algn="r" rtl="1"/>
            <a:r>
              <a:rPr lang="ar-SA" sz="3200" dirty="0"/>
              <a:t>سمعك </a:t>
            </a:r>
            <a:endParaRPr lang="en-US" sz="3200" dirty="0"/>
          </a:p>
        </p:txBody>
      </p:sp>
      <p:sp>
        <p:nvSpPr>
          <p:cNvPr id="28" name="TextBox 27"/>
          <p:cNvSpPr txBox="1"/>
          <p:nvPr/>
        </p:nvSpPr>
        <p:spPr>
          <a:xfrm>
            <a:off x="3179298" y="5570807"/>
            <a:ext cx="3953023" cy="584775"/>
          </a:xfrm>
          <a:prstGeom prst="rect">
            <a:avLst/>
          </a:prstGeom>
          <a:noFill/>
        </p:spPr>
        <p:txBody>
          <a:bodyPr wrap="square" rtlCol="0">
            <a:spAutoFit/>
          </a:bodyPr>
          <a:lstStyle/>
          <a:p>
            <a:pPr algn="r" rtl="1"/>
            <a:r>
              <a:rPr lang="ar-SA" sz="3200" dirty="0"/>
              <a:t>منصوب من فعل "اطلق" . </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p:bldP spid="63" grpId="0"/>
      <p:bldP spid="64" grpId="0"/>
      <p:bldP spid="65" grpId="0"/>
      <p:bldP spid="66" grpId="0"/>
      <p:bldP spid="68" grpId="0"/>
      <p:bldP spid="69" grpId="0"/>
      <p:bldP spid="70" grpId="0"/>
      <p:bldP spid="71"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solidFill>
                  <a:srgbClr val="002060"/>
                </a:solidFill>
              </a:rPr>
              <a:t> </a:t>
            </a:r>
            <a:r>
              <a:rPr lang="bn-IN" sz="6600" dirty="0">
                <a:solidFill>
                  <a:srgbClr val="002060"/>
                </a:solidFill>
                <a:latin typeface="NikoshBAN" pitchFamily="2" charset="0"/>
                <a:cs typeface="NikoshBAN" pitchFamily="2" charset="0"/>
              </a:rPr>
              <a:t>মূল্যায়ন-</a:t>
            </a:r>
            <a:r>
              <a:rPr lang="bn-IN" sz="7200" dirty="0">
                <a:solidFill>
                  <a:srgbClr val="002060"/>
                </a:solidFill>
                <a:latin typeface="NikoshBAN" pitchFamily="2" charset="0"/>
                <a:cs typeface="NikoshBAN" pitchFamily="2" charset="0"/>
              </a:rPr>
              <a:t> </a:t>
            </a:r>
            <a:r>
              <a:rPr lang="ar-SA" sz="7200" dirty="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707886"/>
          </a:xfrm>
          <a:prstGeom prst="rect">
            <a:avLst/>
          </a:prstGeom>
          <a:noFill/>
        </p:spPr>
        <p:txBody>
          <a:bodyPr wrap="square" rtlCol="0">
            <a:spAutoFit/>
          </a:bodyPr>
          <a:lstStyle/>
          <a:p>
            <a:pPr algn="r" rtl="1"/>
            <a:r>
              <a:rPr lang="ar-SA" sz="4000" dirty="0"/>
              <a:t>السوال:١ــ ما معني العطف ؟</a:t>
            </a:r>
          </a:p>
        </p:txBody>
      </p:sp>
      <p:sp>
        <p:nvSpPr>
          <p:cNvPr id="12" name="TextBox 11"/>
          <p:cNvSpPr txBox="1"/>
          <p:nvPr/>
        </p:nvSpPr>
        <p:spPr>
          <a:xfrm>
            <a:off x="1842869" y="2588455"/>
            <a:ext cx="8961120" cy="707886"/>
          </a:xfrm>
          <a:prstGeom prst="rect">
            <a:avLst/>
          </a:prstGeom>
          <a:noFill/>
        </p:spPr>
        <p:txBody>
          <a:bodyPr wrap="square" rtlCol="0">
            <a:spAutoFit/>
          </a:bodyPr>
          <a:lstStyle/>
          <a:p>
            <a:pPr algn="r" rtl="1"/>
            <a:r>
              <a:rPr lang="ar-SA" sz="4000" dirty="0">
                <a:solidFill>
                  <a:srgbClr val="00B050"/>
                </a:solidFill>
              </a:rPr>
              <a:t>السوال: ٢ــ إلي اين يدعونا الكاتب ؟ </a:t>
            </a:r>
            <a:endParaRPr lang="en-US" sz="4000" dirty="0">
              <a:solidFill>
                <a:srgbClr val="00B050"/>
              </a:solidFill>
            </a:endParaRPr>
          </a:p>
        </p:txBody>
      </p:sp>
      <p:sp>
        <p:nvSpPr>
          <p:cNvPr id="13" name="TextBox 12"/>
          <p:cNvSpPr txBox="1"/>
          <p:nvPr/>
        </p:nvSpPr>
        <p:spPr>
          <a:xfrm>
            <a:off x="1814734" y="3362178"/>
            <a:ext cx="9059593" cy="707886"/>
          </a:xfrm>
          <a:prstGeom prst="rect">
            <a:avLst/>
          </a:prstGeom>
          <a:noFill/>
        </p:spPr>
        <p:txBody>
          <a:bodyPr wrap="square" rtlCol="0">
            <a:spAutoFit/>
          </a:bodyPr>
          <a:lstStyle/>
          <a:p>
            <a:pPr algn="r" rtl="1"/>
            <a:r>
              <a:rPr lang="ar-SA" sz="4000" dirty="0">
                <a:solidFill>
                  <a:srgbClr val="002060"/>
                </a:solidFill>
              </a:rPr>
              <a:t>السوال: ٣ــ إلي اين يحثنا الكاتب ؟ </a:t>
            </a:r>
            <a:endParaRPr lang="en-US" sz="4000" dirty="0">
              <a:solidFill>
                <a:srgbClr val="002060"/>
              </a:solidFill>
            </a:endParaRPr>
          </a:p>
        </p:txBody>
      </p:sp>
      <p:sp>
        <p:nvSpPr>
          <p:cNvPr id="16" name="TextBox 15"/>
          <p:cNvSpPr txBox="1"/>
          <p:nvPr/>
        </p:nvSpPr>
        <p:spPr>
          <a:xfrm>
            <a:off x="1561513" y="4051493"/>
            <a:ext cx="9298745" cy="769441"/>
          </a:xfrm>
          <a:prstGeom prst="rect">
            <a:avLst/>
          </a:prstGeom>
          <a:noFill/>
        </p:spPr>
        <p:txBody>
          <a:bodyPr wrap="square" rtlCol="0">
            <a:spAutoFit/>
          </a:bodyPr>
          <a:lstStyle/>
          <a:p>
            <a:pPr algn="r" rtl="1"/>
            <a:r>
              <a:rPr lang="ar-SA" sz="4000" dirty="0">
                <a:solidFill>
                  <a:srgbClr val="0070C0"/>
                </a:solidFill>
              </a:rPr>
              <a:t>السوال:</a:t>
            </a:r>
            <a:r>
              <a:rPr lang="ar-SA" sz="4400" dirty="0">
                <a:solidFill>
                  <a:srgbClr val="0070C0"/>
                </a:solidFill>
              </a:rPr>
              <a:t>٤</a:t>
            </a:r>
            <a:r>
              <a:rPr lang="ar-SA" sz="4000" dirty="0">
                <a:solidFill>
                  <a:srgbClr val="0070C0"/>
                </a:solidFill>
              </a:rPr>
              <a:t>ــ ماذا قال الكاتب في الطير ؟</a:t>
            </a:r>
            <a:endParaRPr lang="en-US" sz="4000" dirty="0">
              <a:solidFill>
                <a:srgbClr val="0070C0"/>
              </a:solidFill>
            </a:endParaRPr>
          </a:p>
        </p:txBody>
      </p:sp>
      <p:sp>
        <p:nvSpPr>
          <p:cNvPr id="17" name="TextBox 16"/>
          <p:cNvSpPr txBox="1"/>
          <p:nvPr/>
        </p:nvSpPr>
        <p:spPr>
          <a:xfrm>
            <a:off x="478302" y="4839287"/>
            <a:ext cx="10522633" cy="646331"/>
          </a:xfrm>
          <a:prstGeom prst="rect">
            <a:avLst/>
          </a:prstGeom>
          <a:noFill/>
        </p:spPr>
        <p:txBody>
          <a:bodyPr wrap="square" rtlCol="0">
            <a:spAutoFit/>
          </a:bodyPr>
          <a:lstStyle/>
          <a:p>
            <a:pPr algn="r" rtl="1"/>
            <a:r>
              <a:rPr lang="ar-SA" sz="3600" dirty="0">
                <a:solidFill>
                  <a:srgbClr val="C00000"/>
                </a:solidFill>
              </a:rPr>
              <a:t>السوال: ٥ــ من قال " وارحموا من فى الأرض يرحمكم من فى السماء"؟</a:t>
            </a:r>
            <a:endParaRPr lang="en-US" sz="3600" dirty="0">
              <a:solidFill>
                <a:srgbClr val="C00000"/>
              </a:solidFill>
            </a:endParaRPr>
          </a:p>
        </p:txBody>
      </p:sp>
    </p:spTree>
    <p:extLst>
      <p:ext uri="{BB962C8B-B14F-4D97-AF65-F5344CB8AC3E}">
        <p14:creationId xmlns:p14="http://schemas.microsoft.com/office/powerpoint/2010/main" val="283675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a:t>السوال:١ــ ما معني التراحم بين الناس؟</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a:t>السوال:٢ــ ما الذي يحث اذا تراحم الناس فيما بينهم؟</a:t>
            </a:r>
            <a:endParaRPr lang="en-US" sz="3600" dirty="0"/>
          </a:p>
        </p:txBody>
      </p:sp>
      <p:sp>
        <p:nvSpPr>
          <p:cNvPr id="18" name="TextBox 17"/>
          <p:cNvSpPr txBox="1"/>
          <p:nvPr/>
        </p:nvSpPr>
        <p:spPr>
          <a:xfrm>
            <a:off x="2504049" y="5128457"/>
            <a:ext cx="9017390" cy="707886"/>
          </a:xfrm>
          <a:prstGeom prst="rect">
            <a:avLst/>
          </a:prstGeom>
          <a:noFill/>
        </p:spPr>
        <p:txBody>
          <a:bodyPr wrap="square" rtlCol="0">
            <a:spAutoFit/>
          </a:bodyPr>
          <a:lstStyle/>
          <a:p>
            <a:pPr algn="r" rtl="1"/>
            <a:r>
              <a:rPr lang="ar-SA" sz="3600" dirty="0"/>
              <a:t>السوال:</a:t>
            </a:r>
            <a:r>
              <a:rPr lang="ar-SA" sz="4000" dirty="0"/>
              <a:t>٤</a:t>
            </a:r>
            <a:r>
              <a:rPr lang="ar-SA" sz="3600" dirty="0"/>
              <a:t>ــ اين تري منظر الطير؟</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a:t>السوال:٣ــ</a:t>
            </a:r>
            <a:r>
              <a:rPr lang="en-US" sz="3600" dirty="0"/>
              <a:t> </a:t>
            </a:r>
            <a:r>
              <a:rPr lang="ar-SA" sz="3600" dirty="0"/>
              <a:t>لماذا تراحم الحيوان؟ </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a:solidFill>
                  <a:schemeClr val="bg1"/>
                </a:solidFill>
              </a:rPr>
              <a:t>واجب المنزلي</a:t>
            </a:r>
            <a:r>
              <a:rPr lang="bn-IN" sz="6000" dirty="0">
                <a:solidFill>
                  <a:schemeClr val="bg1"/>
                </a:solidFill>
              </a:rPr>
              <a:t> </a:t>
            </a:r>
            <a:r>
              <a:rPr lang="bn-BD" sz="6000" dirty="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a:t>السوال: ٥ــ</a:t>
            </a:r>
            <a:r>
              <a:rPr lang="bn-IN" sz="3600" dirty="0"/>
              <a:t> </a:t>
            </a:r>
            <a:r>
              <a:rPr lang="ar-SA" sz="3600" dirty="0"/>
              <a:t>اين تطير الطائر؟</a:t>
            </a:r>
            <a:endParaRPr lang="en-US" sz="3600" dirty="0"/>
          </a:p>
        </p:txBody>
      </p:sp>
    </p:spTree>
    <p:extLst>
      <p:ext uri="{BB962C8B-B14F-4D97-AF65-F5344CB8AC3E}">
        <p14:creationId xmlns:p14="http://schemas.microsoft.com/office/powerpoint/2010/main" val="71468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54024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p:cNvSpPr/>
          <p:nvPr/>
        </p:nvSpPr>
        <p:spPr>
          <a:xfrm>
            <a:off x="0" y="0"/>
            <a:ext cx="12192000" cy="6857999"/>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p:cNvSpPr/>
          <p:nvPr/>
        </p:nvSpPr>
        <p:spPr>
          <a:xfrm>
            <a:off x="3946424" y="630607"/>
            <a:ext cx="4204009"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15DC49D-AFAF-8E47-8A59-9F59CA283F60}"/>
              </a:ext>
            </a:extLst>
          </p:cNvPr>
          <p:cNvSpPr txBox="1"/>
          <p:nvPr/>
        </p:nvSpPr>
        <p:spPr>
          <a:xfrm rot="10505935" flipV="1">
            <a:off x="2268141" y="2274922"/>
            <a:ext cx="4745235" cy="1200329"/>
          </a:xfrm>
          <a:prstGeom prst="rect">
            <a:avLst/>
          </a:prstGeom>
          <a:noFill/>
        </p:spPr>
        <p:txBody>
          <a:bodyPr wrap="square" rtlCol="0">
            <a:spAutoFit/>
          </a:bodyPr>
          <a:lstStyle/>
          <a:p>
            <a:pPr algn="l"/>
            <a:r>
              <a:rPr lang="en-US" b="1" i="1">
                <a:solidFill>
                  <a:schemeClr val="accent2"/>
                </a:solidFill>
              </a:rPr>
              <a:t>মাসুমা</a:t>
            </a:r>
          </a:p>
          <a:p>
            <a:pPr algn="l"/>
            <a:r>
              <a:rPr lang="en-US" b="1" i="1">
                <a:solidFill>
                  <a:schemeClr val="accent2"/>
                </a:solidFill>
              </a:rPr>
              <a:t>সহকারি শিক্ষক</a:t>
            </a:r>
          </a:p>
          <a:p>
            <a:pPr algn="l"/>
            <a:r>
              <a:rPr lang="en-US" b="1" i="1">
                <a:solidFill>
                  <a:schemeClr val="accent2"/>
                </a:solidFill>
              </a:rPr>
              <a:t>ডেমরা প্রগতি ইব্রাহিমীয়া দাখিল মাদ্রাসা</a:t>
            </a:r>
          </a:p>
          <a:p>
            <a:pPr algn="l"/>
            <a:r>
              <a:rPr lang="en-US" b="1" i="1">
                <a:solidFill>
                  <a:schemeClr val="accent2"/>
                </a:solidFill>
              </a:rPr>
              <a:t>কালীগঞ্জ, গাজীপুর।</a:t>
            </a:r>
          </a:p>
        </p:txBody>
      </p:sp>
    </p:spTree>
    <p:extLst>
      <p:ext uri="{BB962C8B-B14F-4D97-AF65-F5344CB8AC3E}">
        <p14:creationId xmlns:p14="http://schemas.microsoft.com/office/powerpoint/2010/main" val="290881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8" name="Picture 7" descr="doya2.jpg"/>
          <p:cNvPicPr>
            <a:picLocks noChangeAspect="1"/>
          </p:cNvPicPr>
          <p:nvPr/>
        </p:nvPicPr>
        <p:blipFill>
          <a:blip r:embed="rId2"/>
          <a:stretch>
            <a:fillRect/>
          </a:stretch>
        </p:blipFill>
        <p:spPr>
          <a:xfrm>
            <a:off x="6085302" y="1252025"/>
            <a:ext cx="5604950" cy="5036233"/>
          </a:xfrm>
          <a:prstGeom prst="rect">
            <a:avLst/>
          </a:prstGeom>
        </p:spPr>
      </p:pic>
      <p:pic>
        <p:nvPicPr>
          <p:cNvPr id="10" name="Picture 9" descr="doya4.jpg"/>
          <p:cNvPicPr>
            <a:picLocks noChangeAspect="1"/>
          </p:cNvPicPr>
          <p:nvPr/>
        </p:nvPicPr>
        <p:blipFill>
          <a:blip r:embed="rId3"/>
          <a:stretch>
            <a:fillRect/>
          </a:stretch>
        </p:blipFill>
        <p:spPr>
          <a:xfrm>
            <a:off x="523802" y="1192897"/>
            <a:ext cx="5201750" cy="50672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11" name="Picture 10" descr="doya7.jpg"/>
          <p:cNvPicPr>
            <a:picLocks noChangeAspect="1"/>
          </p:cNvPicPr>
          <p:nvPr/>
        </p:nvPicPr>
        <p:blipFill>
          <a:blip r:embed="rId2"/>
          <a:stretch>
            <a:fillRect/>
          </a:stretch>
        </p:blipFill>
        <p:spPr>
          <a:xfrm>
            <a:off x="571865" y="1154576"/>
            <a:ext cx="5631987" cy="5161818"/>
          </a:xfrm>
          <a:prstGeom prst="rect">
            <a:avLst/>
          </a:prstGeom>
        </p:spPr>
      </p:pic>
      <p:pic>
        <p:nvPicPr>
          <p:cNvPr id="12" name="Picture 11" descr="images 2.jpg"/>
          <p:cNvPicPr>
            <a:picLocks noChangeAspect="1"/>
          </p:cNvPicPr>
          <p:nvPr/>
        </p:nvPicPr>
        <p:blipFill>
          <a:blip r:embed="rId3"/>
          <a:stretch>
            <a:fillRect/>
          </a:stretch>
        </p:blipFill>
        <p:spPr>
          <a:xfrm>
            <a:off x="6499274" y="1168644"/>
            <a:ext cx="5162843" cy="52180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4)">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872197" y="168812"/>
            <a:ext cx="10536703"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a:solidFill>
                  <a:schemeClr val="bg1"/>
                </a:solidFill>
              </a:rPr>
              <a:t>فلذا درسنا اليوم</a:t>
            </a:r>
            <a:r>
              <a:rPr lang="bn-IN" sz="5400" dirty="0">
                <a:solidFill>
                  <a:schemeClr val="bg1"/>
                </a:solidFill>
              </a:rPr>
              <a:t>  </a:t>
            </a:r>
            <a:r>
              <a:rPr lang="bn-IN" sz="5400" dirty="0">
                <a:solidFill>
                  <a:schemeClr val="bg1"/>
                </a:solidFill>
                <a:latin typeface="NikoshBAN" pitchFamily="2" charset="0"/>
                <a:cs typeface="NikoshBAN" pitchFamily="2" charset="0"/>
              </a:rPr>
              <a:t>সুতরাং আজকের পাঠ হচ্ছে- </a:t>
            </a:r>
            <a:endParaRPr lang="en-US" sz="5400" dirty="0">
              <a:solidFill>
                <a:schemeClr val="bg1"/>
              </a:solidFill>
            </a:endParaRPr>
          </a:p>
        </p:txBody>
      </p:sp>
      <p:pic>
        <p:nvPicPr>
          <p:cNvPr id="9" name="Picture 8" descr="doya2.jpg"/>
          <p:cNvPicPr>
            <a:picLocks noChangeAspect="1"/>
          </p:cNvPicPr>
          <p:nvPr/>
        </p:nvPicPr>
        <p:blipFill>
          <a:blip r:embed="rId2"/>
          <a:stretch>
            <a:fillRect/>
          </a:stretch>
        </p:blipFill>
        <p:spPr>
          <a:xfrm>
            <a:off x="534572" y="1237957"/>
            <a:ext cx="11155680" cy="5036233"/>
          </a:xfrm>
          <a:prstGeom prst="rect">
            <a:avLst/>
          </a:prstGeom>
        </p:spPr>
      </p:pic>
      <p:sp>
        <p:nvSpPr>
          <p:cNvPr id="10" name="TextBox 9"/>
          <p:cNvSpPr txBox="1"/>
          <p:nvPr/>
        </p:nvSpPr>
        <p:spPr>
          <a:xfrm>
            <a:off x="954258" y="1245824"/>
            <a:ext cx="10803988" cy="5201424"/>
          </a:xfrm>
          <a:prstGeom prst="rect">
            <a:avLst/>
          </a:prstGeom>
          <a:noFill/>
        </p:spPr>
        <p:txBody>
          <a:bodyPr wrap="square" rtlCol="0">
            <a:spAutoFit/>
          </a:bodyPr>
          <a:lstStyle/>
          <a:p>
            <a:pPr algn="ctr" rtl="1"/>
            <a:endParaRPr lang="bn-IN" sz="16600" b="1" dirty="0">
              <a:solidFill>
                <a:srgbClr val="FF0000"/>
              </a:solidFill>
              <a:latin typeface="NikoshBAN" pitchFamily="2" charset="0"/>
              <a:cs typeface="NikoshBAN" pitchFamily="2" charset="0"/>
            </a:endParaRPr>
          </a:p>
          <a:p>
            <a:pPr algn="ctr" rtl="1"/>
            <a:r>
              <a:rPr lang="bn-IN" sz="16600" b="1" dirty="0">
                <a:solidFill>
                  <a:srgbClr val="FF0000"/>
                </a:solidFill>
                <a:latin typeface="NikoshBAN" pitchFamily="2" charset="0"/>
                <a:cs typeface="NikoshBAN" pitchFamily="2" charset="0"/>
              </a:rPr>
              <a:t>- দয়া </a:t>
            </a:r>
            <a:r>
              <a:rPr lang="ar-SA" sz="13800" b="1" dirty="0">
                <a:solidFill>
                  <a:srgbClr val="FF0000"/>
                </a:solidFill>
                <a:latin typeface="NikoshBAN" pitchFamily="2" charset="0"/>
              </a:rPr>
              <a:t>الرحمة</a:t>
            </a:r>
            <a:endParaRPr lang="bn-IN" sz="13800" b="1" dirty="0">
              <a:solidFill>
                <a:srgbClr val="FF0000"/>
              </a:solidFill>
              <a:latin typeface="NikoshBAN" pitchFamily="2" charset="0"/>
            </a:endParaRPr>
          </a:p>
        </p:txBody>
      </p:sp>
    </p:spTree>
    <p:extLst>
      <p:ext uri="{BB962C8B-B14F-4D97-AF65-F5344CB8AC3E}">
        <p14:creationId xmlns:p14="http://schemas.microsoft.com/office/powerpoint/2010/main" val="1907148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p:cNvSpPr/>
          <p:nvPr/>
        </p:nvSpPr>
        <p:spPr>
          <a:xfrm>
            <a:off x="1125415" y="2180492"/>
            <a:ext cx="4979964" cy="384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rgbClr val="002060"/>
                </a:solidFill>
              </a:rPr>
              <a:t>اللغة العربية الاتصالية</a:t>
            </a:r>
            <a:endParaRPr lang="en-US" sz="3600" b="1" dirty="0">
              <a:solidFill>
                <a:srgbClr val="002060"/>
              </a:solidFill>
            </a:endParaRPr>
          </a:p>
          <a:p>
            <a:pPr algn="r" rtl="1"/>
            <a:r>
              <a:rPr lang="ar-SA" sz="3600" b="1" dirty="0">
                <a:solidFill>
                  <a:srgbClr val="002060"/>
                </a:solidFill>
              </a:rPr>
              <a:t>الصف الثامن للداخل</a:t>
            </a:r>
            <a:endParaRPr lang="en-US" sz="3600" b="1" dirty="0">
              <a:solidFill>
                <a:srgbClr val="002060"/>
              </a:solidFill>
            </a:endParaRPr>
          </a:p>
          <a:p>
            <a:pPr algn="r" rtl="1"/>
            <a:r>
              <a:rPr lang="ar-SA" sz="3600" b="1" dirty="0">
                <a:solidFill>
                  <a:srgbClr val="002060"/>
                </a:solidFill>
              </a:rPr>
              <a:t>الفصل الدراسي الثاني </a:t>
            </a:r>
            <a:endParaRPr lang="bn-IN" sz="3600" b="1" dirty="0">
              <a:solidFill>
                <a:srgbClr val="002060"/>
              </a:solidFill>
            </a:endParaRPr>
          </a:p>
          <a:p>
            <a:pPr algn="r" rtl="1"/>
            <a:r>
              <a:rPr lang="ar-SA" sz="3600" b="1" dirty="0">
                <a:solidFill>
                  <a:srgbClr val="002060"/>
                </a:solidFill>
              </a:rPr>
              <a:t>الدرس الحادى والعشرون </a:t>
            </a:r>
            <a:endParaRPr lang="bn-IN" sz="3600" b="1" dirty="0">
              <a:solidFill>
                <a:srgbClr val="002060"/>
              </a:solidFill>
            </a:endParaRPr>
          </a:p>
          <a:p>
            <a:pPr algn="r" rtl="1"/>
            <a:r>
              <a:rPr lang="ar-SA" sz="3600" b="1" dirty="0">
                <a:solidFill>
                  <a:srgbClr val="002060"/>
                </a:solidFill>
                <a:latin typeface="NikoshBAN" pitchFamily="2" charset="0"/>
              </a:rPr>
              <a:t>الرحمة </a:t>
            </a:r>
            <a:endParaRPr lang="en-US" sz="3600" b="1" dirty="0">
              <a:solidFill>
                <a:srgbClr val="002060"/>
              </a:solidFill>
              <a:latin typeface="NikoshBAN" pitchFamily="2" charset="0"/>
            </a:endParaRPr>
          </a:p>
          <a:p>
            <a:pPr algn="r" rtl="1"/>
            <a:r>
              <a:rPr lang="ar-SA" sz="3600" b="1" dirty="0">
                <a:solidFill>
                  <a:srgbClr val="002060"/>
                </a:solidFill>
              </a:rPr>
              <a:t>الساعة: ٤٠  دقاقة </a:t>
            </a:r>
            <a:endParaRPr lang="en-US" sz="3600" b="1" dirty="0">
              <a:solidFill>
                <a:srgbClr val="002060"/>
              </a:solidFill>
            </a:endParaRPr>
          </a:p>
        </p:txBody>
      </p:sp>
      <p:sp>
        <p:nvSpPr>
          <p:cNvPr id="8" name="Rounded Rectangle 7"/>
          <p:cNvSpPr/>
          <p:nvPr/>
        </p:nvSpPr>
        <p:spPr>
          <a:xfrm>
            <a:off x="6541477" y="2250831"/>
            <a:ext cx="4487594" cy="374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2060"/>
                </a:solidFill>
                <a:latin typeface="NikoshBAN" pitchFamily="2" charset="0"/>
                <a:cs typeface="NikoshBAN" pitchFamily="2" charset="0"/>
              </a:rPr>
              <a:t>আললুগাতুল </a:t>
            </a:r>
            <a:r>
              <a:rPr lang="bn-BD" sz="3200" b="1" dirty="0">
                <a:solidFill>
                  <a:srgbClr val="002060"/>
                </a:solidFill>
                <a:latin typeface="NikoshBAN" pitchFamily="2" charset="0"/>
                <a:cs typeface="NikoshBAN" pitchFamily="2" charset="0"/>
              </a:rPr>
              <a:t>আরাবীয়া</a:t>
            </a:r>
            <a:r>
              <a:rPr lang="bn-IN" sz="3200" b="1" dirty="0">
                <a:solidFill>
                  <a:srgbClr val="002060"/>
                </a:solidFill>
                <a:latin typeface="NikoshBAN" pitchFamily="2" charset="0"/>
                <a:cs typeface="NikoshBAN" pitchFamily="2" charset="0"/>
              </a:rPr>
              <a:t>তু</a:t>
            </a:r>
            <a:r>
              <a:rPr lang="bn-BD" sz="3200" b="1" dirty="0">
                <a:solidFill>
                  <a:srgbClr val="002060"/>
                </a:solidFill>
                <a:latin typeface="NikoshBAN" pitchFamily="2" charset="0"/>
                <a:cs typeface="NikoshBAN" pitchFamily="2" charset="0"/>
              </a:rPr>
              <a:t>ল ইত্তেসালীয়া</a:t>
            </a:r>
          </a:p>
          <a:p>
            <a:r>
              <a:rPr lang="bn-BD" sz="3200" b="1" dirty="0">
                <a:solidFill>
                  <a:srgbClr val="002060"/>
                </a:solidFill>
                <a:latin typeface="NikoshBAN" pitchFamily="2" charset="0"/>
                <a:cs typeface="NikoshBAN" pitchFamily="2" charset="0"/>
              </a:rPr>
              <a:t>দাখিল </a:t>
            </a:r>
            <a:r>
              <a:rPr lang="bn-IN" sz="3200" b="1" dirty="0">
                <a:solidFill>
                  <a:srgbClr val="002060"/>
                </a:solidFill>
                <a:latin typeface="NikoshBAN" pitchFamily="2" charset="0"/>
                <a:cs typeface="NikoshBAN" pitchFamily="2" charset="0"/>
              </a:rPr>
              <a:t>অষ্টম</a:t>
            </a:r>
            <a:r>
              <a:rPr lang="bn-BD" sz="3200" b="1" dirty="0">
                <a:solidFill>
                  <a:srgbClr val="002060"/>
                </a:solidFill>
                <a:latin typeface="NikoshBAN" pitchFamily="2" charset="0"/>
                <a:cs typeface="NikoshBAN" pitchFamily="2" charset="0"/>
              </a:rPr>
              <a:t> শ্রেণী ।</a:t>
            </a:r>
            <a:r>
              <a:rPr lang="bn-IN" sz="3200" b="1" dirty="0">
                <a:solidFill>
                  <a:srgbClr val="002060"/>
                </a:solidFill>
                <a:latin typeface="NikoshBAN" pitchFamily="2" charset="0"/>
                <a:cs typeface="NikoshBAN" pitchFamily="2" charset="0"/>
              </a:rPr>
              <a:t> </a:t>
            </a:r>
          </a:p>
          <a:p>
            <a:r>
              <a:rPr lang="bn-IN" sz="3200" b="1" dirty="0">
                <a:solidFill>
                  <a:srgbClr val="002060"/>
                </a:solidFill>
                <a:latin typeface="NikoshBAN" pitchFamily="2" charset="0"/>
                <a:cs typeface="NikoshBAN" pitchFamily="2" charset="0"/>
              </a:rPr>
              <a:t>দ্বিতীয় সেমিষ্টার</a:t>
            </a:r>
            <a:r>
              <a:rPr lang="bn-BD" sz="3200" b="1" dirty="0">
                <a:solidFill>
                  <a:srgbClr val="002060"/>
                </a:solidFill>
                <a:latin typeface="NikoshBAN" pitchFamily="2" charset="0"/>
                <a:cs typeface="NikoshBAN" pitchFamily="2" charset="0"/>
              </a:rPr>
              <a:t>। </a:t>
            </a:r>
          </a:p>
          <a:p>
            <a:r>
              <a:rPr lang="bn-IN" sz="3200" b="1" dirty="0">
                <a:solidFill>
                  <a:srgbClr val="002060"/>
                </a:solidFill>
                <a:latin typeface="NikoshBAN" pitchFamily="2" charset="0"/>
                <a:cs typeface="NikoshBAN" pitchFamily="2" charset="0"/>
              </a:rPr>
              <a:t>একুশতম</a:t>
            </a:r>
            <a:r>
              <a:rPr lang="bn-BD" sz="3200" b="1" dirty="0">
                <a:solidFill>
                  <a:srgbClr val="002060"/>
                </a:solidFill>
                <a:latin typeface="NikoshBAN" pitchFamily="2" charset="0"/>
                <a:cs typeface="NikoshBAN" pitchFamily="2" charset="0"/>
              </a:rPr>
              <a:t> পাঠ । </a:t>
            </a:r>
            <a:endParaRPr lang="en-US" sz="3200" b="1" dirty="0">
              <a:solidFill>
                <a:srgbClr val="002060"/>
              </a:solidFill>
              <a:latin typeface="NikoshBAN" pitchFamily="2" charset="0"/>
              <a:cs typeface="NikoshBAN" pitchFamily="2" charset="0"/>
            </a:endParaRPr>
          </a:p>
          <a:p>
            <a:r>
              <a:rPr lang="bn-IN" sz="3200" b="1" dirty="0">
                <a:solidFill>
                  <a:srgbClr val="002060"/>
                </a:solidFill>
                <a:latin typeface="NikoshBAN" pitchFamily="2" charset="0"/>
                <a:cs typeface="NikoshBAN" pitchFamily="2" charset="0"/>
              </a:rPr>
              <a:t>দয়া     </a:t>
            </a:r>
            <a:r>
              <a:rPr lang="bn-BD" sz="3200" b="1" dirty="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a:p>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সময়-</a:t>
            </a:r>
            <a:r>
              <a:rPr lang="bn-IN"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৪</a:t>
            </a:r>
            <a:r>
              <a:rPr lang="bn-IN" sz="3200" b="1" dirty="0">
                <a:solidFill>
                  <a:srgbClr val="002060"/>
                </a:solidFill>
                <a:latin typeface="NikoshBAN" pitchFamily="2" charset="0"/>
                <a:cs typeface="NikoshBAN" pitchFamily="2" charset="0"/>
              </a:rPr>
              <a:t>০</a:t>
            </a:r>
            <a:r>
              <a:rPr lang="bn-BD" sz="3200" b="1" dirty="0">
                <a:solidFill>
                  <a:srgbClr val="002060"/>
                </a:solidFill>
                <a:latin typeface="NikoshBAN" pitchFamily="2" charset="0"/>
                <a:cs typeface="NikoshBAN" pitchFamily="2" charset="0"/>
              </a:rPr>
              <a:t> মিনিট</a:t>
            </a:r>
            <a:r>
              <a:rPr lang="bn-IN" sz="3200" b="1" dirty="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4009292" y="226085"/>
            <a:ext cx="4424291" cy="2123658"/>
          </a:xfrm>
          <a:prstGeom prst="rect">
            <a:avLst/>
          </a:prstGeom>
          <a:noFill/>
        </p:spPr>
        <p:txBody>
          <a:bodyPr wrap="square" rtlCol="0">
            <a:spAutoFit/>
          </a:bodyPr>
          <a:lstStyle/>
          <a:p>
            <a:pPr algn="ctr"/>
            <a:r>
              <a:rPr lang="ar-SA" sz="6000" b="1" dirty="0">
                <a:solidFill>
                  <a:srgbClr val="663300"/>
                </a:solidFill>
              </a:rPr>
              <a:t>التعريف الدرس</a:t>
            </a:r>
            <a:r>
              <a:rPr lang="bn-BD" sz="6000" dirty="0">
                <a:solidFill>
                  <a:srgbClr val="663300"/>
                </a:solidFill>
              </a:rPr>
              <a:t>    </a:t>
            </a:r>
          </a:p>
          <a:p>
            <a:pPr algn="ctr"/>
            <a:r>
              <a:rPr lang="bn-BD" sz="6000" b="1" dirty="0">
                <a:solidFill>
                  <a:srgbClr val="0070C0"/>
                </a:solidFill>
                <a:latin typeface="NikoshBAN" pitchFamily="2" charset="0"/>
                <a:cs typeface="NikoshBAN" pitchFamily="2" charset="0"/>
              </a:rPr>
              <a:t>পাঠ পরিচিতি</a:t>
            </a:r>
            <a:r>
              <a:rPr lang="bn-BD" sz="7200" b="1" dirty="0">
                <a:solidFill>
                  <a:srgbClr val="0070C0"/>
                </a:solidFill>
                <a:latin typeface="NikoshBAN" pitchFamily="2" charset="0"/>
                <a:cs typeface="NikoshBAN" pitchFamily="2" charset="0"/>
              </a:rPr>
              <a:t> </a:t>
            </a:r>
            <a:endParaRPr lang="en-US" sz="7200" b="1" dirty="0">
              <a:solidFill>
                <a:srgbClr val="0070C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A8267-56C3-4E84-AAAF-875CE9A1DF48}" type="slidenum">
              <a:rPr lang="en-US" smtClean="0"/>
              <a:pPr/>
              <a:t>7</a:t>
            </a:fld>
            <a:endParaRPr lang="en-US"/>
          </a:p>
        </p:txBody>
      </p:sp>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ular Callout 6"/>
          <p:cNvSpPr/>
          <p:nvPr/>
        </p:nvSpPr>
        <p:spPr>
          <a:xfrm>
            <a:off x="1280160" y="464234"/>
            <a:ext cx="9312812" cy="689317"/>
          </a:xfrm>
          <a:prstGeom prst="wedgeRectCallout">
            <a:avLst>
              <a:gd name="adj1" fmla="val 1095"/>
              <a:gd name="adj2" fmla="val 14413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t>مايستفاد من النص</a:t>
            </a:r>
            <a:r>
              <a:rPr lang="bn-IN" sz="4000" dirty="0"/>
              <a:t> </a:t>
            </a:r>
            <a:r>
              <a:rPr lang="bn-IN" sz="4800" dirty="0"/>
              <a:t>- </a:t>
            </a:r>
            <a:r>
              <a:rPr lang="bn-IN" sz="4800" dirty="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13" name="Rounded Rectangle 12"/>
          <p:cNvSpPr/>
          <p:nvPr/>
        </p:nvSpPr>
        <p:spPr>
          <a:xfrm>
            <a:off x="647113" y="1617785"/>
            <a:ext cx="5219115" cy="48955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Wingdings" pitchFamily="2" charset="2"/>
              <a:buChar char="q"/>
            </a:pPr>
            <a:r>
              <a:rPr lang="ar-SA" sz="3600" dirty="0">
                <a:solidFill>
                  <a:schemeClr val="tx1"/>
                </a:solidFill>
              </a:rPr>
              <a:t>ما يتعلم الطالب من هذا الدرس.........</a:t>
            </a:r>
            <a:endParaRPr lang="en-US" sz="3600" dirty="0">
              <a:solidFill>
                <a:schemeClr val="tx1"/>
              </a:solidFill>
            </a:endParaRPr>
          </a:p>
          <a:p>
            <a:pPr algn="just" rtl="1"/>
            <a:endParaRPr lang="ar-SA" sz="3600" dirty="0">
              <a:solidFill>
                <a:schemeClr val="tx1"/>
              </a:solidFill>
            </a:endParaRPr>
          </a:p>
          <a:p>
            <a:pPr algn="just" rtl="1">
              <a:buFont typeface="Wingdings" pitchFamily="2" charset="2"/>
              <a:buChar char="§"/>
            </a:pPr>
            <a:r>
              <a:rPr lang="bn-IN" sz="3600" dirty="0">
                <a:solidFill>
                  <a:schemeClr val="tx1"/>
                </a:solidFill>
                <a:latin typeface="NikoshBAN" panose="02000000000000000000" pitchFamily="2" charset="0"/>
                <a:cs typeface="NikoshBAN" panose="02000000000000000000" pitchFamily="2" charset="0"/>
              </a:rPr>
              <a:t> </a:t>
            </a:r>
            <a:r>
              <a:rPr lang="ar-SA" sz="3600" dirty="0">
                <a:solidFill>
                  <a:schemeClr val="tx1"/>
                </a:solidFill>
                <a:latin typeface="NikoshBAN" panose="02000000000000000000" pitchFamily="2" charset="0"/>
                <a:cs typeface="NikoshBAN" panose="02000000000000000000" pitchFamily="2" charset="0"/>
              </a:rPr>
              <a:t>تعليم فائدة </a:t>
            </a:r>
            <a:r>
              <a:rPr lang="ar-SA" sz="3200" dirty="0">
                <a:solidFill>
                  <a:schemeClr val="tx1"/>
                </a:solidFill>
                <a:latin typeface="NikoshBAN" panose="02000000000000000000" pitchFamily="2" charset="0"/>
                <a:cs typeface="NikoshBAN" panose="02000000000000000000" pitchFamily="2" charset="0"/>
              </a:rPr>
              <a:t>العطف على الفقراء والمساكين والرفق بالحيوان والطير.</a:t>
            </a:r>
            <a:endParaRPr lang="bn-IN" sz="3200" dirty="0">
              <a:solidFill>
                <a:schemeClr val="tx1"/>
              </a:solidFill>
              <a:latin typeface="NikoshBAN" panose="02000000000000000000" pitchFamily="2" charset="0"/>
              <a:cs typeface="NikoshBAN" panose="02000000000000000000" pitchFamily="2" charset="0"/>
            </a:endParaRPr>
          </a:p>
          <a:p>
            <a:pPr algn="just" rtl="1">
              <a:buFont typeface="Wingdings" pitchFamily="2" charset="2"/>
              <a:buChar char="§"/>
            </a:pPr>
            <a:r>
              <a:rPr lang="bn-IN" sz="3200" dirty="0">
                <a:solidFill>
                  <a:schemeClr val="tx1"/>
                </a:solidFill>
                <a:latin typeface="NikoshBAN" panose="02000000000000000000" pitchFamily="2" charset="0"/>
                <a:cs typeface="NikoshBAN" panose="02000000000000000000" pitchFamily="2" charset="0"/>
              </a:rPr>
              <a:t> </a:t>
            </a:r>
            <a:r>
              <a:rPr lang="ar-SA" sz="3200" dirty="0">
                <a:solidFill>
                  <a:schemeClr val="tx1"/>
                </a:solidFill>
                <a:latin typeface="NikoshBAN" panose="02000000000000000000" pitchFamily="2" charset="0"/>
                <a:cs typeface="NikoshBAN" panose="02000000000000000000" pitchFamily="2" charset="0"/>
              </a:rPr>
              <a:t>فاذا نرحم من فى الارض يرحمنا من فى السماء.</a:t>
            </a:r>
            <a:endParaRPr lang="ar-SA" sz="3200" dirty="0">
              <a:solidFill>
                <a:schemeClr val="tx1"/>
              </a:solidFill>
            </a:endParaRPr>
          </a:p>
        </p:txBody>
      </p:sp>
      <p:sp>
        <p:nvSpPr>
          <p:cNvPr id="14" name="Rounded Rectangle 13"/>
          <p:cNvSpPr/>
          <p:nvPr/>
        </p:nvSpPr>
        <p:spPr>
          <a:xfrm>
            <a:off x="6597748" y="1659987"/>
            <a:ext cx="4937760" cy="482521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IN" sz="2800" dirty="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এই পাঠ শেষে শিক্ষার্থীরা জানতে পারবে ......</a:t>
            </a:r>
            <a:endParaRPr lang="bn-IN" sz="2800" dirty="0">
              <a:solidFill>
                <a:schemeClr val="tx1"/>
              </a:solidFill>
              <a:latin typeface="NikoshBAN" pitchFamily="2" charset="0"/>
              <a:cs typeface="NikoshBAN" pitchFamily="2" charset="0"/>
            </a:endParaRPr>
          </a:p>
          <a:p>
            <a:endParaRPr lang="bn-IN" sz="2800" dirty="0">
              <a:solidFill>
                <a:schemeClr val="tx1"/>
              </a:solidFill>
              <a:latin typeface="NikoshBAN" pitchFamily="2" charset="0"/>
              <a:cs typeface="NikoshBAN" pitchFamily="2" charset="0"/>
            </a:endParaRPr>
          </a:p>
          <a:p>
            <a:pPr algn="just">
              <a:buFont typeface="Wingdings" pitchFamily="2" charset="2"/>
              <a:buChar char="§"/>
            </a:pPr>
            <a:r>
              <a:rPr lang="bn-IN" sz="2800" dirty="0">
                <a:solidFill>
                  <a:schemeClr val="tx1"/>
                </a:solidFill>
                <a:latin typeface="NikoshBAN" pitchFamily="2" charset="0"/>
                <a:cs typeface="NikoshBAN" pitchFamily="2" charset="0"/>
              </a:rPr>
              <a:t> গরিব ও নিঃস্বদের প্রতি দয়া এবং প্রাণিকুল ও পাখিকুলের প্রতি সদয় আচরণের উপকারিতা জানতে পারবে। </a:t>
            </a:r>
          </a:p>
          <a:p>
            <a:pPr algn="just">
              <a:buFont typeface="Wingdings" pitchFamily="2" charset="2"/>
              <a:buChar char="§"/>
            </a:pPr>
            <a:r>
              <a:rPr lang="bn-IN" sz="2800" dirty="0">
                <a:solidFill>
                  <a:schemeClr val="tx1"/>
                </a:solidFill>
                <a:latin typeface="NikoshBAN" pitchFamily="2" charset="0"/>
                <a:cs typeface="NikoshBAN" pitchFamily="2" charset="0"/>
              </a:rPr>
              <a:t> যখন আমরা ভূ-পৃষ্ঠের অধিবাসীর প্রতি করুণা করব তখন আকাশের অধিপতি আল্লাহ ও আমাদের প্রতি করুণা করবেন।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22" y="1097279"/>
            <a:ext cx="5500469"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অনুবাদঃ গরিব ও নিঃস্ব ব্যাক্তিদের প্রতি দয়া এবং অভাবী ব্যাক্তিদের প্রতি করুণা প্রদর্শন, আর দুর্বল ও নিপীড়িতদের সাহায্য-সহযোগিতা করা সর্বোত্তম গুণাবলি সুমহান মর্যাদার অন্তর্ভূক্ত। মানুষের মাঝে পারস্পরিক করুণা প্রদর্শন যদি ব্যাপকতা লাভ করে, তবে তা তাদের অন্তর সমূহে ভালোবাসা সৃষ্টি করবে এবং তাদেরকে পরস্পর সুহৃদ ভ্রাতৃত্বে পরিণত করবে।</a:t>
            </a:r>
            <a:r>
              <a:rPr lang="en-US"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লেখক নিম্নোক্ত উদ্ধৃতিতে আমাদেরকে পারস্পরিক করুণা ও বাৎসল্য প্রদর্শনের আহবান জানাচ্ছেন। প্রাণিকুল ও পক্ষিকুলের প্রতি সদয় আচরন করার জন্য উৎসাহিত করেছেন। কেননা, দয়াশীলদের প্রতি পরম দয়াময় আল্লাহ তায়ালা দয়া করেন।   </a:t>
            </a:r>
            <a:endParaRPr lang="en-US" sz="2800" dirty="0">
              <a:solidFill>
                <a:schemeClr val="tx1"/>
              </a:solidFill>
            </a:endParaRPr>
          </a:p>
        </p:txBody>
      </p:sp>
      <p:sp>
        <p:nvSpPr>
          <p:cNvPr id="3" name="Rectangle 2"/>
          <p:cNvSpPr/>
          <p:nvPr/>
        </p:nvSpPr>
        <p:spPr>
          <a:xfrm>
            <a:off x="548640" y="1111348"/>
            <a:ext cx="5275385"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400" dirty="0">
                <a:solidFill>
                  <a:schemeClr val="tx1"/>
                </a:solidFill>
                <a:latin typeface="NikoshBAN" panose="02000000000000000000" pitchFamily="2" charset="0"/>
                <a:cs typeface="NikoshBAN" panose="02000000000000000000" pitchFamily="2" charset="0"/>
              </a:rPr>
              <a:t>	</a:t>
            </a:r>
            <a:r>
              <a:rPr lang="ar-SA" sz="3400" dirty="0">
                <a:solidFill>
                  <a:schemeClr val="tx1"/>
                </a:solidFill>
                <a:latin typeface="NikoshBAN" panose="02000000000000000000" pitchFamily="2" charset="0"/>
                <a:cs typeface="NikoshBAN" panose="02000000000000000000" pitchFamily="2" charset="0"/>
              </a:rPr>
              <a:t> العطف على الفقراء والمساكين والإحسان إلى المحتاجين، ومساعدة الضعفاء والمظلمين من أكرم الصفات، وأسمى الفضائل. وإذا شاع التراحم بين الناس ألف بين قلوبهم، وجعلهم إخوة متحابين، والكاتب فى القطعة الآتية يدعونا إلى التراحم والتعاطف، يحثنا على الرفق بالحيوان والطير، لأن الراحمين يرحمهم الرحمن.  </a:t>
            </a: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149834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1650" y="1111348"/>
            <a:ext cx="5570806" cy="54019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1"/>
                </a:solidFill>
                <a:latin typeface="NikoshBAN" pitchFamily="2" charset="0"/>
                <a:cs typeface="NikoshBAN" pitchFamily="2" charset="0"/>
              </a:rPr>
              <a:t>	</a:t>
            </a:r>
            <a:r>
              <a:rPr lang="bn-IN" sz="2200" dirty="0">
                <a:solidFill>
                  <a:schemeClr val="tx1"/>
                </a:solidFill>
                <a:latin typeface="NikoshBAN" pitchFamily="2" charset="0"/>
                <a:cs typeface="NikoshBAN" pitchFamily="2" charset="0"/>
              </a:rPr>
              <a:t>অনুবাদঃ তুমি পাখির প্রতি সদয় হও, তাকে খাচায় আবদ্ধ করে রেখো না। তাকে শূণ্যলোকে স্বাধীন ভাবে যেখানে চাইবে সেখানে উড়তে দাও। যেখানে তার ভালো লাগবে সেখানেই সে অবস্থান করে কিচির-মিচির গান করবে, ঠোকরা-ঠোকড়ি করবে। তুমি তার পথ মুক্ত করে দাও এবং তোমার শ্রবণেন্দ্রিয় ও চোখ তার গমন পথে খোলা রাখ। যাতে তুমি গাছ-গাছালির উপর বন বাদাড়ে ও নদীর কূল থেকে তার কিচির-মিচির গান শুনতে পাও। আরো দেখতে পাবে খোলা আকাশে তার উড়ার দৃশ্য। তখন তোমার মনে হবে, নিশ্চয় তা যেন বৃত্তাকার মহাশুণ্য ও তথাকার ভ্রাম্যমান তারকারাজির দৃশ্যের চেয়েও সুন্দর। হে সৌভাগ্যবানগণ! তোমরা নিঃস্ব ও দরিদ্রদের প্রতি সদাচারণ কর এবং হতভাগ্যদের অশ্রু মুছে দাও।তোমরা ভূ-পৃষ্টের অধিবাসীদের প্রতি করুণা কর, তাহলে আকাশের অধিপতি আল্লাহ ও তোমাদের প্রতি করুণা করবেন। </a:t>
            </a:r>
            <a:endParaRPr lang="en-US" sz="2200" dirty="0">
              <a:solidFill>
                <a:schemeClr val="tx1"/>
              </a:solidFill>
            </a:endParaRPr>
          </a:p>
        </p:txBody>
      </p:sp>
      <p:sp>
        <p:nvSpPr>
          <p:cNvPr id="3" name="Rectangle 2"/>
          <p:cNvSpPr/>
          <p:nvPr/>
        </p:nvSpPr>
        <p:spPr>
          <a:xfrm>
            <a:off x="422031" y="1125416"/>
            <a:ext cx="5584874" cy="54019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dirty="0">
                <a:solidFill>
                  <a:schemeClr val="tx1"/>
                </a:solidFill>
                <a:latin typeface="NikoshBAN" panose="02000000000000000000" pitchFamily="2" charset="0"/>
                <a:cs typeface="NikoshBAN" panose="02000000000000000000" pitchFamily="2" charset="0"/>
              </a:rPr>
              <a:t>	</a:t>
            </a:r>
            <a:r>
              <a:rPr lang="ar-SA" sz="3200" dirty="0">
                <a:solidFill>
                  <a:schemeClr val="tx1"/>
                </a:solidFill>
                <a:latin typeface="NikoshBAN" panose="02000000000000000000" pitchFamily="2" charset="0"/>
                <a:cs typeface="NikoshBAN" panose="02000000000000000000" pitchFamily="2" charset="0"/>
              </a:rPr>
              <a:t>ارحم الطير، لاتحبسها فى اقفاصها ودعها تهيم فى فضائها حيث تشاء. ويقع حيث يطيب لها التغريد والتنقير. أطلق سبيلها وأطلق سمعك وبصرك وراءها لتسمع تغريدها فوق الاشجار، وفى الغابات وعلى شواطئ الانهار وترى منظرها وهى طائرة فى جو السماء فيخيل اليكك أنها اجمل من منظر الفلك الدائر والكوكب السيار. ايها السعداء أحسنوا إلى البائسين والفقراء وامسحوا دموع الاشقياء وارحموا من فى الأرض يرحمكم من فى السماء.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43239" y="190396"/>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149834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TotalTime>
  <Words>667</Words>
  <Application>Microsoft Office PowerPoint</Application>
  <PresentationFormat>Widescreen</PresentationFormat>
  <Paragraphs>142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8801761808243</cp:lastModifiedBy>
  <cp:revision>344</cp:revision>
  <dcterms:created xsi:type="dcterms:W3CDTF">2017-04-25T00:35:56Z</dcterms:created>
  <dcterms:modified xsi:type="dcterms:W3CDTF">2021-03-01T09:34:01Z</dcterms:modified>
</cp:coreProperties>
</file>