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4" r:id="rId2"/>
    <p:sldId id="324" r:id="rId3"/>
    <p:sldId id="288" r:id="rId4"/>
    <p:sldId id="292" r:id="rId5"/>
    <p:sldId id="291" r:id="rId6"/>
    <p:sldId id="272" r:id="rId7"/>
    <p:sldId id="293" r:id="rId8"/>
    <p:sldId id="303" r:id="rId9"/>
    <p:sldId id="316" r:id="rId10"/>
    <p:sldId id="274" r:id="rId11"/>
    <p:sldId id="311" r:id="rId12"/>
    <p:sldId id="304" r:id="rId13"/>
    <p:sldId id="315" r:id="rId14"/>
    <p:sldId id="319" r:id="rId15"/>
    <p:sldId id="320" r:id="rId16"/>
    <p:sldId id="321" r:id="rId17"/>
    <p:sldId id="323" r:id="rId18"/>
    <p:sldId id="317" r:id="rId19"/>
    <p:sldId id="305" r:id="rId20"/>
    <p:sldId id="306" r:id="rId21"/>
    <p:sldId id="307" r:id="rId22"/>
    <p:sldId id="322" r:id="rId23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FFFF00"/>
    <a:srgbClr val="62A008"/>
    <a:srgbClr val="6666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68" autoAdjust="0"/>
    <p:restoredTop sz="94706" autoAdjust="0"/>
  </p:normalViewPr>
  <p:slideViewPr>
    <p:cSldViewPr>
      <p:cViewPr varScale="1">
        <p:scale>
          <a:sx n="69" d="100"/>
          <a:sy n="69" d="100"/>
        </p:scale>
        <p:origin x="-372" y="-102"/>
      </p:cViewPr>
      <p:guideLst>
        <p:guide orient="horz" pos="2160"/>
        <p:guide pos="34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32"/>
            <a:ext cx="9326880" cy="38417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56356"/>
            <a:ext cx="2560320" cy="365125"/>
          </a:xfrm>
          <a:prstGeom prst="rect">
            <a:avLst/>
          </a:prstGeom>
        </p:spPr>
        <p:txBody>
          <a:bodyPr/>
          <a:lstStyle/>
          <a:p>
            <a:fld id="{F3DA4458-B958-49D1-94B2-2B984EFB6CCC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6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6"/>
            <a:ext cx="2560320" cy="365125"/>
          </a:xfrm>
          <a:prstGeom prst="rect">
            <a:avLst/>
          </a:prstGeom>
        </p:spPr>
        <p:txBody>
          <a:bodyPr/>
          <a:lstStyle/>
          <a:p>
            <a:fld id="{5D302C06-643A-46DE-BC09-AD9AFBBAA9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9609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5983" y="19721"/>
            <a:ext cx="5592199" cy="27709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1" y="6570219"/>
            <a:ext cx="4842543" cy="27371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56356"/>
            <a:ext cx="2560320" cy="365125"/>
          </a:xfrm>
          <a:prstGeom prst="rect">
            <a:avLst/>
          </a:prstGeom>
        </p:spPr>
        <p:txBody>
          <a:bodyPr/>
          <a:lstStyle/>
          <a:p>
            <a:fld id="{F3DA4458-B958-49D1-94B2-2B984EFB6CCC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6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6"/>
            <a:ext cx="2560320" cy="365125"/>
          </a:xfrm>
          <a:prstGeom prst="rect">
            <a:avLst/>
          </a:prstGeom>
        </p:spPr>
        <p:txBody>
          <a:bodyPr/>
          <a:lstStyle/>
          <a:p>
            <a:fld id="{5D302C06-643A-46DE-BC09-AD9AFBBAA9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8195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44"/>
            <a:ext cx="246888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44"/>
            <a:ext cx="722376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56356"/>
            <a:ext cx="2560320" cy="365125"/>
          </a:xfrm>
          <a:prstGeom prst="rect">
            <a:avLst/>
          </a:prstGeom>
        </p:spPr>
        <p:txBody>
          <a:bodyPr/>
          <a:lstStyle/>
          <a:p>
            <a:fld id="{F3DA4458-B958-49D1-94B2-2B984EFB6CCC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6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6"/>
            <a:ext cx="2560320" cy="365125"/>
          </a:xfrm>
          <a:prstGeom prst="rect">
            <a:avLst/>
          </a:prstGeom>
        </p:spPr>
        <p:txBody>
          <a:bodyPr/>
          <a:lstStyle/>
          <a:p>
            <a:fld id="{5D302C06-643A-46DE-BC09-AD9AFBBAA9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1550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63840" y="6356353"/>
            <a:ext cx="2560320" cy="365125"/>
          </a:xfrm>
          <a:prstGeom prst="rect">
            <a:avLst/>
          </a:prstGeom>
        </p:spPr>
        <p:txBody>
          <a:bodyPr/>
          <a:lstStyle/>
          <a:p>
            <a:fld id="{17CA9F9E-5FEB-4C82-B9D1-48A23C2E73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9556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5983" y="19721"/>
            <a:ext cx="5592199" cy="277091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1" y="6570219"/>
            <a:ext cx="4842543" cy="2737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56356"/>
            <a:ext cx="2560320" cy="365125"/>
          </a:xfrm>
          <a:prstGeom prst="rect">
            <a:avLst/>
          </a:prstGeom>
        </p:spPr>
        <p:txBody>
          <a:bodyPr/>
          <a:lstStyle/>
          <a:p>
            <a:fld id="{F3DA4458-B958-49D1-94B2-2B984EFB6CCC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6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6"/>
            <a:ext cx="2560320" cy="365125"/>
          </a:xfrm>
          <a:prstGeom prst="rect">
            <a:avLst/>
          </a:prstGeom>
        </p:spPr>
        <p:txBody>
          <a:bodyPr/>
          <a:lstStyle/>
          <a:p>
            <a:fld id="{5D302C06-643A-46DE-BC09-AD9AFBBAA9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5804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6"/>
            <a:ext cx="932688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56356"/>
            <a:ext cx="2560320" cy="365125"/>
          </a:xfrm>
          <a:prstGeom prst="rect">
            <a:avLst/>
          </a:prstGeom>
        </p:spPr>
        <p:txBody>
          <a:bodyPr/>
          <a:lstStyle/>
          <a:p>
            <a:fld id="{F3DA4458-B958-49D1-94B2-2B984EFB6CCC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6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6"/>
            <a:ext cx="2560320" cy="365125"/>
          </a:xfrm>
          <a:prstGeom prst="rect">
            <a:avLst/>
          </a:prstGeom>
        </p:spPr>
        <p:txBody>
          <a:bodyPr/>
          <a:lstStyle/>
          <a:p>
            <a:fld id="{5D302C06-643A-46DE-BC09-AD9AFBBAA9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867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5983" y="19721"/>
            <a:ext cx="5592199" cy="27709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6"/>
            <a:ext cx="484632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6"/>
            <a:ext cx="484632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56356"/>
            <a:ext cx="2560320" cy="365125"/>
          </a:xfrm>
          <a:prstGeom prst="rect">
            <a:avLst/>
          </a:prstGeom>
        </p:spPr>
        <p:txBody>
          <a:bodyPr/>
          <a:lstStyle/>
          <a:p>
            <a:fld id="{F3DA4458-B958-49D1-94B2-2B984EFB6CCC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6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6"/>
            <a:ext cx="2560320" cy="365125"/>
          </a:xfrm>
          <a:prstGeom prst="rect">
            <a:avLst/>
          </a:prstGeom>
        </p:spPr>
        <p:txBody>
          <a:bodyPr/>
          <a:lstStyle/>
          <a:p>
            <a:fld id="{5D302C06-643A-46DE-BC09-AD9AFBBAA9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6177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5983" y="19721"/>
            <a:ext cx="5592199" cy="2770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2" y="1535113"/>
            <a:ext cx="48482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2" y="2174875"/>
            <a:ext cx="48482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535113"/>
            <a:ext cx="485013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174875"/>
            <a:ext cx="4850131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48640" y="6356356"/>
            <a:ext cx="2560320" cy="365125"/>
          </a:xfrm>
          <a:prstGeom prst="rect">
            <a:avLst/>
          </a:prstGeom>
        </p:spPr>
        <p:txBody>
          <a:bodyPr/>
          <a:lstStyle/>
          <a:p>
            <a:fld id="{F3DA4458-B958-49D1-94B2-2B984EFB6CCC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49040" y="6356356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63840" y="6356356"/>
            <a:ext cx="2560320" cy="365125"/>
          </a:xfrm>
          <a:prstGeom prst="rect">
            <a:avLst/>
          </a:prstGeom>
        </p:spPr>
        <p:txBody>
          <a:bodyPr/>
          <a:lstStyle/>
          <a:p>
            <a:fld id="{5D302C06-643A-46DE-BC09-AD9AFBBAA9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133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5983" y="19721"/>
            <a:ext cx="5592199" cy="27709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8640" y="6356356"/>
            <a:ext cx="2560320" cy="365125"/>
          </a:xfrm>
          <a:prstGeom prst="rect">
            <a:avLst/>
          </a:prstGeom>
        </p:spPr>
        <p:txBody>
          <a:bodyPr/>
          <a:lstStyle/>
          <a:p>
            <a:fld id="{F3DA4458-B958-49D1-94B2-2B984EFB6CCC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49040" y="6356356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63840" y="6356356"/>
            <a:ext cx="2560320" cy="365125"/>
          </a:xfrm>
          <a:prstGeom prst="rect">
            <a:avLst/>
          </a:prstGeom>
        </p:spPr>
        <p:txBody>
          <a:bodyPr/>
          <a:lstStyle/>
          <a:p>
            <a:fld id="{5D302C06-643A-46DE-BC09-AD9AFBBAA9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0118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48640" y="6356356"/>
            <a:ext cx="2560320" cy="365125"/>
          </a:xfrm>
          <a:prstGeom prst="rect">
            <a:avLst/>
          </a:prstGeom>
        </p:spPr>
        <p:txBody>
          <a:bodyPr/>
          <a:lstStyle/>
          <a:p>
            <a:fld id="{F3DA4458-B958-49D1-94B2-2B984EFB6CCC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49040" y="6356356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63840" y="6356356"/>
            <a:ext cx="2560320" cy="365125"/>
          </a:xfrm>
          <a:prstGeom prst="rect">
            <a:avLst/>
          </a:prstGeom>
        </p:spPr>
        <p:txBody>
          <a:bodyPr/>
          <a:lstStyle/>
          <a:p>
            <a:fld id="{5D302C06-643A-46DE-BC09-AD9AFBBAA9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006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2" y="273050"/>
            <a:ext cx="360997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1" y="273056"/>
            <a:ext cx="61341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2" y="1435103"/>
            <a:ext cx="360997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56356"/>
            <a:ext cx="2560320" cy="365125"/>
          </a:xfrm>
          <a:prstGeom prst="rect">
            <a:avLst/>
          </a:prstGeom>
        </p:spPr>
        <p:txBody>
          <a:bodyPr/>
          <a:lstStyle/>
          <a:p>
            <a:fld id="{F3DA4458-B958-49D1-94B2-2B984EFB6CCC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6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6"/>
            <a:ext cx="2560320" cy="365125"/>
          </a:xfrm>
          <a:prstGeom prst="rect">
            <a:avLst/>
          </a:prstGeom>
        </p:spPr>
        <p:txBody>
          <a:bodyPr/>
          <a:lstStyle/>
          <a:p>
            <a:fld id="{5D302C06-643A-46DE-BC09-AD9AFBBAA9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1292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5" y="4800600"/>
            <a:ext cx="658368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5" y="612775"/>
            <a:ext cx="658368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5" y="5367338"/>
            <a:ext cx="658368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56356"/>
            <a:ext cx="2560320" cy="365125"/>
          </a:xfrm>
          <a:prstGeom prst="rect">
            <a:avLst/>
          </a:prstGeom>
        </p:spPr>
        <p:txBody>
          <a:bodyPr/>
          <a:lstStyle/>
          <a:p>
            <a:fld id="{F3DA4458-B958-49D1-94B2-2B984EFB6CCC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6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6"/>
            <a:ext cx="2560320" cy="365125"/>
          </a:xfrm>
          <a:prstGeom prst="rect">
            <a:avLst/>
          </a:prstGeom>
        </p:spPr>
        <p:txBody>
          <a:bodyPr/>
          <a:lstStyle/>
          <a:p>
            <a:fld id="{5D302C06-643A-46DE-BC09-AD9AFBBAA9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8167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7647" y="14992"/>
            <a:ext cx="187508" cy="641703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10792593" y="14993"/>
            <a:ext cx="174698" cy="641703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8381"/>
            <a:ext cx="10956072" cy="20629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alf Frame 7"/>
          <p:cNvSpPr/>
          <p:nvPr userDrawn="1"/>
        </p:nvSpPr>
        <p:spPr>
          <a:xfrm>
            <a:off x="1255" y="14990"/>
            <a:ext cx="571715" cy="873820"/>
          </a:xfrm>
          <a:prstGeom prst="halfFra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Half Frame 25"/>
          <p:cNvSpPr/>
          <p:nvPr userDrawn="1"/>
        </p:nvSpPr>
        <p:spPr>
          <a:xfrm rot="5400000">
            <a:off x="10279163" y="-12343"/>
            <a:ext cx="681294" cy="733276"/>
          </a:xfrm>
          <a:prstGeom prst="halfFra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170" name="Picture 2" descr="C:\Users\julfiker\Downloads\Arrow\off button.jpg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7606" y="6580974"/>
            <a:ext cx="253872" cy="28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julfiker\Downloads\Arrow\a.jpg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9010" y="6580973"/>
            <a:ext cx="253872" cy="28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julfiker\Downloads\Arrow\aa.jpg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8236" y="6580974"/>
            <a:ext cx="253872" cy="28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 userDrawn="1"/>
        </p:nvSpPr>
        <p:spPr>
          <a:xfrm flipV="1">
            <a:off x="523271" y="6669958"/>
            <a:ext cx="4495905" cy="18804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alf Frame 28"/>
          <p:cNvSpPr/>
          <p:nvPr userDrawn="1"/>
        </p:nvSpPr>
        <p:spPr>
          <a:xfrm rot="16200000">
            <a:off x="127793" y="6110159"/>
            <a:ext cx="619358" cy="887264"/>
          </a:xfrm>
          <a:prstGeom prst="halfFra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 userDrawn="1"/>
        </p:nvSpPr>
        <p:spPr>
          <a:xfrm flipV="1">
            <a:off x="6169989" y="6681647"/>
            <a:ext cx="4079302" cy="18744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alf Frame 27"/>
          <p:cNvSpPr/>
          <p:nvPr userDrawn="1"/>
        </p:nvSpPr>
        <p:spPr>
          <a:xfrm rot="10800000">
            <a:off x="9958395" y="6258406"/>
            <a:ext cx="1021586" cy="610037"/>
          </a:xfrm>
          <a:prstGeom prst="halfFrame">
            <a:avLst>
              <a:gd name="adj1" fmla="val 31805"/>
              <a:gd name="adj2" fmla="val 3486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5959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1800" kern="1200" baseline="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400" kern="1200" baseline="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21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3693855"/>
            <a:ext cx="88392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8013" y="252413"/>
            <a:ext cx="4167187" cy="363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6451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1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ular Callout 7"/>
          <p:cNvSpPr/>
          <p:nvPr/>
        </p:nvSpPr>
        <p:spPr>
          <a:xfrm>
            <a:off x="1371600" y="304800"/>
            <a:ext cx="8839200" cy="2514600"/>
          </a:xfrm>
          <a:prstGeom prst="wedgeRectCallout">
            <a:avLst>
              <a:gd name="adj1" fmla="val 18023"/>
              <a:gd name="adj2" fmla="val -38713"/>
            </a:avLst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prstTxWarp prst="textChevron">
              <a:avLst>
                <a:gd name="adj" fmla="val 17626"/>
              </a:avLst>
            </a:prstTxWarp>
          </a:bodyPr>
          <a:lstStyle/>
          <a:p>
            <a:pPr algn="ctr" fontAlgn="base">
              <a:spcBef>
                <a:spcPts val="200"/>
              </a:spcBef>
              <a:spcAft>
                <a:spcPct val="0"/>
              </a:spcAft>
              <a:defRPr/>
            </a:pPr>
            <a:r>
              <a:rPr lang="en-US" sz="13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3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আদর্শ </a:t>
            </a:r>
            <a:r>
              <a:rPr lang="bn-BD" sz="13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13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21889701"/>
              </p:ext>
            </p:extLst>
          </p:nvPr>
        </p:nvGraphicFramePr>
        <p:xfrm>
          <a:off x="4114800" y="3276600"/>
          <a:ext cx="2667000" cy="1381125"/>
        </p:xfrm>
        <a:graphic>
          <a:graphicData uri="http://schemas.openxmlformats.org/presentationml/2006/ole">
            <p:oleObj spid="_x0000_s6186" name="Packager Shell Object" showAsIcon="1" r:id="rId3" imgW="914400" imgH="771480" progId="Package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239771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76400" y="533400"/>
            <a:ext cx="7848600" cy="22098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DeflateBottom">
              <a:avLst>
                <a:gd name="adj" fmla="val 64796"/>
              </a:avLst>
            </a:prstTxWarp>
            <a:noAutofit/>
          </a:bodyPr>
          <a:lstStyle/>
          <a:p>
            <a:pPr algn="ctr"/>
            <a:r>
              <a:rPr lang="en-US" sz="13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13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13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1354" y="2438400"/>
            <a:ext cx="5775446" cy="361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4886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2530" y="175260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10150937" y="239484"/>
            <a:ext cx="669466" cy="1488505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9601201" y="228600"/>
            <a:ext cx="669466" cy="1488505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157844" y="230798"/>
            <a:ext cx="593272" cy="1501793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625928" y="228600"/>
            <a:ext cx="593272" cy="1488505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83788" y="457200"/>
            <a:ext cx="43362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pc="150" dirty="0" err="1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জোড়ায়</a:t>
            </a:r>
            <a:r>
              <a:rPr lang="en-US" sz="8000" b="1" spc="150" dirty="0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8000" b="1" spc="150" dirty="0" err="1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কাজ</a:t>
            </a:r>
            <a:endParaRPr lang="en-US" sz="8000" dirty="0">
              <a:solidFill>
                <a:srgbClr val="00206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5927" y="2438400"/>
            <a:ext cx="96447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b="1" spc="-1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কবিতায় </a:t>
            </a:r>
            <a:r>
              <a:rPr lang="bn-BD" sz="4800" b="1" spc="-1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উল্লেখিত </a:t>
            </a:r>
            <a:r>
              <a:rPr lang="bn-IN" sz="4800" b="1" spc="-1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নিম্নোক্ত শব্দ</a:t>
            </a:r>
            <a:r>
              <a:rPr lang="bn-BD" sz="4800" b="1" spc="-1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গুলোর </a:t>
            </a:r>
            <a:r>
              <a:rPr lang="bn-IN" sz="4800" b="1" spc="-1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800" b="1" spc="-1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4800" b="1" spc="-1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spc="-1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উচ্চার</a:t>
            </a:r>
            <a:r>
              <a:rPr lang="en-US" sz="4800" b="1" spc="-1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ণে</a:t>
            </a:r>
            <a:r>
              <a:rPr lang="bn-IN" sz="4800" b="1" spc="-1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spc="-1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চর্চা </a:t>
            </a:r>
            <a:r>
              <a:rPr lang="bn-BD" sz="4800" b="1" spc="-1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 </a:t>
            </a:r>
            <a:r>
              <a:rPr lang="bn-BD" sz="4800" b="1" spc="-1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spc="-150" dirty="0">
              <a:solidFill>
                <a:srgbClr val="002060"/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3582" y="4297740"/>
            <a:ext cx="9184818" cy="156966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ভূঁই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ভূস্বামী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লক্ষ্ণী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ক্রুর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তৃষাতুর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পঁহুছিনু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ভ্রমি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স্নিগ্ধ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স্তব্ধ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জ্যৈষ্ঠ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ভূধরে</a:t>
            </a:r>
            <a:endParaRPr lang="en-US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8678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73205" y="337940"/>
            <a:ext cx="2602281" cy="6297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লিখঃ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81800" y="4038600"/>
            <a:ext cx="2365710" cy="69272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প্রচুর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78290" y="2743200"/>
            <a:ext cx="2365710" cy="6927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81800" y="1371600"/>
            <a:ext cx="2365710" cy="69272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জমিদার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1201" y="5479473"/>
            <a:ext cx="2209800" cy="69272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কাঙাল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1200" y="4114800"/>
            <a:ext cx="2206497" cy="69272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ভূরি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ভূরি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81200" y="2812473"/>
            <a:ext cx="2206497" cy="69272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পাণি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81200" y="1447800"/>
            <a:ext cx="2206497" cy="6927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ভূস্বামী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4773" y="3802040"/>
            <a:ext cx="1679639" cy="13795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6242" y="2401784"/>
            <a:ext cx="1678170" cy="14002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6242" y="967692"/>
            <a:ext cx="1678170" cy="1406796"/>
          </a:xfrm>
          <a:prstGeom prst="rect">
            <a:avLst/>
          </a:prstGeom>
        </p:spPr>
      </p:pic>
      <p:pic>
        <p:nvPicPr>
          <p:cNvPr id="15" name="Picture 14" descr="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54773" y="5334000"/>
            <a:ext cx="1679640" cy="1143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781800" y="5479473"/>
            <a:ext cx="2365710" cy="69272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দরিদ্র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042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73205" y="337940"/>
            <a:ext cx="2602281" cy="6297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লিখঃ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81800" y="5479473"/>
            <a:ext cx="2819400" cy="69272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বাতাস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81800" y="4038600"/>
            <a:ext cx="2365710" cy="69272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নমস্কার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78290" y="2743200"/>
            <a:ext cx="2365710" cy="6927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পাহাড়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81800" y="1371600"/>
            <a:ext cx="2819400" cy="69272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সমগ্র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13607" y="5479473"/>
            <a:ext cx="1777393" cy="69272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সমীর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4114800"/>
            <a:ext cx="3654297" cy="69272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নমঃ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নমঃ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নমঃ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10304" y="2812473"/>
            <a:ext cx="1777393" cy="69272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ভূধর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76400" y="1447800"/>
            <a:ext cx="2511297" cy="6927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নিখিল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2893" y="3802040"/>
            <a:ext cx="1644868" cy="13795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6242" y="2473409"/>
            <a:ext cx="1678170" cy="12570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2893" y="967692"/>
            <a:ext cx="1644868" cy="14067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5800" y="5181600"/>
            <a:ext cx="2003486" cy="136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798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73205" y="337940"/>
            <a:ext cx="2602281" cy="6297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লিখঃ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81800" y="5479473"/>
            <a:ext cx="3810000" cy="69272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শস্য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আড়ত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81800" y="4038600"/>
            <a:ext cx="2365710" cy="69272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গভীর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রাত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78290" y="2743200"/>
            <a:ext cx="2365710" cy="6927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খেলাঘর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81800" y="1371600"/>
            <a:ext cx="2362200" cy="69272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কপাল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76401" y="5479473"/>
            <a:ext cx="2514600" cy="69272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গোলা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4114800"/>
            <a:ext cx="2511297" cy="69272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নিশীথ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76400" y="2812473"/>
            <a:ext cx="2511297" cy="69272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খেলাগেহ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76400" y="1447800"/>
            <a:ext cx="2511297" cy="6927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ললাট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2893" y="3875788"/>
            <a:ext cx="1644868" cy="12320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6242" y="2438400"/>
            <a:ext cx="1678170" cy="1295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2892" y="1086729"/>
            <a:ext cx="1644869" cy="11687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2892" y="5196326"/>
            <a:ext cx="1660427" cy="120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488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73205" y="337940"/>
            <a:ext cx="2602281" cy="6297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লিখঃ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72200" y="4880631"/>
            <a:ext cx="2365710" cy="69272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হট্টগোল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67400" y="3117273"/>
            <a:ext cx="4800600" cy="6927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ভারতের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উড়িষ্যা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প্রদেশের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লোক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72200" y="1371600"/>
            <a:ext cx="3048000" cy="69272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তৃষ্ণায়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কাতর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0" y="4956831"/>
            <a:ext cx="2511297" cy="69272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কলরব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0600" y="3193473"/>
            <a:ext cx="2511297" cy="69272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উড়ে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0600" y="1447800"/>
            <a:ext cx="2511297" cy="6927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তৃষাতুর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600" y="4652031"/>
            <a:ext cx="1991943" cy="13677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182"/>
          <a:stretch/>
        </p:blipFill>
        <p:spPr>
          <a:xfrm>
            <a:off x="3657600" y="2667001"/>
            <a:ext cx="1979839" cy="16763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600" y="1066800"/>
            <a:ext cx="1991944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981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2530" y="175260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10150937" y="239484"/>
            <a:ext cx="669466" cy="1488505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9601201" y="228600"/>
            <a:ext cx="669466" cy="1488505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157844" y="230798"/>
            <a:ext cx="593272" cy="1501793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625928" y="228600"/>
            <a:ext cx="593272" cy="1488505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83788" y="457200"/>
            <a:ext cx="43362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pc="150" dirty="0" err="1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দলগত</a:t>
            </a:r>
            <a:r>
              <a:rPr lang="en-US" sz="8000" b="1" spc="150" dirty="0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8000" b="1" spc="150" dirty="0" err="1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কাজ</a:t>
            </a:r>
            <a:endParaRPr lang="en-US" sz="8000" dirty="0">
              <a:solidFill>
                <a:srgbClr val="00206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62867" y="3283803"/>
            <a:ext cx="79708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spc="-1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‘ক’ </a:t>
            </a:r>
            <a:r>
              <a:rPr lang="en-US" sz="4800" b="1" spc="-1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800" b="1" spc="-1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800" b="1" spc="-1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ভূস্বামী</a:t>
            </a:r>
            <a:r>
              <a:rPr lang="en-US" sz="4800" b="1" spc="-1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spc="-1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কাঙাল</a:t>
            </a:r>
            <a:r>
              <a:rPr lang="en-US" sz="4800" b="1" spc="-1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spc="-1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ধাম</a:t>
            </a:r>
            <a:r>
              <a:rPr lang="en-US" sz="4800" b="1" spc="-1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spc="-1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সমীর</a:t>
            </a:r>
            <a:r>
              <a:rPr lang="en-US" sz="4800" b="1" spc="-1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spc="-1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নিশীথ</a:t>
            </a:r>
            <a:r>
              <a:rPr lang="bn-BD" sz="4800" b="1" spc="-1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spc="-150" dirty="0" smtClean="0">
              <a:solidFill>
                <a:srgbClr val="002060"/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91074" y="4426803"/>
            <a:ext cx="8349835" cy="8309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‘খ’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কলরব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উড়ে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গোলা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ভূধর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ক্রুর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27565" y="2133600"/>
            <a:ext cx="8349835" cy="8309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xmlns="" val="1716221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838200"/>
            <a:ext cx="4191000" cy="62975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নাও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4466" y="2286000"/>
            <a:ext cx="9250134" cy="8309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8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800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জমিদার</a:t>
            </a:r>
            <a:r>
              <a:rPr lang="en-US" sz="48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দরিদ্র</a:t>
            </a:r>
            <a:r>
              <a:rPr lang="en-US" sz="48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তীর্থস্থান</a:t>
            </a:r>
            <a:r>
              <a:rPr lang="en-US" sz="48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বাতাস</a:t>
            </a:r>
            <a:r>
              <a:rPr lang="en-US" sz="48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গভীর</a:t>
            </a:r>
            <a:r>
              <a:rPr lang="en-US" sz="48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রাত</a:t>
            </a:r>
            <a:r>
              <a:rPr lang="en-US" sz="48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8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4114800"/>
            <a:ext cx="9372600" cy="156966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হট্টগোল</a:t>
            </a:r>
            <a:r>
              <a:rPr lang="en-US" sz="4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ভারতের</a:t>
            </a:r>
            <a:r>
              <a:rPr lang="en-US" sz="4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উড়িষ্যা</a:t>
            </a:r>
            <a:r>
              <a:rPr lang="en-US" sz="4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প্রদেশের</a:t>
            </a:r>
            <a:r>
              <a:rPr lang="en-US" sz="4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4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শস্য</a:t>
            </a:r>
            <a:r>
              <a:rPr lang="en-US" sz="4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4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আড়ত</a:t>
            </a:r>
            <a:r>
              <a:rPr lang="en-US" sz="4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পাহাড়</a:t>
            </a:r>
            <a:r>
              <a:rPr lang="en-US" sz="4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নিষ্ঠুর</a:t>
            </a:r>
            <a:r>
              <a:rPr lang="en-US" sz="4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335803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3200" y="5376268"/>
            <a:ext cx="3463636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1066800" y="2851577"/>
            <a:ext cx="3559249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40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গীতি</a:t>
            </a:r>
            <a:r>
              <a:rPr lang="en-US" sz="40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endParaRPr lang="en-US" sz="40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1752600"/>
            <a:ext cx="6743253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en-US" sz="40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0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বিঘা</a:t>
            </a:r>
            <a:r>
              <a:rPr lang="en-US" sz="40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40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0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40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40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6089905" y="2809969"/>
            <a:ext cx="3282695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44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কাহিনি-কবিতা</a:t>
            </a:r>
            <a:endParaRPr lang="en-US" sz="44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1066800" y="3764311"/>
            <a:ext cx="4278923" cy="76944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44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চতুর্দশপদী</a:t>
            </a:r>
            <a:r>
              <a:rPr lang="en-US" sz="4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endParaRPr lang="en-US" sz="44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6136565" y="3739486"/>
            <a:ext cx="4134102" cy="76944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44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স্বদেশপ্রেমের</a:t>
            </a:r>
            <a:r>
              <a:rPr lang="en-US" sz="4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endParaRPr lang="en-US" sz="44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5376268"/>
            <a:ext cx="3463636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3200" y="5376268"/>
            <a:ext cx="3463636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53352" y="5306704"/>
            <a:ext cx="3733800" cy="830997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3727938" y="242455"/>
            <a:ext cx="3235570" cy="900545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pc="150" dirty="0" err="1" smtClean="0">
                <a:ln w="11430"/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মূল্যায়ন</a:t>
            </a:r>
            <a:endParaRPr lang="en-US" sz="8000" b="1" spc="-15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2530" y="1312336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hevron 20"/>
          <p:cNvSpPr/>
          <p:nvPr/>
        </p:nvSpPr>
        <p:spPr>
          <a:xfrm>
            <a:off x="10150937" y="163284"/>
            <a:ext cx="669466" cy="1219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hevron 21"/>
          <p:cNvSpPr/>
          <p:nvPr/>
        </p:nvSpPr>
        <p:spPr>
          <a:xfrm>
            <a:off x="9601201" y="152400"/>
            <a:ext cx="669466" cy="1219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 flipH="1">
            <a:off x="157847" y="152400"/>
            <a:ext cx="593272" cy="1219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hevron 23"/>
          <p:cNvSpPr/>
          <p:nvPr/>
        </p:nvSpPr>
        <p:spPr>
          <a:xfrm flipH="1">
            <a:off x="625931" y="152400"/>
            <a:ext cx="593272" cy="1219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5450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50"/>
                            </p:stCondLst>
                            <p:childTnLst>
                              <p:par>
                                <p:cTn id="5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3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71600" y="304800"/>
            <a:ext cx="82296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72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524000"/>
            <a:ext cx="4038600" cy="45259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I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শিক্ষক পরিচিতি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I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শামীমা নাসরীন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I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পদবি-সহকারী শিক্ষক আই সি টি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I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মাহমুদপুর দাখিল মাদ্রাসা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I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ভালুকা,ময়মনশিংহ ।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91200" y="1524000"/>
            <a:ext cx="3886200" cy="449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ক্লাস পরিচিতি </a:t>
            </a:r>
          </a:p>
          <a:p>
            <a:r>
              <a:rPr lang="bn-IN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শ্রেণি-নবম/দশম </a:t>
            </a:r>
          </a:p>
          <a:p>
            <a:r>
              <a:rPr lang="bn-IN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বিষয়-আই সি টি </a:t>
            </a:r>
          </a:p>
          <a:p>
            <a:r>
              <a:rPr lang="bn-IN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পাঠ- কম্পিউটারের ডিভাইস সমুহ </a:t>
            </a:r>
          </a:p>
          <a:p>
            <a:r>
              <a:rPr lang="bn-IN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তারিখ- </a:t>
            </a:r>
            <a:endParaRPr lang="en-US" sz="36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5638800" y="5860513"/>
            <a:ext cx="3244445" cy="69949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i,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 ও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7400" y="1597284"/>
            <a:ext cx="3995462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 </a:t>
            </a:r>
            <a:r>
              <a:rPr lang="en-US" sz="40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সমীর</a:t>
            </a:r>
            <a:r>
              <a:rPr lang="en-US" sz="40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0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endParaRPr lang="en-US" sz="40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2133600" y="5857969"/>
            <a:ext cx="2597546" cy="6359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 ii ও iii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5638800" y="5025832"/>
            <a:ext cx="2342565" cy="6994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i ও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92530" y="1312336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hevron 20"/>
          <p:cNvSpPr/>
          <p:nvPr/>
        </p:nvSpPr>
        <p:spPr>
          <a:xfrm>
            <a:off x="10150937" y="163284"/>
            <a:ext cx="669466" cy="1219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hevron 21"/>
          <p:cNvSpPr/>
          <p:nvPr/>
        </p:nvSpPr>
        <p:spPr>
          <a:xfrm>
            <a:off x="9601201" y="152400"/>
            <a:ext cx="669466" cy="1219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 flipH="1">
            <a:off x="157847" y="152400"/>
            <a:ext cx="593272" cy="1219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hevron 23"/>
          <p:cNvSpPr/>
          <p:nvPr/>
        </p:nvSpPr>
        <p:spPr>
          <a:xfrm flipH="1">
            <a:off x="625931" y="152400"/>
            <a:ext cx="593272" cy="1219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14339" y="3186752"/>
            <a:ext cx="2862509" cy="6359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04928" y="3186752"/>
            <a:ext cx="2862509" cy="6359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2133600" y="5029200"/>
            <a:ext cx="2090994" cy="63590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i ও ii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02789" y="3180789"/>
            <a:ext cx="2862509" cy="6359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04364" y="3124200"/>
            <a:ext cx="3463636" cy="69949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75159" y="4257769"/>
            <a:ext cx="3901943" cy="63590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4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44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040099" y="2362200"/>
            <a:ext cx="1998501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i. </a:t>
            </a:r>
            <a:r>
              <a:rPr lang="en-US" sz="40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বাতাস</a:t>
            </a:r>
            <a:endParaRPr lang="en-US" sz="40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04303" y="2971800"/>
            <a:ext cx="2286697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ii. </a:t>
            </a:r>
            <a:r>
              <a:rPr lang="en-US" sz="40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পর্বত</a:t>
            </a:r>
            <a:endParaRPr lang="en-US" sz="40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33600" y="3505200"/>
            <a:ext cx="1877915" cy="69949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iii. </a:t>
            </a:r>
            <a:r>
              <a:rPr lang="en-US" sz="44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বায়ু</a:t>
            </a:r>
            <a:endParaRPr lang="en-US" sz="44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57600" y="24441"/>
            <a:ext cx="3837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pc="150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মূল্যায়ন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xmlns="" val="2017514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8" grpId="0" animBg="1"/>
      <p:bldP spid="28" grpId="1" animBg="1"/>
      <p:bldP spid="33" grpId="0" animBg="1"/>
      <p:bldP spid="33" grpId="1" animBg="1"/>
      <p:bldP spid="25" grpId="0" animBg="1"/>
      <p:bldP spid="2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>
            <a:off x="2590801" y="762000"/>
            <a:ext cx="5486399" cy="990600"/>
          </a:xfrm>
          <a:prstGeom prst="can">
            <a:avLst>
              <a:gd name="adj" fmla="val 1647"/>
            </a:avLst>
          </a:prstGeom>
          <a:ln>
            <a:noFill/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spc="150" dirty="0" err="1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বাড়ীর</a:t>
            </a:r>
            <a:r>
              <a:rPr lang="en-US" sz="9600" b="1" spc="150" dirty="0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9600" b="1" spc="150" dirty="0" err="1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কাজ</a:t>
            </a:r>
            <a:endParaRPr lang="en-US" sz="9600" b="1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2530" y="205740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evron 6"/>
          <p:cNvSpPr/>
          <p:nvPr/>
        </p:nvSpPr>
        <p:spPr>
          <a:xfrm>
            <a:off x="9998537" y="163284"/>
            <a:ext cx="841439" cy="1894116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9448804" y="152400"/>
            <a:ext cx="841439" cy="1894116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flipH="1">
            <a:off x="157845" y="152400"/>
            <a:ext cx="745672" cy="1894116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625928" y="152400"/>
            <a:ext cx="745672" cy="1894116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146" name="Picture 2" descr="E:\Bangladesh\bb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0191" y="2468707"/>
            <a:ext cx="6303818" cy="393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30681" y="3124200"/>
            <a:ext cx="975956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‘</a:t>
            </a:r>
            <a:r>
              <a:rPr lang="en-US" sz="6000" b="1" spc="150" dirty="0" err="1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দুই</a:t>
            </a:r>
            <a:r>
              <a:rPr lang="en-US" sz="6000" b="1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6000" b="1" spc="150" dirty="0" err="1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বিঘা</a:t>
            </a:r>
            <a:r>
              <a:rPr lang="en-US" sz="6000" b="1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6000" b="1" spc="150" dirty="0" err="1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জমি</a:t>
            </a:r>
            <a:r>
              <a:rPr lang="en-US" sz="6000" b="1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’ </a:t>
            </a:r>
            <a:r>
              <a:rPr lang="en-US" sz="6000" b="1" spc="150" dirty="0" err="1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কবিতাটির</a:t>
            </a:r>
            <a:r>
              <a:rPr lang="en-US" sz="6000" b="1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6000" b="1" spc="150" dirty="0" err="1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কঠিন</a:t>
            </a:r>
            <a:r>
              <a:rPr lang="en-US" sz="6000" b="1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ও </a:t>
            </a:r>
            <a:r>
              <a:rPr lang="en-US" sz="6000" b="1" spc="150" dirty="0" err="1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দুর্বোধ্য</a:t>
            </a:r>
            <a:r>
              <a:rPr lang="en-US" sz="6000" b="1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১০টি </a:t>
            </a:r>
            <a:r>
              <a:rPr lang="en-US" sz="6000" b="1" spc="150" dirty="0" err="1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শব্দের</a:t>
            </a:r>
            <a:r>
              <a:rPr lang="en-US" sz="6000" b="1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6000" b="1" spc="150" dirty="0" err="1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অর্থসহ</a:t>
            </a:r>
            <a:r>
              <a:rPr lang="en-US" sz="6000" b="1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6000" b="1" spc="150" dirty="0" err="1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বাক্য</a:t>
            </a:r>
            <a:r>
              <a:rPr lang="en-US" sz="6000" b="1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6000" b="1" spc="150" dirty="0" err="1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রচনা</a:t>
            </a:r>
            <a:r>
              <a:rPr lang="en-US" sz="6000" b="1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6000" b="1" spc="150" dirty="0" err="1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করে</a:t>
            </a:r>
            <a:r>
              <a:rPr lang="en-US" sz="6000" b="1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6000" b="1" spc="150" dirty="0" err="1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আনবে</a:t>
            </a:r>
            <a:r>
              <a:rPr lang="en-US" sz="6000" b="1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।</a:t>
            </a:r>
            <a:endParaRPr lang="en-US" sz="6000" b="1" dirty="0" smtClean="0">
              <a:solidFill>
                <a:srgbClr val="C00000"/>
              </a:solidFill>
              <a:latin typeface="Nikosh" pitchFamily="2" charset="0"/>
              <a:cs typeface="Nikosh" pitchFamily="2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7431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3200" y="685800"/>
            <a:ext cx="4648200" cy="441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28837" y="5257800"/>
            <a:ext cx="6705599" cy="990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3778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ndAc>
          <p:stSnd>
            <p:snd r:embed="rId4" name="applause.wav"/>
          </p:stSnd>
        </p:sndAc>
      </p:transition>
    </mc:Choice>
    <mc:Fallback>
      <p:transition spd="slow"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1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57347" y="1669004"/>
            <a:ext cx="4886253" cy="44712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lang="en-US" sz="6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endParaRPr lang="en-US" sz="4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১ম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অধিবেশন</a:t>
            </a:r>
            <a:endParaRPr lang="en-US" sz="4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50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4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২৮/০২/২০১৫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ইং</a:t>
            </a:r>
            <a:endParaRPr lang="en-US" sz="4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77969" y="648209"/>
            <a:ext cx="3950263" cy="693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spc="150" dirty="0" err="1" smtClean="0">
                <a:ln w="11430"/>
                <a:solidFill>
                  <a:schemeClr val="accent2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পাঠ</a:t>
            </a:r>
            <a:r>
              <a:rPr lang="en-US" sz="5400" b="1" spc="150" dirty="0" smtClean="0">
                <a:ln w="11430"/>
                <a:solidFill>
                  <a:schemeClr val="accent2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5400" b="1" spc="150" dirty="0" err="1" smtClean="0">
                <a:ln w="11430"/>
                <a:solidFill>
                  <a:schemeClr val="accent2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5400" b="1" dirty="0" smtClean="0">
              <a:solidFill>
                <a:schemeClr val="accent2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pic>
        <p:nvPicPr>
          <p:cNvPr id="8194" name="Picture 2" descr="G:\Eight Bangla Boo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990" b="2269"/>
          <a:stretch/>
        </p:blipFill>
        <p:spPr bwMode="auto">
          <a:xfrm>
            <a:off x="6781800" y="1669005"/>
            <a:ext cx="3505199" cy="42541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7622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81200" y="457200"/>
            <a:ext cx="6858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spc="150" dirty="0" err="1" smtClean="0">
                <a:ln w="11430"/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ছবি</a:t>
            </a:r>
            <a:r>
              <a:rPr lang="en-US" sz="4400" b="1" spc="150" dirty="0" smtClean="0">
                <a:ln w="11430"/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400" b="1" spc="150" dirty="0" err="1" smtClean="0">
                <a:ln w="11430"/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দুটি</a:t>
            </a:r>
            <a:r>
              <a:rPr lang="en-US" sz="4400" b="1" spc="150" dirty="0" smtClean="0">
                <a:ln w="11430"/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400" b="1" spc="150" dirty="0" err="1" smtClean="0">
                <a:ln w="11430"/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মনোযোগ</a:t>
            </a:r>
            <a:r>
              <a:rPr lang="en-US" sz="4400" b="1" spc="150" dirty="0" smtClean="0">
                <a:ln w="11430"/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400" b="1" spc="150" dirty="0" err="1" smtClean="0">
                <a:ln w="11430"/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দিয়ে</a:t>
            </a:r>
            <a:r>
              <a:rPr lang="en-US" sz="4400" b="1" spc="150" dirty="0" smtClean="0">
                <a:ln w="11430"/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400" b="1" spc="150" dirty="0" err="1" smtClean="0">
                <a:ln w="11430"/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লক্ষ্য</a:t>
            </a:r>
            <a:r>
              <a:rPr lang="en-US" sz="4400" b="1" spc="150" dirty="0" smtClean="0">
                <a:ln w="11430"/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400" b="1" spc="150" dirty="0" err="1" smtClean="0">
                <a:ln w="11430"/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করঃ</a:t>
            </a:r>
            <a:endParaRPr lang="en-US" sz="44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51816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পারছো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08" t="13287" r="33936" b="34059"/>
          <a:stretch/>
        </p:blipFill>
        <p:spPr>
          <a:xfrm>
            <a:off x="1805371" y="1443036"/>
            <a:ext cx="3604829" cy="2971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0" y="1447800"/>
            <a:ext cx="3604829" cy="297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9887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153981" y="1065212"/>
            <a:ext cx="10614660" cy="1588"/>
          </a:xfrm>
          <a:prstGeom prst="line">
            <a:avLst/>
          </a:prstGeom>
          <a:ln w="76200">
            <a:solidFill>
              <a:srgbClr val="00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788446" y="228600"/>
            <a:ext cx="2862509" cy="763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ঘোষণা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8801" y="1295400"/>
            <a:ext cx="73005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spc="150" dirty="0" err="1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আজকের</a:t>
            </a:r>
            <a:r>
              <a:rPr lang="en-US" sz="6000" b="1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6000" b="1" spc="150" dirty="0" err="1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পাঠের</a:t>
            </a:r>
            <a:r>
              <a:rPr lang="en-US" sz="6000" b="1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6000" b="1" spc="150" dirty="0" err="1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বিষয়</a:t>
            </a:r>
            <a:endParaRPr lang="en-US" sz="60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04535" y="4736336"/>
            <a:ext cx="5763731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spc="150" dirty="0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‘</a:t>
            </a:r>
            <a:r>
              <a:rPr lang="en-US" sz="8800" b="1" spc="150" dirty="0" err="1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দুই</a:t>
            </a:r>
            <a:r>
              <a:rPr lang="en-US" sz="8800" b="1" spc="150" dirty="0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8800" b="1" spc="150" dirty="0" err="1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বিঘা</a:t>
            </a:r>
            <a:r>
              <a:rPr lang="en-US" sz="8800" b="1" spc="150" dirty="0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8800" b="1" spc="150" dirty="0" err="1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জমি</a:t>
            </a:r>
            <a:r>
              <a:rPr lang="en-US" sz="8800" b="1" spc="150" dirty="0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’</a:t>
            </a:r>
          </a:p>
          <a:p>
            <a:pPr algn="ctr"/>
            <a:r>
              <a:rPr lang="en-US" sz="2800" b="1" spc="150" dirty="0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                              </a:t>
            </a:r>
            <a:r>
              <a:rPr lang="en-US" sz="2800" b="1" spc="150" dirty="0" err="1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রবীন্দ্রনাথ</a:t>
            </a:r>
            <a:r>
              <a:rPr lang="en-US" sz="2800" b="1" spc="150" dirty="0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spc="150" dirty="0" err="1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ঠাকুর</a:t>
            </a:r>
            <a:endParaRPr lang="en-US" sz="9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4254" y="1981200"/>
            <a:ext cx="4581946" cy="267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469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05200" y="247471"/>
            <a:ext cx="36343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spc="150" dirty="0" err="1" smtClean="0">
                <a:ln w="11430"/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শিখনফল</a:t>
            </a:r>
            <a:endParaRPr lang="en-US" sz="72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52400" y="1447800"/>
            <a:ext cx="10668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57200" y="2590800"/>
            <a:ext cx="102108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১। </a:t>
            </a:r>
            <a:r>
              <a:rPr lang="en-US" sz="4400" b="1" spc="150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কবি</a:t>
            </a:r>
            <a:r>
              <a:rPr lang="en-US" sz="44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400" b="1" spc="150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r>
              <a:rPr lang="en-US" sz="44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400" b="1" spc="150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বলতে</a:t>
            </a:r>
            <a:r>
              <a:rPr lang="en-US" sz="44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400" b="1" spc="150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পারবে</a:t>
            </a:r>
            <a:r>
              <a:rPr lang="en-US" sz="44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।</a:t>
            </a:r>
          </a:p>
          <a:p>
            <a:r>
              <a:rPr lang="en-US" sz="44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২। </a:t>
            </a:r>
            <a:r>
              <a:rPr lang="en-US" sz="4400" b="1" spc="150" dirty="0" err="1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কবিতিাটি</a:t>
            </a:r>
            <a:r>
              <a:rPr lang="en-US" sz="4400" b="1" spc="150" dirty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400" b="1" spc="150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শুদ্ধ</a:t>
            </a:r>
            <a:r>
              <a:rPr lang="en-US" sz="44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400" b="1" spc="150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উচ্চারণে</a:t>
            </a:r>
            <a:r>
              <a:rPr lang="en-US" sz="44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400" b="1" spc="150" dirty="0" err="1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পড়তে</a:t>
            </a:r>
            <a:r>
              <a:rPr lang="en-US" sz="4400" b="1" spc="150" dirty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400" b="1" spc="150" dirty="0" err="1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পারবে</a:t>
            </a:r>
            <a:r>
              <a:rPr lang="en-US" sz="4400" b="1" spc="150" dirty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।</a:t>
            </a:r>
          </a:p>
          <a:p>
            <a:r>
              <a:rPr lang="en-US" sz="4400" b="1" spc="150" dirty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৩</a:t>
            </a:r>
            <a:r>
              <a:rPr lang="en-US" sz="44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। </a:t>
            </a:r>
            <a:r>
              <a:rPr lang="en-US" sz="4400" b="1" spc="150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কঠিন</a:t>
            </a:r>
            <a:r>
              <a:rPr lang="en-US" sz="44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400" b="1" spc="150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শব্দগুলোর</a:t>
            </a:r>
            <a:r>
              <a:rPr lang="en-US" sz="44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400" b="1" spc="150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অর্থ</a:t>
            </a:r>
            <a:r>
              <a:rPr lang="en-US" sz="44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400" b="1" spc="150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লিখতে</a:t>
            </a:r>
            <a:r>
              <a:rPr lang="en-US" sz="44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ও </a:t>
            </a:r>
            <a:r>
              <a:rPr lang="en-US" sz="4400" b="1" spc="150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বাক্য</a:t>
            </a:r>
            <a:r>
              <a:rPr lang="en-US" sz="44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400" b="1" spc="150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রচনা</a:t>
            </a:r>
            <a:r>
              <a:rPr lang="en-US" sz="44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400" b="1" spc="150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করতে</a:t>
            </a:r>
            <a:r>
              <a:rPr lang="en-US" sz="44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  </a:t>
            </a:r>
            <a:r>
              <a:rPr lang="en-US" sz="4400" b="1" spc="150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পারবে</a:t>
            </a:r>
            <a:r>
              <a:rPr lang="en-US" sz="44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3339462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3034" y="1447800"/>
            <a:ext cx="3357966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2438400" y="453111"/>
            <a:ext cx="4206542" cy="686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spc="150" dirty="0" err="1" smtClean="0">
                <a:ln w="11430"/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কবি</a:t>
            </a:r>
            <a:r>
              <a:rPr lang="en-US" sz="4800" b="1" spc="150" dirty="0" smtClean="0">
                <a:ln w="11430"/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800" b="1" spc="150" dirty="0" err="1" smtClean="0">
                <a:ln w="11430"/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48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53000" y="1828800"/>
            <a:ext cx="5410200" cy="2895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জন্মঃ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১৮৬১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খ্রিষ্টাব্দের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১২ই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১২৬৮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বঙ্গাব্দের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২৫শে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বৈশাখ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53000" y="2209800"/>
            <a:ext cx="5410200" cy="21336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পিতা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মাতার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নাম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পিতা:মহর্ষি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দেবেন্দ্র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নাথ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ঠাকুর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মাতা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সারদা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দেবী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47335" y="1828800"/>
            <a:ext cx="5821529" cy="3429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শিক্ষাজীবন</a:t>
            </a:r>
            <a:r>
              <a:rPr lang="en-US" sz="4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ওরেয়েন্টাল</a:t>
            </a:r>
            <a:r>
              <a:rPr lang="en-US" sz="4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সেমিনারী</a:t>
            </a:r>
            <a:r>
              <a:rPr lang="en-US" sz="4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নরমাল</a:t>
            </a:r>
            <a:r>
              <a:rPr lang="en-US" sz="4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4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বেঙ্গল</a:t>
            </a:r>
            <a:r>
              <a:rPr lang="en-US" sz="4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একাডেমী</a:t>
            </a:r>
            <a:r>
              <a:rPr lang="en-US" sz="4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স্কুলে</a:t>
            </a:r>
            <a:r>
              <a:rPr lang="en-US" sz="4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পড়াশুনা</a:t>
            </a:r>
            <a:r>
              <a:rPr lang="en-US" sz="4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724400" y="1752600"/>
            <a:ext cx="5821529" cy="304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কর্মজীবন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</a:p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১৮৯০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জমিদারী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দেখাশুনা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9200" y="5257800"/>
            <a:ext cx="2590800" cy="381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ঠাকুর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24400" y="1676400"/>
            <a:ext cx="5791200" cy="3581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সংগীত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ছোটগল্প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উপন্যাস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নাটক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প্রবন্ধ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ভ্রমণকাহিনী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রম্যরচনা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সাহিত্যের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ক্ষেত্রেই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অতুলনীয়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921155" y="2125855"/>
            <a:ext cx="5334000" cy="24461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গীতাঞ্জলি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কাব্যের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১৯১৩ </a:t>
            </a:r>
            <a:r>
              <a:rPr lang="en-US" sz="4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নোবেল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পুরষ্কার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</a:t>
            </a:r>
            <a:endParaRPr lang="en-US" sz="4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21155" y="2133600"/>
            <a:ext cx="5334000" cy="24461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</a:p>
          <a:p>
            <a:pPr algn="ctr"/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১৯৪১ </a:t>
            </a:r>
            <a:r>
              <a:rPr lang="en-US" sz="4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৭ই </a:t>
            </a:r>
            <a:r>
              <a:rPr lang="en-US" sz="4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আগষ্ট</a:t>
            </a:r>
            <a:endParaRPr lang="en-US" sz="4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২২শে </a:t>
            </a:r>
            <a:r>
              <a:rPr lang="en-US" sz="4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শ্রাবণ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১৩৪৮ </a:t>
            </a:r>
            <a:r>
              <a:rPr lang="en-US" sz="4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বঙ্গাব্দ</a:t>
            </a:r>
            <a:endParaRPr lang="en-US" sz="4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562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3" grpId="0" animBg="1"/>
      <p:bldP spid="12" grpId="0" animBg="1"/>
      <p:bldP spid="12" grpId="1" animBg="1"/>
      <p:bldP spid="13" grpId="0" animBg="1"/>
      <p:bldP spid="13" grpId="1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4479" y="3655874"/>
            <a:ext cx="10031191" cy="175432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ঠাকুর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নোবেল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পুরষ্কার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92530" y="1586552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10150937" y="212188"/>
            <a:ext cx="669466" cy="1316755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9601201" y="201304"/>
            <a:ext cx="669466" cy="1316755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157844" y="201304"/>
            <a:ext cx="593272" cy="1316755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 flipH="1">
            <a:off x="625926" y="201304"/>
            <a:ext cx="593272" cy="1316755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an 12"/>
          <p:cNvSpPr/>
          <p:nvPr/>
        </p:nvSpPr>
        <p:spPr>
          <a:xfrm>
            <a:off x="3536561" y="437133"/>
            <a:ext cx="3747285" cy="934467"/>
          </a:xfrm>
          <a:prstGeom prst="can">
            <a:avLst>
              <a:gd name="adj" fmla="val 0"/>
            </a:avLst>
          </a:prstGeom>
          <a:ln>
            <a:noFill/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pc="150" dirty="0" err="1" smtClean="0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একক</a:t>
            </a:r>
            <a:r>
              <a:rPr lang="en-US" sz="8000" b="1" spc="150" dirty="0" smtClean="0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8000" b="1" spc="150" dirty="0" err="1" smtClean="0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কাজ</a:t>
            </a:r>
            <a:endParaRPr lang="en-US" sz="80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0033" y="2193310"/>
            <a:ext cx="9693737" cy="9233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ঠাকুরের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পিতার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xmlns="" val="216456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8845" y="741848"/>
            <a:ext cx="4191000" cy="6297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নাও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1607" y="3657600"/>
            <a:ext cx="7068593" cy="8309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২। ১৯১৩ </a:t>
            </a:r>
            <a:r>
              <a:rPr lang="en-US" sz="4800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খ্রীষ্টাব্দে</a:t>
            </a:r>
            <a:r>
              <a:rPr lang="en-US" sz="48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নোবেল</a:t>
            </a:r>
            <a:r>
              <a:rPr lang="en-US" sz="48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পুরষ্কার</a:t>
            </a:r>
            <a:r>
              <a:rPr lang="en-US" sz="48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48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04008" y="2209800"/>
            <a:ext cx="5638800" cy="8309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1। </a:t>
            </a:r>
            <a:r>
              <a:rPr lang="en-US" sz="4800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মহর্ষি</a:t>
            </a:r>
            <a:r>
              <a:rPr lang="en-US" sz="48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দেবেন্দ্র</a:t>
            </a:r>
            <a:r>
              <a:rPr lang="en-US" sz="48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নাথ</a:t>
            </a:r>
            <a:r>
              <a:rPr lang="en-US" sz="48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ঠাকুর</a:t>
            </a:r>
            <a:endParaRPr lang="en-US" sz="48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252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5017</TotalTime>
  <Words>535</Words>
  <Application>Microsoft Office PowerPoint</Application>
  <PresentationFormat>Custom</PresentationFormat>
  <Paragraphs>126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samima</dc:creator>
  <cp:lastModifiedBy>N</cp:lastModifiedBy>
  <cp:revision>392</cp:revision>
  <dcterms:created xsi:type="dcterms:W3CDTF">2014-08-13T06:31:29Z</dcterms:created>
  <dcterms:modified xsi:type="dcterms:W3CDTF">2021-02-24T18:22:10Z</dcterms:modified>
</cp:coreProperties>
</file>