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2" r:id="rId2"/>
    <p:sldId id="291" r:id="rId3"/>
    <p:sldId id="329" r:id="rId4"/>
    <p:sldId id="330" r:id="rId5"/>
    <p:sldId id="440" r:id="rId6"/>
    <p:sldId id="460" r:id="rId7"/>
    <p:sldId id="298" r:id="rId8"/>
    <p:sldId id="300" r:id="rId9"/>
    <p:sldId id="301" r:id="rId10"/>
    <p:sldId id="304" r:id="rId11"/>
    <p:sldId id="302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3" r:id="rId20"/>
    <p:sldId id="462" r:id="rId21"/>
    <p:sldId id="346" r:id="rId22"/>
    <p:sldId id="328" r:id="rId23"/>
    <p:sldId id="29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6" d="100"/>
          <a:sy n="76" d="100"/>
        </p:scale>
        <p:origin x="-480" y="-192"/>
      </p:cViewPr>
      <p:guideLst>
        <p:guide orient="horz" pos="42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9BFED-A07F-4359-BCD2-1E14684078C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83E9E-63BC-4DC5-87DF-AAAF2651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0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5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5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3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9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1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2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4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62222-6137-4F9A-9CDB-F21B7F7859B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EE330-CB4B-4CD6-9CD2-2A855281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8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54901" y="1453864"/>
            <a:ext cx="77219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1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স্বাগতম</a:t>
            </a:r>
            <a:endParaRPr lang="en-US" sz="1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672623" y="1371444"/>
            <a:ext cx="8486542" cy="2841045"/>
            <a:chOff x="1672623" y="1371444"/>
            <a:chExt cx="8486542" cy="2841045"/>
          </a:xfrm>
        </p:grpSpPr>
        <p:sp>
          <p:nvSpPr>
            <p:cNvPr id="23" name="Rectangle 22"/>
            <p:cNvSpPr/>
            <p:nvPr/>
          </p:nvSpPr>
          <p:spPr>
            <a:xfrm>
              <a:off x="2951488" y="1371444"/>
              <a:ext cx="7207677" cy="28410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672623" y="1492310"/>
              <a:ext cx="2608432" cy="2608432"/>
              <a:chOff x="2240659" y="1679046"/>
              <a:chExt cx="2608432" cy="2608432"/>
            </a:xfrm>
          </p:grpSpPr>
          <p:pic>
            <p:nvPicPr>
              <p:cNvPr id="21" name="Picture 20" descr="depositphotos_201674852-stock-photo-carbon-atom-bohr-model-proton.png"/>
              <p:cNvPicPr>
                <a:picLocks noChangeAspect="1"/>
              </p:cNvPicPr>
              <p:nvPr/>
            </p:nvPicPr>
            <p:blipFill>
              <a:blip r:embed="rId2" cstate="print"/>
              <a:srcRect l="6248" t="3381" r="6022" b="1742"/>
              <a:stretch>
                <a:fillRect/>
              </a:stretch>
            </p:blipFill>
            <p:spPr>
              <a:xfrm>
                <a:off x="2240659" y="1679046"/>
                <a:ext cx="2608432" cy="2608432"/>
              </a:xfrm>
              <a:custGeom>
                <a:avLst/>
                <a:gdLst>
                  <a:gd name="connsiteX0" fmla="*/ 1304216 w 2608432"/>
                  <a:gd name="connsiteY0" fmla="*/ 0 h 2608432"/>
                  <a:gd name="connsiteX1" fmla="*/ 2608432 w 2608432"/>
                  <a:gd name="connsiteY1" fmla="*/ 1304216 h 2608432"/>
                  <a:gd name="connsiteX2" fmla="*/ 1304216 w 2608432"/>
                  <a:gd name="connsiteY2" fmla="*/ 2608432 h 2608432"/>
                  <a:gd name="connsiteX3" fmla="*/ 0 w 2608432"/>
                  <a:gd name="connsiteY3" fmla="*/ 1304216 h 2608432"/>
                  <a:gd name="connsiteX4" fmla="*/ 1304216 w 2608432"/>
                  <a:gd name="connsiteY4" fmla="*/ 0 h 260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08432" h="2608432">
                    <a:moveTo>
                      <a:pt x="1304216" y="0"/>
                    </a:moveTo>
                    <a:cubicBezTo>
                      <a:pt x="2024515" y="0"/>
                      <a:pt x="2608432" y="583917"/>
                      <a:pt x="2608432" y="1304216"/>
                    </a:cubicBezTo>
                    <a:cubicBezTo>
                      <a:pt x="2608432" y="2024515"/>
                      <a:pt x="2024515" y="2608432"/>
                      <a:pt x="1304216" y="2608432"/>
                    </a:cubicBezTo>
                    <a:cubicBezTo>
                      <a:pt x="583917" y="2608432"/>
                      <a:pt x="0" y="2024515"/>
                      <a:pt x="0" y="1304216"/>
                    </a:cubicBezTo>
                    <a:cubicBezTo>
                      <a:pt x="0" y="583917"/>
                      <a:pt x="583917" y="0"/>
                      <a:pt x="1304216" y="0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</p:pic>
          <p:grpSp>
            <p:nvGrpSpPr>
              <p:cNvPr id="6" name="Group 5"/>
              <p:cNvGrpSpPr/>
              <p:nvPr/>
            </p:nvGrpSpPr>
            <p:grpSpPr>
              <a:xfrm>
                <a:off x="3189845" y="2642702"/>
                <a:ext cx="703334" cy="636069"/>
                <a:chOff x="2878624" y="3177988"/>
                <a:chExt cx="1097170" cy="992241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2878624" y="3374936"/>
                  <a:ext cx="365760" cy="36576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3177988" y="3177988"/>
                  <a:ext cx="365760" cy="36576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248661" y="3368040"/>
                  <a:ext cx="365760" cy="3657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469430" y="3293155"/>
                  <a:ext cx="365760" cy="36576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610034" y="3468864"/>
                  <a:ext cx="365760" cy="3657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3000951" y="3321799"/>
                  <a:ext cx="365760" cy="3657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3298152" y="3804469"/>
                  <a:ext cx="365760" cy="3657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141367" y="3564561"/>
                  <a:ext cx="365760" cy="3657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3016363" y="3702135"/>
                  <a:ext cx="365760" cy="36576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454093" y="3675422"/>
                  <a:ext cx="365760" cy="36576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82880" h="18288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5210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07407E-6 L 0.65013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7036" y="2525894"/>
            <a:ext cx="2946668" cy="294616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17" name="Oval 16"/>
          <p:cNvSpPr/>
          <p:nvPr/>
        </p:nvSpPr>
        <p:spPr>
          <a:xfrm>
            <a:off x="275005" y="2113934"/>
            <a:ext cx="3770730" cy="37700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053164" y="2909502"/>
            <a:ext cx="2214412" cy="217894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422126" y="3272555"/>
            <a:ext cx="1476488" cy="145284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31528" y="3813144"/>
            <a:ext cx="478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987917" y="2265682"/>
            <a:ext cx="2054561" cy="1686518"/>
            <a:chOff x="3680203" y="1737568"/>
            <a:chExt cx="2058800" cy="1597305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3680203" y="1737568"/>
              <a:ext cx="845306" cy="15973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522677" y="1739158"/>
              <a:ext cx="1216326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5912328" y="2101050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৪র্থ শক্তি স্তর</a:t>
            </a:r>
            <a:r>
              <a:rPr lang="en-US" sz="3200" dirty="0"/>
              <a:t>  n=4</a:t>
            </a:r>
            <a:r>
              <a:rPr lang="bn-BD" sz="3200" dirty="0"/>
              <a:t> </a:t>
            </a:r>
            <a:endParaRPr lang="en-US" sz="3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0" y="746061"/>
            <a:ext cx="12462210" cy="1077218"/>
            <a:chOff x="4071375" y="4960643"/>
            <a:chExt cx="7276549" cy="1077218"/>
          </a:xfrm>
        </p:grpSpPr>
        <p:sp>
          <p:nvSpPr>
            <p:cNvPr id="47" name="TextBox 46"/>
            <p:cNvSpPr txBox="1"/>
            <p:nvPr/>
          </p:nvSpPr>
          <p:spPr>
            <a:xfrm>
              <a:off x="4071375" y="4960643"/>
              <a:ext cx="72765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 </a:t>
              </a:r>
              <a:endParaRPr lang="en-US" sz="32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065009" y="5019759"/>
              <a:ext cx="471803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701118" y="3108941"/>
            <a:ext cx="4292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ইলেকট্রন সংখ্যা  </a:t>
            </a:r>
            <a:r>
              <a:rPr lang="en-US" sz="3200" dirty="0"/>
              <a:t>2n</a:t>
            </a:r>
            <a:r>
              <a:rPr lang="en-US" sz="3200" baseline="30000" dirty="0"/>
              <a:t>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8589851" y="3108941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=2.4</a:t>
            </a:r>
            <a:r>
              <a:rPr lang="en-US" sz="3200" baseline="30000" dirty="0"/>
              <a:t>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9791328" y="3108941"/>
            <a:ext cx="1284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=2.16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10846503" y="3108941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=32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53" name="Oval 52"/>
          <p:cNvSpPr/>
          <p:nvPr/>
        </p:nvSpPr>
        <p:spPr>
          <a:xfrm>
            <a:off x="2617906" y="250543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2905698" y="267824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3372187" y="3240955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553738" y="361033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332289" y="466477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103800" y="501635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17906" y="534886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2269358" y="539996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1625986" y="535571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1286334" y="518807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835740" y="471932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52947" y="438185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648084" y="388452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75747" y="353387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947646" y="294254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211580" y="2674410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1711383" y="243962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2058639" y="239335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445722" y="299220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763550" y="282382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1851681" y="494000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096022" y="438185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129874" y="396308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3102099" y="365102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2027446" y="317292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1983629" y="454078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2184521" y="4910820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977370" y="404347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914039D1-867A-47B4-BB64-64BDFBF74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5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  <p:bldP spid="50" grpId="0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21" name="Oval 20"/>
          <p:cNvSpPr/>
          <p:nvPr/>
        </p:nvSpPr>
        <p:spPr>
          <a:xfrm>
            <a:off x="3895594" y="2550818"/>
            <a:ext cx="1179793" cy="12128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-100209" y="950202"/>
            <a:ext cx="12012461" cy="1077218"/>
            <a:chOff x="3518929" y="2020408"/>
            <a:chExt cx="7276549" cy="1077218"/>
          </a:xfrm>
        </p:grpSpPr>
        <p:sp>
          <p:nvSpPr>
            <p:cNvPr id="25" name="TextBox 24"/>
            <p:cNvSpPr txBox="1"/>
            <p:nvPr/>
          </p:nvSpPr>
          <p:spPr>
            <a:xfrm>
              <a:off x="3518929" y="2020408"/>
              <a:ext cx="72765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 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4895" y="2020408"/>
              <a:ext cx="457282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07098" y="190140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১ম শক্তি স্তর </a:t>
            </a:r>
            <a:r>
              <a:rPr lang="en-US" sz="3200" dirty="0"/>
              <a:t>2</a:t>
            </a:r>
            <a:r>
              <a:rPr lang="bn-BD" sz="3200" dirty="0"/>
              <a:t>টি</a:t>
            </a:r>
            <a:r>
              <a:rPr lang="en-US" sz="3200" dirty="0"/>
              <a:t>  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407098" y="2522156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২য় শক্তি স্তরে</a:t>
            </a:r>
            <a:r>
              <a:rPr lang="en-US" sz="3200" dirty="0"/>
              <a:t> 8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407098" y="314291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৩য় শক্তি স্তরে</a:t>
            </a:r>
            <a:r>
              <a:rPr lang="en-US" sz="3200" dirty="0"/>
              <a:t>  18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407098" y="3763665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৪র্থ শক্তি স্তরে</a:t>
            </a:r>
            <a:r>
              <a:rPr lang="en-US" sz="3200" dirty="0"/>
              <a:t>  32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984449" y="2834075"/>
            <a:ext cx="100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H(1)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75388" y="2063399"/>
            <a:ext cx="2628119" cy="770676"/>
          </a:xfrm>
          <a:prstGeom prst="straightConnector1">
            <a:avLst/>
          </a:prstGeom>
          <a:ln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449235" y="242855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2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21" name="Oval 20"/>
          <p:cNvSpPr/>
          <p:nvPr/>
        </p:nvSpPr>
        <p:spPr>
          <a:xfrm>
            <a:off x="3895594" y="2550818"/>
            <a:ext cx="1478072" cy="15194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-100209" y="950202"/>
            <a:ext cx="12012461" cy="1077218"/>
            <a:chOff x="3518929" y="2020408"/>
            <a:chExt cx="7276549" cy="1077218"/>
          </a:xfrm>
        </p:grpSpPr>
        <p:sp>
          <p:nvSpPr>
            <p:cNvPr id="25" name="TextBox 24"/>
            <p:cNvSpPr txBox="1"/>
            <p:nvPr/>
          </p:nvSpPr>
          <p:spPr>
            <a:xfrm>
              <a:off x="3518929" y="2020408"/>
              <a:ext cx="72765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 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9199" y="2044728"/>
              <a:ext cx="457282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07098" y="190140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১ম শক্তি স্তর </a:t>
            </a:r>
            <a:r>
              <a:rPr lang="en-US" sz="3200" dirty="0"/>
              <a:t>2</a:t>
            </a:r>
            <a:r>
              <a:rPr lang="bn-BD" sz="3200" dirty="0"/>
              <a:t>টি</a:t>
            </a:r>
            <a:r>
              <a:rPr lang="en-US" sz="3200" dirty="0"/>
              <a:t>  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407098" y="2522156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২য় শক্তি স্তরে</a:t>
            </a:r>
            <a:r>
              <a:rPr lang="en-US" sz="3200" dirty="0"/>
              <a:t> 8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407098" y="314291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৩য় শক্তি স্তরে</a:t>
            </a:r>
            <a:r>
              <a:rPr lang="en-US" sz="3200" dirty="0"/>
              <a:t>  18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407098" y="3763665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৪র্থ শক্তি স্তরে</a:t>
            </a:r>
            <a:r>
              <a:rPr lang="en-US" sz="3200" dirty="0"/>
              <a:t>  32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099942" y="2987393"/>
            <a:ext cx="1226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He(2)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75388" y="2063399"/>
            <a:ext cx="2628119" cy="770676"/>
          </a:xfrm>
          <a:prstGeom prst="straightConnector1">
            <a:avLst/>
          </a:prstGeom>
          <a:ln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502682" y="245837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452580" y="388256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4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21" name="Oval 20"/>
          <p:cNvSpPr/>
          <p:nvPr/>
        </p:nvSpPr>
        <p:spPr>
          <a:xfrm>
            <a:off x="3895594" y="2550818"/>
            <a:ext cx="1478072" cy="15194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-100209" y="950202"/>
            <a:ext cx="12012461" cy="1077218"/>
            <a:chOff x="3518929" y="2020408"/>
            <a:chExt cx="7276549" cy="1077218"/>
          </a:xfrm>
        </p:grpSpPr>
        <p:sp>
          <p:nvSpPr>
            <p:cNvPr id="25" name="TextBox 24"/>
            <p:cNvSpPr txBox="1"/>
            <p:nvPr/>
          </p:nvSpPr>
          <p:spPr>
            <a:xfrm>
              <a:off x="3518929" y="2020408"/>
              <a:ext cx="72765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 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9199" y="2020408"/>
              <a:ext cx="457282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07098" y="190140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১ম শক্তি স্তর </a:t>
            </a:r>
            <a:r>
              <a:rPr lang="en-US" sz="3200" dirty="0"/>
              <a:t>2</a:t>
            </a:r>
            <a:r>
              <a:rPr lang="bn-BD" sz="3200" dirty="0"/>
              <a:t>টি</a:t>
            </a:r>
            <a:r>
              <a:rPr lang="en-US" sz="3200" dirty="0"/>
              <a:t>  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407098" y="2522156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২য় শক্তি স্তরে</a:t>
            </a:r>
            <a:r>
              <a:rPr lang="en-US" sz="3200" dirty="0"/>
              <a:t> 8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407098" y="314291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৩য় শক্তি স্তরে</a:t>
            </a:r>
            <a:r>
              <a:rPr lang="en-US" sz="3200" dirty="0"/>
              <a:t>  18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407098" y="3763665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৪র্থ শক্তি স্তরে</a:t>
            </a:r>
            <a:r>
              <a:rPr lang="en-US" sz="3200" dirty="0"/>
              <a:t>  32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099942" y="2987393"/>
            <a:ext cx="1226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Li(3)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75388" y="2063399"/>
            <a:ext cx="2628119" cy="770676"/>
          </a:xfrm>
          <a:prstGeom prst="straightConnector1">
            <a:avLst/>
          </a:prstGeom>
          <a:ln w="28575"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502682" y="245837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452580" y="388256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00555" y="2022727"/>
            <a:ext cx="2505466" cy="2575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779384" y="341135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44444E-6 L 0.06771 0.1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21" name="Oval 20"/>
          <p:cNvSpPr/>
          <p:nvPr/>
        </p:nvSpPr>
        <p:spPr>
          <a:xfrm>
            <a:off x="3895594" y="2550818"/>
            <a:ext cx="1478072" cy="15194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383216" y="818095"/>
            <a:ext cx="12012461" cy="590320"/>
            <a:chOff x="3504009" y="2016089"/>
            <a:chExt cx="7276549" cy="590320"/>
          </a:xfrm>
        </p:grpSpPr>
        <p:sp>
          <p:nvSpPr>
            <p:cNvPr id="25" name="TextBox 24"/>
            <p:cNvSpPr txBox="1"/>
            <p:nvPr/>
          </p:nvSpPr>
          <p:spPr>
            <a:xfrm>
              <a:off x="3504009" y="2021634"/>
              <a:ext cx="72765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2130" y="2016089"/>
              <a:ext cx="457282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07098" y="190140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১ম শক্তি স্তর </a:t>
            </a:r>
            <a:r>
              <a:rPr lang="en-US" sz="3200" dirty="0"/>
              <a:t>2</a:t>
            </a:r>
            <a:r>
              <a:rPr lang="bn-BD" sz="3200" dirty="0"/>
              <a:t>টি</a:t>
            </a:r>
            <a:r>
              <a:rPr lang="en-US" sz="3200" dirty="0"/>
              <a:t>  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407098" y="2522156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২য় শক্তি স্তরে</a:t>
            </a:r>
            <a:r>
              <a:rPr lang="en-US" sz="3200" dirty="0"/>
              <a:t> 8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407098" y="314291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৩য় শক্তি স্তরে</a:t>
            </a:r>
            <a:r>
              <a:rPr lang="en-US" sz="3200" dirty="0"/>
              <a:t>  18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407098" y="3763665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৪র্থ শক্তি স্তরে</a:t>
            </a:r>
            <a:r>
              <a:rPr lang="en-US" sz="3200" dirty="0"/>
              <a:t>  32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099942" y="2987393"/>
            <a:ext cx="1226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F(9)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75388" y="2063399"/>
            <a:ext cx="2628119" cy="770676"/>
          </a:xfrm>
          <a:prstGeom prst="straightConnector1">
            <a:avLst/>
          </a:prstGeom>
          <a:ln w="28575"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502682" y="245837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452580" y="388256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00555" y="2022727"/>
            <a:ext cx="2505466" cy="2575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779384" y="341135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666756" y="381386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584528" y="446658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238786" y="4458915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252231" y="337518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263296" y="307621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581183" y="189830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4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44444E-6 L 0.06771 0.1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" grpId="0" animBg="1"/>
      <p:bldP spid="24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21" name="Oval 20"/>
          <p:cNvSpPr/>
          <p:nvPr/>
        </p:nvSpPr>
        <p:spPr>
          <a:xfrm>
            <a:off x="3895594" y="2550818"/>
            <a:ext cx="1478072" cy="15194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383216" y="848559"/>
            <a:ext cx="12012461" cy="587800"/>
            <a:chOff x="3504009" y="2018609"/>
            <a:chExt cx="7276549" cy="587800"/>
          </a:xfrm>
        </p:grpSpPr>
        <p:sp>
          <p:nvSpPr>
            <p:cNvPr id="25" name="TextBox 24"/>
            <p:cNvSpPr txBox="1"/>
            <p:nvPr/>
          </p:nvSpPr>
          <p:spPr>
            <a:xfrm>
              <a:off x="3504009" y="2021634"/>
              <a:ext cx="72765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61781" y="2018609"/>
              <a:ext cx="457282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07098" y="190140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১ম শক্তি স্তর </a:t>
            </a:r>
            <a:r>
              <a:rPr lang="en-US" sz="3200" dirty="0"/>
              <a:t>2</a:t>
            </a:r>
            <a:r>
              <a:rPr lang="bn-BD" sz="3200" dirty="0"/>
              <a:t>টি</a:t>
            </a:r>
            <a:r>
              <a:rPr lang="en-US" sz="3200" dirty="0"/>
              <a:t>  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407098" y="2522156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২য় শক্তি স্তরে</a:t>
            </a:r>
            <a:r>
              <a:rPr lang="en-US" sz="3200" dirty="0"/>
              <a:t> 8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407098" y="314291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৩য় শক্তি স্তরে</a:t>
            </a:r>
            <a:r>
              <a:rPr lang="en-US" sz="3200" dirty="0"/>
              <a:t>  18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407098" y="3763665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৪র্থ শক্তি স্তরে</a:t>
            </a:r>
            <a:r>
              <a:rPr lang="en-US" sz="3200" dirty="0"/>
              <a:t>  32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945052" y="3028917"/>
            <a:ext cx="176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Na(11)</a:t>
            </a:r>
          </a:p>
        </p:txBody>
      </p:sp>
      <p:cxnSp>
        <p:nvCxnSpPr>
          <p:cNvPr id="11" name="Straight Arrow Connector 10"/>
          <p:cNvCxnSpPr>
            <a:stCxn id="30" idx="1"/>
          </p:cNvCxnSpPr>
          <p:nvPr/>
        </p:nvCxnSpPr>
        <p:spPr>
          <a:xfrm flipH="1">
            <a:off x="5343990" y="2193789"/>
            <a:ext cx="2063108" cy="681001"/>
          </a:xfrm>
          <a:prstGeom prst="straightConnector1">
            <a:avLst/>
          </a:prstGeom>
          <a:ln w="28575"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502682" y="245837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452580" y="388256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00555" y="2022727"/>
            <a:ext cx="2505466" cy="2575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779384" y="341135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666756" y="381386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584528" y="446658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238786" y="4458915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252231" y="337518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263296" y="307621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581183" y="189830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943440" y="195017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891593" y="1541030"/>
            <a:ext cx="3523389" cy="362210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096000" y="409570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8DA2223-05C3-4D20-A411-1030D9AA0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097"/>
            <a:ext cx="12192000" cy="69261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F16AEA-E32B-47B8-961D-6495AC5FD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0" y="0"/>
            <a:ext cx="120719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7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4284 0.09237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84 0.09422 L 0.07148 0.1759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" grpId="0" animBg="1"/>
      <p:bldP spid="24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8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21" name="Oval 20"/>
          <p:cNvSpPr/>
          <p:nvPr/>
        </p:nvSpPr>
        <p:spPr>
          <a:xfrm>
            <a:off x="3895594" y="2550818"/>
            <a:ext cx="1478072" cy="15194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383216" y="851584"/>
            <a:ext cx="12012461" cy="584775"/>
            <a:chOff x="3504009" y="2021634"/>
            <a:chExt cx="7276549" cy="584775"/>
          </a:xfrm>
        </p:grpSpPr>
        <p:sp>
          <p:nvSpPr>
            <p:cNvPr id="25" name="TextBox 24"/>
            <p:cNvSpPr txBox="1"/>
            <p:nvPr/>
          </p:nvSpPr>
          <p:spPr>
            <a:xfrm>
              <a:off x="3504009" y="2021634"/>
              <a:ext cx="72765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93609" y="2033880"/>
              <a:ext cx="457282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407098" y="190140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১ম শক্তি স্তর </a:t>
            </a:r>
            <a:r>
              <a:rPr lang="en-US" sz="3200" dirty="0"/>
              <a:t>2</a:t>
            </a:r>
            <a:r>
              <a:rPr lang="bn-BD" sz="3200" dirty="0"/>
              <a:t>টি</a:t>
            </a:r>
            <a:r>
              <a:rPr lang="en-US" sz="3200" dirty="0"/>
              <a:t>  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407098" y="2522156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২য় শক্তি স্তরে</a:t>
            </a:r>
            <a:r>
              <a:rPr lang="en-US" sz="3200" dirty="0"/>
              <a:t> 8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407098" y="3142911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৩য় শক্তি স্তরে</a:t>
            </a:r>
            <a:r>
              <a:rPr lang="en-US" sz="3200" dirty="0"/>
              <a:t>  18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407098" y="3763665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৪র্থ শক্তি স্তরে</a:t>
            </a:r>
            <a:r>
              <a:rPr lang="en-US" sz="3200" dirty="0"/>
              <a:t>  32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945052" y="3028917"/>
            <a:ext cx="176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Ar</a:t>
            </a:r>
            <a:r>
              <a:rPr lang="en-US" sz="3600" dirty="0"/>
              <a:t>(18)</a:t>
            </a:r>
          </a:p>
        </p:txBody>
      </p:sp>
      <p:cxnSp>
        <p:nvCxnSpPr>
          <p:cNvPr id="11" name="Straight Arrow Connector 10"/>
          <p:cNvCxnSpPr>
            <a:stCxn id="30" idx="1"/>
          </p:cNvCxnSpPr>
          <p:nvPr/>
        </p:nvCxnSpPr>
        <p:spPr>
          <a:xfrm flipH="1">
            <a:off x="5343990" y="2193789"/>
            <a:ext cx="2063108" cy="681001"/>
          </a:xfrm>
          <a:prstGeom prst="straightConnector1">
            <a:avLst/>
          </a:prstGeom>
          <a:ln w="28575"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502682" y="245837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52580" y="388256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00555" y="2022727"/>
            <a:ext cx="2505466" cy="2575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79384" y="341135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666756" y="381386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584528" y="446658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238786" y="4458915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252231" y="337518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263296" y="307621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581183" y="189830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943440" y="195017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891593" y="1541030"/>
            <a:ext cx="3523389" cy="362210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69112" y="352754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191998" y="388256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845079" y="500390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561241" y="5004830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798602" y="355975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768257" y="322013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317287" y="143214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634630" y="1466040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4284 0.09237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84 0.09422 L 0.07148 0.1759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" grpId="0" animBg="1"/>
      <p:bldP spid="24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 </a:t>
            </a:r>
            <a:r>
              <a:rPr lang="en-US" sz="3600" b="1" dirty="0"/>
              <a:t>2n</a:t>
            </a:r>
            <a:r>
              <a:rPr lang="en-US" sz="3600" b="1" baseline="30000" dirty="0"/>
              <a:t>2</a:t>
            </a:r>
            <a:r>
              <a:rPr lang="bn-BD" sz="3600" b="1" baseline="30000" dirty="0"/>
              <a:t> </a:t>
            </a:r>
            <a:r>
              <a:rPr lang="bn-BD" sz="3600" b="1" dirty="0"/>
              <a:t>নিয়মের ব্যাতিক্রম</a:t>
            </a:r>
            <a:endParaRPr lang="en-US" sz="3600" b="1" dirty="0"/>
          </a:p>
        </p:txBody>
      </p:sp>
      <p:sp>
        <p:nvSpPr>
          <p:cNvPr id="21" name="Oval 20"/>
          <p:cNvSpPr/>
          <p:nvPr/>
        </p:nvSpPr>
        <p:spPr>
          <a:xfrm>
            <a:off x="3845490" y="2889021"/>
            <a:ext cx="1478072" cy="15194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0" y="744800"/>
            <a:ext cx="12012461" cy="1077218"/>
            <a:chOff x="3226093" y="1871657"/>
            <a:chExt cx="7276549" cy="1077218"/>
          </a:xfrm>
        </p:grpSpPr>
        <p:sp>
          <p:nvSpPr>
            <p:cNvPr id="25" name="TextBox 24"/>
            <p:cNvSpPr txBox="1"/>
            <p:nvPr/>
          </p:nvSpPr>
          <p:spPr>
            <a:xfrm>
              <a:off x="3226093" y="1871657"/>
              <a:ext cx="72765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আর্গনের পরের মৌল সমূহের ক্ষেত্রে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ইলেকট্রন বিন্যাস করা যায়না   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46546" y="1904550"/>
              <a:ext cx="457282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356994" y="2239604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১ম শক্তি স্তর </a:t>
            </a:r>
            <a:r>
              <a:rPr lang="en-US" sz="3200" dirty="0"/>
              <a:t>2</a:t>
            </a:r>
            <a:r>
              <a:rPr lang="bn-BD" sz="3200" dirty="0"/>
              <a:t>টি</a:t>
            </a:r>
            <a:r>
              <a:rPr lang="en-US" sz="3200" dirty="0"/>
              <a:t>  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356994" y="2860359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২য় শক্তি স্তরে</a:t>
            </a:r>
            <a:r>
              <a:rPr lang="en-US" sz="3200" dirty="0"/>
              <a:t> 8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356994" y="3481114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৩য় শক্তি স্তরে</a:t>
            </a:r>
            <a:r>
              <a:rPr lang="en-US" sz="3200" dirty="0"/>
              <a:t>  18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356994" y="4101868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৪র্থ শক্তি স্তরে</a:t>
            </a:r>
            <a:r>
              <a:rPr lang="en-US" sz="3200" dirty="0"/>
              <a:t>  32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894948" y="3367120"/>
            <a:ext cx="176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K(19)</a:t>
            </a:r>
          </a:p>
        </p:txBody>
      </p:sp>
      <p:cxnSp>
        <p:nvCxnSpPr>
          <p:cNvPr id="11" name="Straight Arrow Connector 10"/>
          <p:cNvCxnSpPr>
            <a:stCxn id="30" idx="1"/>
          </p:cNvCxnSpPr>
          <p:nvPr/>
        </p:nvCxnSpPr>
        <p:spPr>
          <a:xfrm flipH="1">
            <a:off x="5293886" y="2531992"/>
            <a:ext cx="2063108" cy="681001"/>
          </a:xfrm>
          <a:prstGeom prst="straightConnector1">
            <a:avLst/>
          </a:prstGeom>
          <a:ln w="28575"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452578" y="279657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02476" y="422077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0451" y="2360930"/>
            <a:ext cx="2505466" cy="2575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29280" y="3749555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616652" y="415206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534424" y="4804790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188682" y="479711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202127" y="371338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213192" y="341441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531079" y="223651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893336" y="2288380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841489" y="1879233"/>
            <a:ext cx="3523389" cy="362210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19008" y="386575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141894" y="422077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794975" y="534211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511137" y="534303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748498" y="389795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718153" y="355833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267183" y="177035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584526" y="180424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437006" y="1461082"/>
            <a:ext cx="4412157" cy="45357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55118" y="492071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2951998" y="1927032"/>
            <a:ext cx="3262607" cy="3262607"/>
          </a:xfrm>
          <a:prstGeom prst="mathMultiply">
            <a:avLst>
              <a:gd name="adj1" fmla="val 1216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5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301 L 0.04701 0.08935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01 0.08935 L 0.06901 0.17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01 0.17939 L 0.09141 0.28194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44444E-6 L 6.25E-7 0.00023 C 0.00404 0.00046 0.0082 0.00138 0.01224 0.00162 C 0.0345 0.00393 0.03359 0.00347 0.05039 0.00347 " pathEditMode="relative" rAng="0" ptsTypes="AAAA">
                                      <p:cBhvr>
                                        <p:cTn id="10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" grpId="0" animBg="1"/>
      <p:bldP spid="24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2" grpId="1" animBg="1"/>
      <p:bldP spid="3" grpId="0" animBg="1"/>
      <p:bldP spid="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 </a:t>
            </a:r>
            <a:r>
              <a:rPr lang="en-US" sz="3600" b="1" dirty="0"/>
              <a:t>2n</a:t>
            </a:r>
            <a:r>
              <a:rPr lang="en-US" sz="3600" b="1" baseline="30000" dirty="0"/>
              <a:t>2</a:t>
            </a:r>
            <a:r>
              <a:rPr lang="bn-BD" sz="3600" b="1" baseline="30000" dirty="0"/>
              <a:t> </a:t>
            </a:r>
            <a:r>
              <a:rPr lang="bn-BD" sz="3600" b="1" dirty="0"/>
              <a:t>নিয়মের ব্যাতিক্রম</a:t>
            </a:r>
            <a:endParaRPr lang="en-US" sz="3600" b="1" dirty="0"/>
          </a:p>
        </p:txBody>
      </p:sp>
      <p:sp>
        <p:nvSpPr>
          <p:cNvPr id="21" name="Oval 20"/>
          <p:cNvSpPr/>
          <p:nvPr/>
        </p:nvSpPr>
        <p:spPr>
          <a:xfrm>
            <a:off x="3845490" y="2889021"/>
            <a:ext cx="1478072" cy="15194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9769" y="674043"/>
            <a:ext cx="12012461" cy="601781"/>
            <a:chOff x="3326253" y="1844093"/>
            <a:chExt cx="7276549" cy="601781"/>
          </a:xfrm>
        </p:grpSpPr>
        <p:sp>
          <p:nvSpPr>
            <p:cNvPr id="25" name="TextBox 24"/>
            <p:cNvSpPr txBox="1"/>
            <p:nvPr/>
          </p:nvSpPr>
          <p:spPr>
            <a:xfrm>
              <a:off x="3326253" y="1844093"/>
              <a:ext cx="72765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তাহলে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৩য় শক্তিস্তরে যে ১৮ ইলেকট্রন হয় তা কী ভুল ? 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88035" y="1897234"/>
              <a:ext cx="457282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356994" y="2239604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১ম শক্তি স্তর </a:t>
            </a:r>
            <a:r>
              <a:rPr lang="en-US" sz="3200" dirty="0"/>
              <a:t>2</a:t>
            </a:r>
            <a:r>
              <a:rPr lang="bn-BD" sz="3200" dirty="0"/>
              <a:t>টি</a:t>
            </a:r>
            <a:r>
              <a:rPr lang="en-US" sz="3200" dirty="0"/>
              <a:t>  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356994" y="2860359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২য় শক্তি স্তরে</a:t>
            </a:r>
            <a:r>
              <a:rPr lang="en-US" sz="3200" dirty="0"/>
              <a:t> 8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356994" y="3481114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৩য় শক্তি স্তরে</a:t>
            </a:r>
            <a:r>
              <a:rPr lang="en-US" sz="3200" dirty="0"/>
              <a:t>  18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356994" y="4101868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৪র্থ শক্তি স্তরে</a:t>
            </a:r>
            <a:r>
              <a:rPr lang="en-US" sz="3200" dirty="0"/>
              <a:t>  32</a:t>
            </a:r>
            <a:r>
              <a:rPr lang="bn-BD" sz="3200" dirty="0"/>
              <a:t>টি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894948" y="3367120"/>
            <a:ext cx="176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Zn(30)</a:t>
            </a:r>
          </a:p>
        </p:txBody>
      </p:sp>
      <p:cxnSp>
        <p:nvCxnSpPr>
          <p:cNvPr id="11" name="Straight Arrow Connector 10"/>
          <p:cNvCxnSpPr>
            <a:stCxn id="30" idx="1"/>
          </p:cNvCxnSpPr>
          <p:nvPr/>
        </p:nvCxnSpPr>
        <p:spPr>
          <a:xfrm flipH="1">
            <a:off x="5293886" y="2531992"/>
            <a:ext cx="2063108" cy="681001"/>
          </a:xfrm>
          <a:prstGeom prst="straightConnector1">
            <a:avLst/>
          </a:prstGeom>
          <a:ln w="28575"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452578" y="279657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02476" y="422077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0451" y="2360930"/>
            <a:ext cx="2505466" cy="2575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29280" y="3749555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616652" y="415206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534424" y="4804790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188682" y="479711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202127" y="371338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213192" y="341441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531079" y="223651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893336" y="2288380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841489" y="1879233"/>
            <a:ext cx="3523389" cy="362210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19008" y="386575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141894" y="4220772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794975" y="534211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511137" y="534303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748498" y="389795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718153" y="355833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267183" y="1770351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584526" y="180424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437006" y="1461082"/>
            <a:ext cx="4412157" cy="45357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350956" y="484283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18153" y="699501"/>
            <a:ext cx="3627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আবশ্যই তা ভুল নয় 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374849" y="1037838"/>
            <a:ext cx="9300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জিংক পরমানুর ইলেকট্রনবিন্যাস করে দেখি</a:t>
            </a:r>
            <a:endParaRPr lang="en-US" sz="3200" dirty="0"/>
          </a:p>
        </p:txBody>
      </p:sp>
      <p:sp>
        <p:nvSpPr>
          <p:cNvPr id="49" name="Oval 48"/>
          <p:cNvSpPr/>
          <p:nvPr/>
        </p:nvSpPr>
        <p:spPr>
          <a:xfrm>
            <a:off x="6132695" y="520100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5782982" y="475176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534390" y="504547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3581594" y="5058175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318288" y="4781577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012394" y="2629478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3193872" y="2313575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597332" y="2173533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834400" y="2395464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6137025" y="2979079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6208981" y="3313186"/>
            <a:ext cx="263896" cy="263896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5894" y="593972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তাহলে দেখা গেল ,প্রতিটি কক্ষপথের ইলেকট্রন ধারন ক্ষমতা ঠিকই আছে তবে কখনো আগের কক্ষপথ  পূরন না করে প্রথমে পরের কক্ষপথ পুরন করে।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397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301 L 0.04701 0.08935 " pathEditMode="fixed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01 0.08935 L 0.06901 0.179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01 0.17939 L 0.09141 0.28194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41 0.28194 L 0.06901 0.17939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" grpId="0" animBg="1"/>
      <p:bldP spid="24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/>
      <p:bldP spid="44" grpId="1"/>
      <p:bldP spid="48" grpId="0"/>
      <p:bldP spid="48" grpId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/>
      <p:bldP spid="6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 </a:t>
            </a:r>
            <a:r>
              <a:rPr lang="en-US" sz="3600" b="1" dirty="0"/>
              <a:t>2n</a:t>
            </a:r>
            <a:r>
              <a:rPr lang="en-US" sz="3600" b="1" baseline="30000" dirty="0"/>
              <a:t>2</a:t>
            </a:r>
            <a:r>
              <a:rPr lang="bn-BD" sz="3600" b="1" baseline="30000" dirty="0"/>
              <a:t> </a:t>
            </a:r>
            <a:r>
              <a:rPr lang="bn-BD" sz="3600" b="1" dirty="0"/>
              <a:t>নিয়মের ব্যাতিক্রম</a:t>
            </a:r>
            <a:endParaRPr lang="en-US" sz="3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0" y="81491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এই বিষয়টি বোঝার জন্য আমাদের উপস্তর সম্পর্কে জানতে হবে 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99355" y="1519184"/>
            <a:ext cx="2756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সহজ ভাষায় </a:t>
            </a:r>
            <a:endParaRPr lang="en-US" sz="3200" dirty="0"/>
          </a:p>
        </p:txBody>
      </p:sp>
      <p:sp>
        <p:nvSpPr>
          <p:cNvPr id="44" name="Oval 43"/>
          <p:cNvSpPr/>
          <p:nvPr/>
        </p:nvSpPr>
        <p:spPr>
          <a:xfrm>
            <a:off x="611590" y="3048430"/>
            <a:ext cx="2601437" cy="26009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7832" y="2684735"/>
            <a:ext cx="3328952" cy="33283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34822" y="3387095"/>
            <a:ext cx="1954972" cy="192366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260556" y="3707612"/>
            <a:ext cx="1303504" cy="12826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2451044" y="1538526"/>
            <a:ext cx="8555622" cy="2530249"/>
            <a:chOff x="3680203" y="1361872"/>
            <a:chExt cx="9596560" cy="1973000"/>
          </a:xfrm>
        </p:grpSpPr>
        <p:grpSp>
          <p:nvGrpSpPr>
            <p:cNvPr id="66" name="Group 65"/>
            <p:cNvGrpSpPr/>
            <p:nvPr/>
          </p:nvGrpSpPr>
          <p:grpSpPr>
            <a:xfrm>
              <a:off x="3680203" y="1563393"/>
              <a:ext cx="2157414" cy="1771479"/>
              <a:chOff x="3680203" y="1563393"/>
              <a:chExt cx="2157414" cy="1771479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V="1">
                <a:off x="3680203" y="1563393"/>
                <a:ext cx="928531" cy="177147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621291" y="1563393"/>
                <a:ext cx="1216326" cy="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/>
            <p:cNvSpPr txBox="1"/>
            <p:nvPr/>
          </p:nvSpPr>
          <p:spPr>
            <a:xfrm>
              <a:off x="5837616" y="1361872"/>
              <a:ext cx="7439147" cy="45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১ম শক্তি স্তরে</a:t>
              </a:r>
              <a:r>
                <a:rPr lang="en-US" sz="3200" dirty="0"/>
                <a:t> </a:t>
              </a:r>
              <a:r>
                <a:rPr lang="bn-BD" sz="3200" dirty="0"/>
                <a:t> উপস্তর </a:t>
              </a:r>
              <a:r>
                <a:rPr lang="en-US" sz="3200" dirty="0"/>
                <a:t>1</a:t>
              </a:r>
              <a:r>
                <a:rPr lang="bn-BD" sz="3200" dirty="0"/>
                <a:t>টি </a:t>
              </a:r>
              <a:r>
                <a:rPr lang="en-US" sz="3200" dirty="0"/>
                <a:t>S</a:t>
              </a:r>
              <a:r>
                <a:rPr lang="bn-BD" sz="3200" dirty="0"/>
                <a:t> </a:t>
              </a:r>
              <a:endParaRPr lang="en-US" sz="3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913440" y="2262138"/>
            <a:ext cx="6805126" cy="1933246"/>
            <a:chOff x="3698385" y="1458567"/>
            <a:chExt cx="6819167" cy="1830982"/>
          </a:xfrm>
        </p:grpSpPr>
        <p:grpSp>
          <p:nvGrpSpPr>
            <p:cNvPr id="71" name="Group 70"/>
            <p:cNvGrpSpPr/>
            <p:nvPr/>
          </p:nvGrpSpPr>
          <p:grpSpPr>
            <a:xfrm>
              <a:off x="3698385" y="1752637"/>
              <a:ext cx="1462288" cy="1536912"/>
              <a:chOff x="3698385" y="1752637"/>
              <a:chExt cx="1462288" cy="153691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flipV="1">
                <a:off x="3698385" y="1752637"/>
                <a:ext cx="560511" cy="153691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4232351" y="1752637"/>
                <a:ext cx="92832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/>
            <p:cNvSpPr txBox="1"/>
            <p:nvPr/>
          </p:nvSpPr>
          <p:spPr>
            <a:xfrm>
              <a:off x="5152617" y="1458567"/>
              <a:ext cx="5364935" cy="553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২য় শক্তি স্তরে</a:t>
              </a:r>
              <a:r>
                <a:rPr lang="en-US" sz="3200" dirty="0"/>
                <a:t> </a:t>
              </a:r>
              <a:r>
                <a:rPr lang="bn-BD" sz="3200" dirty="0"/>
                <a:t> উপস্তর </a:t>
              </a:r>
              <a:r>
                <a:rPr lang="en-US" sz="3200" dirty="0"/>
                <a:t>2</a:t>
              </a:r>
              <a:r>
                <a:rPr lang="bn-BD" sz="3200" dirty="0"/>
                <a:t>টি</a:t>
              </a:r>
              <a:r>
                <a:rPr lang="en-US" sz="3200" dirty="0"/>
                <a:t> S,P</a:t>
              </a:r>
              <a:r>
                <a:rPr lang="bn-BD" sz="3200" dirty="0"/>
                <a:t> </a:t>
              </a:r>
              <a:endParaRPr lang="en-US" sz="32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213026" y="3118165"/>
            <a:ext cx="7573172" cy="1208177"/>
            <a:chOff x="3732673" y="1776390"/>
            <a:chExt cx="6519165" cy="1416856"/>
          </a:xfrm>
        </p:grpSpPr>
        <p:grpSp>
          <p:nvGrpSpPr>
            <p:cNvPr id="76" name="Group 75"/>
            <p:cNvGrpSpPr/>
            <p:nvPr/>
          </p:nvGrpSpPr>
          <p:grpSpPr>
            <a:xfrm>
              <a:off x="3732673" y="2046273"/>
              <a:ext cx="866446" cy="1146973"/>
              <a:chOff x="3732673" y="2046273"/>
              <a:chExt cx="866446" cy="1146973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flipV="1">
                <a:off x="3732673" y="2046273"/>
                <a:ext cx="385093" cy="114697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23567" y="2053314"/>
                <a:ext cx="475552" cy="527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/>
            <p:cNvSpPr txBox="1"/>
            <p:nvPr/>
          </p:nvSpPr>
          <p:spPr>
            <a:xfrm>
              <a:off x="4757473" y="1776390"/>
              <a:ext cx="5494365" cy="685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৩য় শক্তি স্তরে</a:t>
              </a:r>
              <a:r>
                <a:rPr lang="en-US" sz="3200" dirty="0"/>
                <a:t> </a:t>
              </a:r>
              <a:r>
                <a:rPr lang="bn-BD" sz="3200" dirty="0"/>
                <a:t> উপস্তর </a:t>
              </a:r>
              <a:r>
                <a:rPr lang="en-US" sz="3200" dirty="0"/>
                <a:t>3</a:t>
              </a:r>
              <a:r>
                <a:rPr lang="bn-BD" sz="3200" dirty="0"/>
                <a:t>টি</a:t>
              </a:r>
              <a:r>
                <a:rPr lang="en-US" sz="3200" dirty="0"/>
                <a:t> </a:t>
              </a:r>
              <a:r>
                <a:rPr lang="en-US" sz="3200" dirty="0" err="1"/>
                <a:t>S,P,d</a:t>
              </a:r>
              <a:endParaRPr lang="en-US" sz="32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567856" y="3741567"/>
            <a:ext cx="7296192" cy="839168"/>
            <a:chOff x="3665072" y="2090044"/>
            <a:chExt cx="7311246" cy="1253577"/>
          </a:xfrm>
        </p:grpSpPr>
        <p:grpSp>
          <p:nvGrpSpPr>
            <p:cNvPr id="81" name="Group 80"/>
            <p:cNvGrpSpPr/>
            <p:nvPr/>
          </p:nvGrpSpPr>
          <p:grpSpPr>
            <a:xfrm>
              <a:off x="3665072" y="2385843"/>
              <a:ext cx="935285" cy="957778"/>
              <a:chOff x="3665072" y="2385843"/>
              <a:chExt cx="935285" cy="957778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flipV="1">
                <a:off x="3665072" y="2385843"/>
                <a:ext cx="280668" cy="95777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963931" y="2396548"/>
                <a:ext cx="636426" cy="579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4528241" y="2090044"/>
              <a:ext cx="6448077" cy="873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৪র্থ শক্তি স্তরে</a:t>
              </a:r>
              <a:r>
                <a:rPr lang="en-US" sz="3200" dirty="0"/>
                <a:t> </a:t>
              </a:r>
              <a:r>
                <a:rPr lang="bn-BD" sz="3200" dirty="0"/>
                <a:t> উপস্তর </a:t>
              </a:r>
              <a:r>
                <a:rPr lang="en-US" sz="3200" dirty="0"/>
                <a:t>4</a:t>
              </a:r>
              <a:r>
                <a:rPr lang="bn-BD" sz="3200" dirty="0"/>
                <a:t>টি</a:t>
              </a:r>
              <a:r>
                <a:rPr lang="en-US" sz="3200" dirty="0"/>
                <a:t> </a:t>
              </a:r>
              <a:r>
                <a:rPr lang="en-US" sz="3200" dirty="0" err="1"/>
                <a:t>S,P,d</a:t>
              </a:r>
              <a:r>
                <a:rPr lang="en-US" sz="3200" dirty="0"/>
                <a:t>, f</a:t>
              </a:r>
              <a:r>
                <a:rPr lang="bn-BD" sz="3200" dirty="0"/>
                <a:t> 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0679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0" grpId="1"/>
      <p:bldP spid="43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08120" y="1223742"/>
            <a:ext cx="739140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 smtClean="0"/>
              <a:t>মোঃসাইফুল</a:t>
            </a:r>
            <a:r>
              <a:rPr lang="en-SG" sz="3200" dirty="0" smtClean="0"/>
              <a:t> </a:t>
            </a:r>
            <a:r>
              <a:rPr lang="en-SG" sz="3200" dirty="0" err="1" smtClean="0"/>
              <a:t>ইসলাম</a:t>
            </a:r>
            <a:r>
              <a:rPr lang="bn-BD" sz="3200" dirty="0" smtClean="0"/>
              <a:t> </a:t>
            </a:r>
            <a:endParaRPr lang="en-SG" sz="3200" dirty="0"/>
          </a:p>
          <a:p>
            <a:r>
              <a:rPr lang="bn-BD" sz="3200" dirty="0" smtClean="0"/>
              <a:t>সহকারী শিক্ষক</a:t>
            </a:r>
            <a:r>
              <a:rPr lang="en-SG" sz="3200" dirty="0" smtClean="0"/>
              <a:t>(</a:t>
            </a:r>
            <a:r>
              <a:rPr lang="en-SG" sz="3200" dirty="0" err="1" smtClean="0"/>
              <a:t>গণিত</a:t>
            </a:r>
            <a:r>
              <a:rPr lang="en-SG" sz="3200" dirty="0" smtClean="0"/>
              <a:t>)</a:t>
            </a:r>
            <a:endParaRPr lang="en-SG" sz="3200" dirty="0"/>
          </a:p>
          <a:p>
            <a:r>
              <a:rPr lang="en-SG" sz="3200" dirty="0" err="1" smtClean="0"/>
              <a:t>গিধাউষা</a:t>
            </a:r>
            <a:r>
              <a:rPr lang="en-SG" sz="3200" dirty="0" smtClean="0"/>
              <a:t> </a:t>
            </a:r>
            <a:r>
              <a:rPr lang="en-SG" sz="3200" dirty="0" err="1" smtClean="0"/>
              <a:t>এইচ</a:t>
            </a:r>
            <a:r>
              <a:rPr lang="en-SG" sz="3200" dirty="0" smtClean="0"/>
              <a:t> এ</a:t>
            </a:r>
            <a:r>
              <a:rPr lang="bn-BD" sz="3200" dirty="0" smtClean="0"/>
              <a:t> </a:t>
            </a:r>
            <a:r>
              <a:rPr lang="bn-BD" sz="3200" dirty="0"/>
              <a:t>উচ্চ বিদ্যালয় </a:t>
            </a:r>
          </a:p>
          <a:p>
            <a:r>
              <a:rPr lang="en-SG" sz="3200" dirty="0" err="1" smtClean="0"/>
              <a:t>গৌরিপুর</a:t>
            </a:r>
            <a:r>
              <a:rPr lang="en-SG" sz="3200" dirty="0" smtClean="0"/>
              <a:t> </a:t>
            </a:r>
            <a:r>
              <a:rPr lang="en-SG" sz="3200" dirty="0" err="1" smtClean="0"/>
              <a:t>ময়মনসিংহ</a:t>
            </a:r>
            <a:r>
              <a:rPr lang="bn-BD" sz="3200" dirty="0" smtClean="0"/>
              <a:t> </a:t>
            </a:r>
            <a:endParaRPr lang="en-SG" sz="3200" dirty="0" smtClean="0"/>
          </a:p>
          <a:p>
            <a:r>
              <a:rPr lang="en-SG" sz="3200" dirty="0" smtClean="0"/>
              <a:t>মোবাইল-০১৭১৮১৯৩৮৬৫</a:t>
            </a:r>
          </a:p>
          <a:p>
            <a:r>
              <a:rPr lang="en-SG" sz="2400" dirty="0" smtClean="0"/>
              <a:t>Email-sflislm69@gmail.com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719828" y="4537457"/>
            <a:ext cx="6165273" cy="210589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dirty="0" smtClean="0">
                <a:solidFill>
                  <a:schemeClr val="tx1"/>
                </a:solidFill>
              </a:rPr>
              <a:t>     </a:t>
            </a:r>
            <a:r>
              <a:rPr lang="bn-BD" sz="3200" dirty="0" smtClean="0">
                <a:solidFill>
                  <a:schemeClr val="tx1"/>
                </a:solidFill>
              </a:rPr>
              <a:t>বিষয়ঃ রসায়ন</a:t>
            </a:r>
            <a:r>
              <a:rPr lang="en-SG" sz="32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অধ্যায়ঃ </a:t>
            </a:r>
            <a:r>
              <a:rPr lang="bn-BD" sz="3200" dirty="0">
                <a:solidFill>
                  <a:schemeClr val="tx1"/>
                </a:solidFill>
              </a:rPr>
              <a:t>৩য় </a:t>
            </a:r>
          </a:p>
          <a:p>
            <a:pPr algn="ctr"/>
            <a:r>
              <a:rPr lang="en-SG" sz="3200" dirty="0" smtClean="0">
                <a:solidFill>
                  <a:schemeClr val="tx1"/>
                </a:solidFill>
              </a:rPr>
              <a:t>         </a:t>
            </a:r>
            <a:r>
              <a:rPr lang="bn-BD" sz="3200" dirty="0" smtClean="0">
                <a:solidFill>
                  <a:schemeClr val="tx1"/>
                </a:solidFill>
              </a:rPr>
              <a:t>পাঠ </a:t>
            </a:r>
            <a:r>
              <a:rPr lang="bn-BD" sz="3200" dirty="0">
                <a:solidFill>
                  <a:schemeClr val="tx1"/>
                </a:solidFill>
              </a:rPr>
              <a:t>–পদার্থের </a:t>
            </a:r>
            <a:r>
              <a:rPr lang="bn-BD" sz="3200" dirty="0" smtClean="0">
                <a:solidFill>
                  <a:schemeClr val="tx1"/>
                </a:solidFill>
              </a:rPr>
              <a:t>গঠন</a:t>
            </a:r>
            <a:endParaRPr lang="en-SG" sz="3200" dirty="0" smtClean="0">
              <a:solidFill>
                <a:schemeClr val="tx1"/>
              </a:solidFill>
            </a:endParaRPr>
          </a:p>
          <a:p>
            <a:pPr algn="ctr"/>
            <a:r>
              <a:rPr lang="en-SG" sz="3200" dirty="0" smtClean="0">
                <a:solidFill>
                  <a:schemeClr val="tx1"/>
                </a:solidFill>
              </a:rPr>
              <a:t>   সময়-৫০মিনিট</a:t>
            </a:r>
            <a:endParaRPr lang="bn-BD" sz="32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545" y="275401"/>
            <a:ext cx="2895602" cy="37594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C723D7-1295-4B39-883A-45C6A19BFA83}"/>
              </a:ext>
            </a:extLst>
          </p:cNvPr>
          <p:cNvSpPr txBox="1"/>
          <p:nvPr/>
        </p:nvSpPr>
        <p:spPr>
          <a:xfrm>
            <a:off x="4663426" y="127551"/>
            <a:ext cx="4112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পরিচিতি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0" y="835437"/>
            <a:ext cx="2693236" cy="30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 </a:t>
            </a:r>
            <a:r>
              <a:rPr lang="en-US" sz="3600" b="1" dirty="0"/>
              <a:t>2n</a:t>
            </a:r>
            <a:r>
              <a:rPr lang="en-US" sz="3600" b="1" baseline="30000" dirty="0"/>
              <a:t>2</a:t>
            </a:r>
            <a:r>
              <a:rPr lang="bn-BD" sz="3600" b="1" baseline="30000" dirty="0"/>
              <a:t> </a:t>
            </a:r>
            <a:r>
              <a:rPr lang="bn-BD" sz="3600" b="1" dirty="0"/>
              <a:t>নিয়মের ব্যাতিক্রম</a:t>
            </a:r>
            <a:endParaRPr lang="en-US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9045479" y="906701"/>
            <a:ext cx="2729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 2p</a:t>
            </a:r>
          </a:p>
          <a:p>
            <a:r>
              <a:rPr lang="en-US" sz="3600" dirty="0"/>
              <a:t>3s  3p  3d</a:t>
            </a:r>
          </a:p>
          <a:p>
            <a:r>
              <a:rPr lang="en-US" sz="3600" dirty="0"/>
              <a:t>4s  4p  4d  4f</a:t>
            </a:r>
          </a:p>
          <a:p>
            <a:r>
              <a:rPr lang="en-US" sz="3600" dirty="0"/>
              <a:t>5s  5p  5d</a:t>
            </a:r>
          </a:p>
          <a:p>
            <a:r>
              <a:rPr lang="en-US" sz="3600" dirty="0"/>
              <a:t>6s  6p</a:t>
            </a:r>
          </a:p>
          <a:p>
            <a:r>
              <a:rPr lang="en-US" sz="3600" dirty="0"/>
              <a:t>7s 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8726825" y="1169938"/>
            <a:ext cx="1371600" cy="106967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8726825" y="782011"/>
            <a:ext cx="1149927" cy="92825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9565021" y="1128959"/>
            <a:ext cx="1343892" cy="101425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8851517" y="2531145"/>
            <a:ext cx="827121" cy="61882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8764238" y="2161703"/>
            <a:ext cx="807029" cy="61770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9754838" y="1772319"/>
            <a:ext cx="970500" cy="68628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10617967" y="1640746"/>
            <a:ext cx="1145101" cy="80906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9864675" y="2476061"/>
            <a:ext cx="733575" cy="59810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8826729" y="3082538"/>
            <a:ext cx="1023632" cy="77487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0476565" y="2381463"/>
            <a:ext cx="958132" cy="70107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9782395" y="3128080"/>
            <a:ext cx="665651" cy="51973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8735579" y="3707612"/>
            <a:ext cx="953214" cy="70643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11270257" y="2210027"/>
            <a:ext cx="958132" cy="70107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10576087" y="2956644"/>
            <a:ext cx="665651" cy="51973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9529271" y="3536176"/>
            <a:ext cx="953214" cy="70643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8946041" y="4260010"/>
            <a:ext cx="565774" cy="442686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BA00998-0D2C-4CAD-B7E1-9D67637E3FCC}"/>
              </a:ext>
            </a:extLst>
          </p:cNvPr>
          <p:cNvSpPr txBox="1"/>
          <p:nvPr/>
        </p:nvSpPr>
        <p:spPr>
          <a:xfrm>
            <a:off x="433343" y="818513"/>
            <a:ext cx="63515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200" dirty="0"/>
              <a:t>ইলেকট্রন বিন্যাসের এই উপকক্ষ পথ গুলো সাজানোর ধাপগুলো হল</a:t>
            </a:r>
            <a:endParaRPr lang="en-US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D52CF19-1BE0-4C04-A968-48A4452961F7}"/>
              </a:ext>
            </a:extLst>
          </p:cNvPr>
          <p:cNvSpPr txBox="1"/>
          <p:nvPr/>
        </p:nvSpPr>
        <p:spPr>
          <a:xfrm>
            <a:off x="714609" y="1997429"/>
            <a:ext cx="7694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প্রতিটি উপস্তরে ইলেকট্রন ধারন ক্ষমতা  হবে </a:t>
            </a:r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B030ED3-5B2A-47C7-9CCE-E83B146F511B}"/>
              </a:ext>
            </a:extLst>
          </p:cNvPr>
          <p:cNvSpPr txBox="1"/>
          <p:nvPr/>
        </p:nvSpPr>
        <p:spPr>
          <a:xfrm>
            <a:off x="4782773" y="3010253"/>
            <a:ext cx="382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 </a:t>
            </a:r>
            <a:r>
              <a:rPr lang="bn-BD" sz="3200" dirty="0"/>
              <a:t>অরবিটালের </a:t>
            </a:r>
            <a:r>
              <a:rPr lang="en-US" sz="3200" dirty="0"/>
              <a:t>2 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E09CBDA-EF0D-4597-9BD8-F81BAB31802D}"/>
              </a:ext>
            </a:extLst>
          </p:cNvPr>
          <p:cNvSpPr txBox="1"/>
          <p:nvPr/>
        </p:nvSpPr>
        <p:spPr>
          <a:xfrm>
            <a:off x="4733054" y="3685612"/>
            <a:ext cx="382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 </a:t>
            </a:r>
            <a:r>
              <a:rPr lang="bn-BD" sz="3200" dirty="0"/>
              <a:t>অরবিটালের </a:t>
            </a:r>
            <a:r>
              <a:rPr lang="en-US" sz="3200" dirty="0"/>
              <a:t>6 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B79965F-8671-4522-A523-28FD792EA3CA}"/>
              </a:ext>
            </a:extLst>
          </p:cNvPr>
          <p:cNvSpPr txBox="1"/>
          <p:nvPr/>
        </p:nvSpPr>
        <p:spPr>
          <a:xfrm>
            <a:off x="4733054" y="4170993"/>
            <a:ext cx="382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 </a:t>
            </a:r>
            <a:r>
              <a:rPr lang="bn-BD" sz="3200" dirty="0"/>
              <a:t>অরবিটালের </a:t>
            </a:r>
            <a:r>
              <a:rPr lang="en-US" sz="3200" dirty="0"/>
              <a:t>10 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B568B52-B3A7-4D6B-91CA-D24C96718E16}"/>
              </a:ext>
            </a:extLst>
          </p:cNvPr>
          <p:cNvSpPr txBox="1"/>
          <p:nvPr/>
        </p:nvSpPr>
        <p:spPr>
          <a:xfrm>
            <a:off x="4718566" y="4833222"/>
            <a:ext cx="3808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 </a:t>
            </a:r>
            <a:r>
              <a:rPr lang="bn-BD" sz="3200" dirty="0"/>
              <a:t>অরবিটালের </a:t>
            </a:r>
            <a:r>
              <a:rPr lang="en-US" sz="3200" dirty="0"/>
              <a:t>14 </a:t>
            </a:r>
            <a:r>
              <a:rPr lang="bn-BD" sz="3200" dirty="0"/>
              <a:t>টি</a:t>
            </a:r>
            <a:endParaRPr lang="en-US" sz="3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0E3042D-5480-4935-B666-48ACDB87A722}"/>
              </a:ext>
            </a:extLst>
          </p:cNvPr>
          <p:cNvSpPr txBox="1"/>
          <p:nvPr/>
        </p:nvSpPr>
        <p:spPr>
          <a:xfrm>
            <a:off x="541960" y="2576035"/>
            <a:ext cx="7809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আমরা আগামী ক্লাসে দেখব কেন উপস্তর গুলোকে এভাবে সাজানো হয়েছে ?</a:t>
            </a:r>
            <a:endParaRPr lang="en-US" sz="3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D4D07F5-C21D-4E4B-8AE1-506620C33AF0}"/>
              </a:ext>
            </a:extLst>
          </p:cNvPr>
          <p:cNvSpPr txBox="1"/>
          <p:nvPr/>
        </p:nvSpPr>
        <p:spPr>
          <a:xfrm>
            <a:off x="526856" y="3614215"/>
            <a:ext cx="7809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আমরা আরো দেখব এই উপস্তর গুলোর সাহায্যে কীভাবে ইলেকট্রন বিন্যাস করা হয়?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38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3" grpId="0"/>
      <p:bldP spid="23" grpId="1"/>
      <p:bldP spid="24" grpId="0" build="p"/>
      <p:bldP spid="24" grpId="1" build="allAtOnce"/>
      <p:bldP spid="25" grpId="0" build="p"/>
      <p:bldP spid="25" grpId="1" build="allAtOnce"/>
      <p:bldP spid="26" grpId="0" build="p"/>
      <p:bldP spid="26" grpId="1" build="allAtOnce"/>
      <p:bldP spid="30" grpId="0" build="p"/>
      <p:bldP spid="30" grpId="1" build="allAtOnce"/>
      <p:bldP spid="31" grpId="0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3B7E6EB-ABE7-464E-A745-A28406BAC5E2}"/>
              </a:ext>
            </a:extLst>
          </p:cNvPr>
          <p:cNvSpPr txBox="1"/>
          <p:nvPr/>
        </p:nvSpPr>
        <p:spPr>
          <a:xfrm>
            <a:off x="5261610" y="182880"/>
            <a:ext cx="166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মূল্যায়ন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8289F90-F472-421B-9439-C5590C864CC0}"/>
              </a:ext>
            </a:extLst>
          </p:cNvPr>
          <p:cNvSpPr txBox="1"/>
          <p:nvPr/>
        </p:nvSpPr>
        <p:spPr>
          <a:xfrm>
            <a:off x="0" y="101343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১)নীলস বো্রের পরমানু কক্ষপথে ইলেকট্রন ধারনের সূত্রটি কী?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23B285-DE4F-449D-9722-65226AC77490}"/>
              </a:ext>
            </a:extLst>
          </p:cNvPr>
          <p:cNvSpPr txBox="1"/>
          <p:nvPr/>
        </p:nvSpPr>
        <p:spPr>
          <a:xfrm>
            <a:off x="0" y="158237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ক)</a:t>
            </a:r>
            <a:r>
              <a:rPr lang="en-US" sz="3200" dirty="0"/>
              <a:t> 2n2</a:t>
            </a:r>
            <a:r>
              <a:rPr lang="bn-BD" sz="3200" dirty="0"/>
              <a:t>               খ)</a:t>
            </a:r>
            <a:r>
              <a:rPr lang="en-US" sz="3200" dirty="0"/>
              <a:t> 2</a:t>
            </a:r>
            <a:r>
              <a:rPr lang="en-US" sz="3200" baseline="30000" dirty="0"/>
              <a:t>2</a:t>
            </a:r>
            <a:r>
              <a:rPr lang="en-US" sz="3200" dirty="0"/>
              <a:t>n</a:t>
            </a:r>
            <a:r>
              <a:rPr lang="bn-BD" sz="3200" dirty="0"/>
              <a:t>               গ</a:t>
            </a:r>
            <a:r>
              <a:rPr lang="en-US" sz="3200" dirty="0"/>
              <a:t>) 2</a:t>
            </a:r>
            <a:r>
              <a:rPr lang="en-US" sz="3200" baseline="30000" dirty="0"/>
              <a:t>n</a:t>
            </a:r>
            <a:r>
              <a:rPr lang="en-US" sz="3200" dirty="0"/>
              <a:t>2</a:t>
            </a:r>
            <a:r>
              <a:rPr lang="bn-BD" sz="3200" dirty="0"/>
              <a:t>                  ঘ)</a:t>
            </a:r>
            <a:r>
              <a:rPr lang="en-US" sz="3200" dirty="0"/>
              <a:t> 2n</a:t>
            </a:r>
            <a:r>
              <a:rPr lang="en-US" sz="3200" baseline="300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F7082B-12F2-45E5-9C3C-08E92216DA1F}"/>
              </a:ext>
            </a:extLst>
          </p:cNvPr>
          <p:cNvSpPr txBox="1"/>
          <p:nvPr/>
        </p:nvSpPr>
        <p:spPr>
          <a:xfrm>
            <a:off x="0" y="2221215"/>
            <a:ext cx="12456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২) বো্রের পরমানুর কক্ষপথে ইলেকট্রন ধারনের সূত্রটিতে </a:t>
            </a:r>
            <a:r>
              <a:rPr lang="en-US" sz="3200" dirty="0"/>
              <a:t>n </a:t>
            </a:r>
            <a:r>
              <a:rPr lang="bn-BD" sz="3200" dirty="0"/>
              <a:t>কীসের মান ?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49F2545-4B74-4AD4-A830-587174777BC7}"/>
              </a:ext>
            </a:extLst>
          </p:cNvPr>
          <p:cNvSpPr txBox="1"/>
          <p:nvPr/>
        </p:nvSpPr>
        <p:spPr>
          <a:xfrm>
            <a:off x="0" y="281067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ক) কক্ষপথের খ)  ইলেকট্রনের    গ) উপশক্তিস্তরের   ঘ) বোরের ধ্রবক 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CD792DB-3CA2-4B1A-8B90-4A517E7B5939}"/>
              </a:ext>
            </a:extLst>
          </p:cNvPr>
          <p:cNvSpPr txBox="1"/>
          <p:nvPr/>
        </p:nvSpPr>
        <p:spPr>
          <a:xfrm>
            <a:off x="0" y="350177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৩)</a:t>
            </a:r>
            <a:r>
              <a:rPr lang="en-US" sz="3200" dirty="0"/>
              <a:t>Al(13) </a:t>
            </a:r>
            <a:r>
              <a:rPr lang="bn-BD" sz="3200" dirty="0"/>
              <a:t>এর ইলেকট্রন বিন্যাসে কয়টি কক্ষপথ হবে ?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720E2BA-E4D6-414B-ACF7-4FD840EF0ECF}"/>
              </a:ext>
            </a:extLst>
          </p:cNvPr>
          <p:cNvSpPr txBox="1"/>
          <p:nvPr/>
        </p:nvSpPr>
        <p:spPr>
          <a:xfrm>
            <a:off x="0" y="414606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ক) ১ টি             খ) ২টি             গ) ৩টি                ঘ) ৪টি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5135B41-9198-41E4-A77A-A5DC7479DAAB}"/>
              </a:ext>
            </a:extLst>
          </p:cNvPr>
          <p:cNvSpPr txBox="1"/>
          <p:nvPr/>
        </p:nvSpPr>
        <p:spPr>
          <a:xfrm>
            <a:off x="0" y="484401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৪)সর্বোচ্চ ৬ টি ইলেকট্রন থাকতে পারে কোন উপশক্তিস্তরে ?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1736A7B-C430-4108-AFDD-10EDED52B0BF}"/>
              </a:ext>
            </a:extLst>
          </p:cNvPr>
          <p:cNvSpPr txBox="1"/>
          <p:nvPr/>
        </p:nvSpPr>
        <p:spPr>
          <a:xfrm>
            <a:off x="0" y="542907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ক) </a:t>
            </a:r>
            <a:r>
              <a:rPr lang="en-US" sz="3200" dirty="0"/>
              <a:t>S</a:t>
            </a:r>
            <a:r>
              <a:rPr lang="bn-BD" sz="3200" dirty="0"/>
              <a:t>             খ) </a:t>
            </a:r>
            <a:r>
              <a:rPr lang="en-US" sz="3200" dirty="0"/>
              <a:t>P</a:t>
            </a:r>
            <a:r>
              <a:rPr lang="bn-BD" sz="3200" dirty="0"/>
              <a:t>                 গ) </a:t>
            </a:r>
            <a:r>
              <a:rPr lang="en-US" sz="3200" dirty="0"/>
              <a:t>d</a:t>
            </a:r>
            <a:r>
              <a:rPr lang="bn-BD" sz="3200" dirty="0"/>
              <a:t>                     ঘ)</a:t>
            </a:r>
            <a:r>
              <a:rPr lang="en-US" sz="3200" dirty="0"/>
              <a:t>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0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DED5664-DDF1-4710-AF8A-590DB6B00E7F}"/>
              </a:ext>
            </a:extLst>
          </p:cNvPr>
          <p:cNvSpPr txBox="1"/>
          <p:nvPr/>
        </p:nvSpPr>
        <p:spPr>
          <a:xfrm>
            <a:off x="4758690" y="1554480"/>
            <a:ext cx="2674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বাড়ীর কাজ 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F19926-6174-4624-8075-B6A06168A3AC}"/>
              </a:ext>
            </a:extLst>
          </p:cNvPr>
          <p:cNvSpPr txBox="1"/>
          <p:nvPr/>
        </p:nvSpPr>
        <p:spPr>
          <a:xfrm>
            <a:off x="378158" y="3136612"/>
            <a:ext cx="11435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ইলেকট্রন বিন্যাসের উপস্তরগুলোকে ধারাবাহিক ভাবে লিখে আনবে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15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220"/>
          <p:cNvSpPr/>
          <p:nvPr/>
        </p:nvSpPr>
        <p:spPr>
          <a:xfrm>
            <a:off x="1525638" y="1447801"/>
            <a:ext cx="8989962" cy="317009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20000" b="1" cap="all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ধন্যবাদ</a:t>
            </a:r>
            <a:endParaRPr lang="en-US" sz="20000" b="1" cap="all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7" name="5-Point Star 96"/>
          <p:cNvSpPr/>
          <p:nvPr/>
        </p:nvSpPr>
        <p:spPr>
          <a:xfrm>
            <a:off x="3962400" y="7162800"/>
            <a:ext cx="381000" cy="4572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5-Point Star 100"/>
          <p:cNvSpPr/>
          <p:nvPr/>
        </p:nvSpPr>
        <p:spPr>
          <a:xfrm>
            <a:off x="9525000" y="8153400"/>
            <a:ext cx="381000" cy="457200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5-Point Star 101"/>
          <p:cNvSpPr/>
          <p:nvPr/>
        </p:nvSpPr>
        <p:spPr>
          <a:xfrm>
            <a:off x="7848600" y="6858000"/>
            <a:ext cx="381000" cy="457200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5-Point Star 102"/>
          <p:cNvSpPr/>
          <p:nvPr/>
        </p:nvSpPr>
        <p:spPr>
          <a:xfrm>
            <a:off x="3124200" y="99822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5-Point Star 104"/>
          <p:cNvSpPr/>
          <p:nvPr/>
        </p:nvSpPr>
        <p:spPr>
          <a:xfrm>
            <a:off x="6324600" y="94488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5-Point Star 105"/>
          <p:cNvSpPr/>
          <p:nvPr/>
        </p:nvSpPr>
        <p:spPr>
          <a:xfrm>
            <a:off x="5486400" y="70866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5-Point Star 106"/>
          <p:cNvSpPr/>
          <p:nvPr/>
        </p:nvSpPr>
        <p:spPr>
          <a:xfrm>
            <a:off x="8305800" y="9220200"/>
            <a:ext cx="381000" cy="457200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5-Point Star 108"/>
          <p:cNvSpPr/>
          <p:nvPr/>
        </p:nvSpPr>
        <p:spPr>
          <a:xfrm>
            <a:off x="3810000" y="86868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5-Point Star 113"/>
          <p:cNvSpPr/>
          <p:nvPr/>
        </p:nvSpPr>
        <p:spPr>
          <a:xfrm>
            <a:off x="7239000" y="78486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5-Point Star 129"/>
          <p:cNvSpPr/>
          <p:nvPr/>
        </p:nvSpPr>
        <p:spPr>
          <a:xfrm>
            <a:off x="4572000" y="10668000"/>
            <a:ext cx="381000" cy="457200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5-Point Star 200"/>
          <p:cNvSpPr/>
          <p:nvPr/>
        </p:nvSpPr>
        <p:spPr>
          <a:xfrm>
            <a:off x="3733800" y="2895600"/>
            <a:ext cx="381000" cy="4572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5-Point Star 201"/>
          <p:cNvSpPr/>
          <p:nvPr/>
        </p:nvSpPr>
        <p:spPr>
          <a:xfrm>
            <a:off x="9296400" y="3886200"/>
            <a:ext cx="381000" cy="457200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5-Point Star 202"/>
          <p:cNvSpPr/>
          <p:nvPr/>
        </p:nvSpPr>
        <p:spPr>
          <a:xfrm>
            <a:off x="7620000" y="2590800"/>
            <a:ext cx="381000" cy="4572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5-Point Star 203"/>
          <p:cNvSpPr/>
          <p:nvPr/>
        </p:nvSpPr>
        <p:spPr>
          <a:xfrm>
            <a:off x="2895600" y="5715000"/>
            <a:ext cx="381000" cy="4572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5-Point Star 204"/>
          <p:cNvSpPr/>
          <p:nvPr/>
        </p:nvSpPr>
        <p:spPr>
          <a:xfrm>
            <a:off x="6096000" y="5181600"/>
            <a:ext cx="381000" cy="4572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5-Point Star 205"/>
          <p:cNvSpPr/>
          <p:nvPr/>
        </p:nvSpPr>
        <p:spPr>
          <a:xfrm>
            <a:off x="5257800" y="2819400"/>
            <a:ext cx="381000" cy="457200"/>
          </a:xfrm>
          <a:prstGeom prst="star5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5-Point Star 206"/>
          <p:cNvSpPr/>
          <p:nvPr/>
        </p:nvSpPr>
        <p:spPr>
          <a:xfrm>
            <a:off x="8077200" y="49530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5-Point Star 207"/>
          <p:cNvSpPr/>
          <p:nvPr/>
        </p:nvSpPr>
        <p:spPr>
          <a:xfrm>
            <a:off x="3581400" y="4419600"/>
            <a:ext cx="381000" cy="4572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5-Point Star 208"/>
          <p:cNvSpPr/>
          <p:nvPr/>
        </p:nvSpPr>
        <p:spPr>
          <a:xfrm>
            <a:off x="7010400" y="3581400"/>
            <a:ext cx="381000" cy="4572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5-Point Star 209"/>
          <p:cNvSpPr/>
          <p:nvPr/>
        </p:nvSpPr>
        <p:spPr>
          <a:xfrm>
            <a:off x="4343400" y="6400800"/>
            <a:ext cx="381000" cy="457200"/>
          </a:xfrm>
          <a:prstGeom prst="star5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indefinite" ac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repeatCount="indefinite" ac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/>
      <p:bldP spid="97" grpId="0" animBg="1"/>
      <p:bldP spid="101" grpId="0" animBg="1"/>
      <p:bldP spid="102" grpId="0" animBg="1"/>
      <p:bldP spid="103" grpId="0" animBg="1"/>
      <p:bldP spid="105" grpId="0" animBg="1"/>
      <p:bldP spid="106" grpId="0" animBg="1"/>
      <p:bldP spid="107" grpId="0" animBg="1"/>
      <p:bldP spid="109" grpId="0" animBg="1"/>
      <p:bldP spid="114" grpId="0" animBg="1"/>
      <p:bldP spid="13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911A4BC7-C7BE-4F89-A4CB-3AD7DADA9C8E}"/>
              </a:ext>
            </a:extLst>
          </p:cNvPr>
          <p:cNvSpPr/>
          <p:nvPr/>
        </p:nvSpPr>
        <p:spPr>
          <a:xfrm rot="16200000">
            <a:off x="6116550" y="1662775"/>
            <a:ext cx="2946668" cy="2946162"/>
          </a:xfrm>
          <a:prstGeom prst="ellipse">
            <a:avLst/>
          </a:prstGeom>
          <a:noFill/>
          <a:ln w="76200">
            <a:solidFill>
              <a:srgbClr val="FF0000">
                <a:alpha val="6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7726C7C9-EBD5-4A31-A313-63214B53AC48}"/>
              </a:ext>
            </a:extLst>
          </p:cNvPr>
          <p:cNvSpPr/>
          <p:nvPr/>
        </p:nvSpPr>
        <p:spPr>
          <a:xfrm rot="16200000">
            <a:off x="5704519" y="1250815"/>
            <a:ext cx="3770730" cy="3770083"/>
          </a:xfrm>
          <a:prstGeom prst="ellipse">
            <a:avLst/>
          </a:prstGeom>
          <a:noFill/>
          <a:ln w="76200">
            <a:solidFill>
              <a:srgbClr val="FF0000">
                <a:alpha val="6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B3EDA9A9-0885-4CD6-82D7-3EBAC1DE0C28}"/>
              </a:ext>
            </a:extLst>
          </p:cNvPr>
          <p:cNvSpPr/>
          <p:nvPr/>
        </p:nvSpPr>
        <p:spPr>
          <a:xfrm rot="16200000">
            <a:off x="6482678" y="2046383"/>
            <a:ext cx="2214412" cy="2178946"/>
          </a:xfrm>
          <a:prstGeom prst="ellipse">
            <a:avLst/>
          </a:prstGeom>
          <a:noFill/>
          <a:ln w="76200">
            <a:solidFill>
              <a:srgbClr val="FF0000">
                <a:alpha val="6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6177D9ED-7691-4A7C-B41D-58BD5FC2153E}"/>
              </a:ext>
            </a:extLst>
          </p:cNvPr>
          <p:cNvSpPr/>
          <p:nvPr/>
        </p:nvSpPr>
        <p:spPr>
          <a:xfrm rot="16200000">
            <a:off x="6116550" y="1662775"/>
            <a:ext cx="2946668" cy="29461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8C782267-7FFD-4577-967A-B6A26349B52C}"/>
              </a:ext>
            </a:extLst>
          </p:cNvPr>
          <p:cNvSpPr/>
          <p:nvPr/>
        </p:nvSpPr>
        <p:spPr>
          <a:xfrm>
            <a:off x="5710057" y="3893550"/>
            <a:ext cx="277484" cy="2774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65204D56-C9C8-4B8D-A8C4-5AB19C45DE7F}"/>
              </a:ext>
            </a:extLst>
          </p:cNvPr>
          <p:cNvGrpSpPr/>
          <p:nvPr/>
        </p:nvGrpSpPr>
        <p:grpSpPr>
          <a:xfrm>
            <a:off x="7353523" y="2854679"/>
            <a:ext cx="421936" cy="409954"/>
            <a:chOff x="9229097" y="2506847"/>
            <a:chExt cx="421936" cy="40995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227DF3C1-5F34-49E5-BDFE-0C6E9F3DE7CB}"/>
                </a:ext>
              </a:extLst>
            </p:cNvPr>
            <p:cNvGrpSpPr/>
            <p:nvPr/>
          </p:nvGrpSpPr>
          <p:grpSpPr>
            <a:xfrm>
              <a:off x="9229097" y="2506847"/>
              <a:ext cx="421936" cy="409954"/>
              <a:chOff x="5873932" y="3231166"/>
              <a:chExt cx="421936" cy="409954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xmlns="" id="{5092CA4D-31BA-4639-A379-9991FA42CE6F}"/>
                  </a:ext>
                </a:extLst>
              </p:cNvPr>
              <p:cNvSpPr/>
              <p:nvPr/>
            </p:nvSpPr>
            <p:spPr>
              <a:xfrm>
                <a:off x="5913774" y="3231166"/>
                <a:ext cx="222068" cy="2220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DA731C9E-06AB-4CAC-B25F-1703907B3847}"/>
                  </a:ext>
                </a:extLst>
              </p:cNvPr>
              <p:cNvSpPr/>
              <p:nvPr/>
            </p:nvSpPr>
            <p:spPr>
              <a:xfrm>
                <a:off x="5873932" y="3419052"/>
                <a:ext cx="222068" cy="2220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xmlns="" id="{7F33A75C-05F7-4478-91CD-E9E9392B9C6F}"/>
                  </a:ext>
                </a:extLst>
              </p:cNvPr>
              <p:cNvSpPr/>
              <p:nvPr/>
            </p:nvSpPr>
            <p:spPr>
              <a:xfrm>
                <a:off x="6073800" y="3325109"/>
                <a:ext cx="222068" cy="2220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Plus 14">
              <a:extLst>
                <a:ext uri="{FF2B5EF4-FFF2-40B4-BE49-F238E27FC236}">
                  <a16:creationId xmlns:a16="http://schemas.microsoft.com/office/drawing/2014/main" xmlns="" id="{8E8E4AFB-A351-4D21-BC01-BA019ADF231C}"/>
                </a:ext>
              </a:extLst>
            </p:cNvPr>
            <p:cNvSpPr/>
            <p:nvPr/>
          </p:nvSpPr>
          <p:spPr>
            <a:xfrm>
              <a:off x="9283964" y="2590994"/>
              <a:ext cx="241661" cy="241661"/>
            </a:xfrm>
            <a:prstGeom prst="mathPlus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DCFEFBB-4FDF-4527-A01A-587056E6DDD0}"/>
              </a:ext>
            </a:extLst>
          </p:cNvPr>
          <p:cNvSpPr txBox="1"/>
          <p:nvPr/>
        </p:nvSpPr>
        <p:spPr>
          <a:xfrm>
            <a:off x="689316" y="5337239"/>
            <a:ext cx="11156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পরমানুর রয়েছে কতগুলো অনুমোদিত কক্ষপথ বা প্রধান শক্তিস্তর</a:t>
            </a:r>
          </a:p>
          <a:p>
            <a:r>
              <a:rPr lang="bn-BD" sz="3200" dirty="0"/>
              <a:t>এই কক্ষপথ গুলো ছাড়া কোথাও ইলেকট্রন পাওয়া যাবেনা  </a:t>
            </a:r>
            <a:endParaRPr lang="en-US" sz="3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EA90322-AD54-453D-B656-02530359D4E4}"/>
              </a:ext>
            </a:extLst>
          </p:cNvPr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754B5538-F4DA-4D52-AE34-86E925A5F4AB}"/>
              </a:ext>
            </a:extLst>
          </p:cNvPr>
          <p:cNvSpPr/>
          <p:nvPr/>
        </p:nvSpPr>
        <p:spPr>
          <a:xfrm rot="16200000">
            <a:off x="5704519" y="1250815"/>
            <a:ext cx="3770730" cy="3770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C3A94CA-3A29-4ED0-A253-BD4D12DCB95C}"/>
              </a:ext>
            </a:extLst>
          </p:cNvPr>
          <p:cNvSpPr/>
          <p:nvPr/>
        </p:nvSpPr>
        <p:spPr>
          <a:xfrm rot="16200000">
            <a:off x="6482678" y="2046383"/>
            <a:ext cx="2214412" cy="21789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BB7730DE-2978-4CED-9391-666A3763F559}"/>
              </a:ext>
            </a:extLst>
          </p:cNvPr>
          <p:cNvSpPr/>
          <p:nvPr/>
        </p:nvSpPr>
        <p:spPr>
          <a:xfrm>
            <a:off x="8816206" y="2854679"/>
            <a:ext cx="277484" cy="2774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80257230-61CF-4835-8845-A1CBBE838BC2}"/>
              </a:ext>
            </a:extLst>
          </p:cNvPr>
          <p:cNvSpPr/>
          <p:nvPr/>
        </p:nvSpPr>
        <p:spPr>
          <a:xfrm>
            <a:off x="7353523" y="1863871"/>
            <a:ext cx="277484" cy="2774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xmlns="" id="{8529B6FF-BAFC-4BA7-832C-E3DEB5376A23}"/>
              </a:ext>
            </a:extLst>
          </p:cNvPr>
          <p:cNvSpPr/>
          <p:nvPr/>
        </p:nvSpPr>
        <p:spPr>
          <a:xfrm>
            <a:off x="8750105" y="4642338"/>
            <a:ext cx="506437" cy="520505"/>
          </a:xfrm>
          <a:custGeom>
            <a:avLst/>
            <a:gdLst>
              <a:gd name="connsiteX0" fmla="*/ 0 w 506437"/>
              <a:gd name="connsiteY0" fmla="*/ 0 h 520505"/>
              <a:gd name="connsiteX1" fmla="*/ 506437 w 506437"/>
              <a:gd name="connsiteY1" fmla="*/ 239151 h 520505"/>
              <a:gd name="connsiteX2" fmla="*/ 506437 w 506437"/>
              <a:gd name="connsiteY2" fmla="*/ 520505 h 52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437" h="520505">
                <a:moveTo>
                  <a:pt x="0" y="0"/>
                </a:moveTo>
                <a:lnTo>
                  <a:pt x="506437" y="239151"/>
                </a:lnTo>
                <a:lnTo>
                  <a:pt x="506437" y="520505"/>
                </a:lnTo>
              </a:path>
            </a:pathLst>
          </a:custGeom>
          <a:noFill/>
          <a:ln w="28575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xmlns="" id="{5DC6DFB3-CCFC-444F-B4CD-EB3184602F77}"/>
              </a:ext>
            </a:extLst>
          </p:cNvPr>
          <p:cNvSpPr/>
          <p:nvPr/>
        </p:nvSpPr>
        <p:spPr>
          <a:xfrm>
            <a:off x="8806375" y="4037428"/>
            <a:ext cx="844062" cy="1111347"/>
          </a:xfrm>
          <a:custGeom>
            <a:avLst/>
            <a:gdLst>
              <a:gd name="connsiteX0" fmla="*/ 0 w 844062"/>
              <a:gd name="connsiteY0" fmla="*/ 0 h 1111347"/>
              <a:gd name="connsiteX1" fmla="*/ 844062 w 844062"/>
              <a:gd name="connsiteY1" fmla="*/ 492369 h 1111347"/>
              <a:gd name="connsiteX2" fmla="*/ 844062 w 844062"/>
              <a:gd name="connsiteY2" fmla="*/ 1111347 h 111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4062" h="1111347">
                <a:moveTo>
                  <a:pt x="0" y="0"/>
                </a:moveTo>
                <a:lnTo>
                  <a:pt x="844062" y="492369"/>
                </a:lnTo>
                <a:lnTo>
                  <a:pt x="844062" y="1111347"/>
                </a:lnTo>
              </a:path>
            </a:pathLst>
          </a:custGeom>
          <a:noFill/>
          <a:ln w="28575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xmlns="" id="{8A079321-4A4D-4F0A-9416-8186686884B4}"/>
              </a:ext>
            </a:extLst>
          </p:cNvPr>
          <p:cNvSpPr/>
          <p:nvPr/>
        </p:nvSpPr>
        <p:spPr>
          <a:xfrm>
            <a:off x="8693834" y="3376246"/>
            <a:ext cx="1477108" cy="1744394"/>
          </a:xfrm>
          <a:custGeom>
            <a:avLst/>
            <a:gdLst>
              <a:gd name="connsiteX0" fmla="*/ 0 w 1477108"/>
              <a:gd name="connsiteY0" fmla="*/ 0 h 1744394"/>
              <a:gd name="connsiteX1" fmla="*/ 1477108 w 1477108"/>
              <a:gd name="connsiteY1" fmla="*/ 970671 h 1744394"/>
              <a:gd name="connsiteX2" fmla="*/ 1477108 w 1477108"/>
              <a:gd name="connsiteY2" fmla="*/ 1744394 h 174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7108" h="1744394">
                <a:moveTo>
                  <a:pt x="0" y="0"/>
                </a:moveTo>
                <a:lnTo>
                  <a:pt x="1477108" y="970671"/>
                </a:lnTo>
                <a:lnTo>
                  <a:pt x="1477108" y="1744394"/>
                </a:lnTo>
              </a:path>
            </a:pathLst>
          </a:custGeom>
          <a:noFill/>
          <a:ln w="28575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Niels Bohr - Wikipedia">
            <a:extLst>
              <a:ext uri="{FF2B5EF4-FFF2-40B4-BE49-F238E27FC236}">
                <a16:creationId xmlns:a16="http://schemas.microsoft.com/office/drawing/2014/main" xmlns="" id="{10B4EEF2-A2CC-4DE9-90AD-DA8BA8377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t="6049" r="342" b="556"/>
          <a:stretch>
            <a:fillRect/>
          </a:stretch>
        </p:blipFill>
        <p:spPr bwMode="auto">
          <a:xfrm>
            <a:off x="424255" y="1767436"/>
            <a:ext cx="2667168" cy="2729454"/>
          </a:xfrm>
          <a:custGeom>
            <a:avLst/>
            <a:gdLst>
              <a:gd name="connsiteX0" fmla="*/ 1333584 w 2667168"/>
              <a:gd name="connsiteY0" fmla="*/ 0 h 2729454"/>
              <a:gd name="connsiteX1" fmla="*/ 2667168 w 2667168"/>
              <a:gd name="connsiteY1" fmla="*/ 1364727 h 2729454"/>
              <a:gd name="connsiteX2" fmla="*/ 1333584 w 2667168"/>
              <a:gd name="connsiteY2" fmla="*/ 2729454 h 2729454"/>
              <a:gd name="connsiteX3" fmla="*/ 0 w 2667168"/>
              <a:gd name="connsiteY3" fmla="*/ 1364727 h 2729454"/>
              <a:gd name="connsiteX4" fmla="*/ 1333584 w 2667168"/>
              <a:gd name="connsiteY4" fmla="*/ 0 h 272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168" h="2729454">
                <a:moveTo>
                  <a:pt x="1333584" y="0"/>
                </a:moveTo>
                <a:cubicBezTo>
                  <a:pt x="2070102" y="0"/>
                  <a:pt x="2667168" y="611009"/>
                  <a:pt x="2667168" y="1364727"/>
                </a:cubicBezTo>
                <a:cubicBezTo>
                  <a:pt x="2667168" y="2118445"/>
                  <a:pt x="2070102" y="2729454"/>
                  <a:pt x="1333584" y="2729454"/>
                </a:cubicBezTo>
                <a:cubicBezTo>
                  <a:pt x="597066" y="2729454"/>
                  <a:pt x="0" y="2118445"/>
                  <a:pt x="0" y="1364727"/>
                </a:cubicBezTo>
                <a:cubicBezTo>
                  <a:pt x="0" y="611009"/>
                  <a:pt x="597066" y="0"/>
                  <a:pt x="1333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C881541-F49E-4AF0-A469-075526A178D4}"/>
              </a:ext>
            </a:extLst>
          </p:cNvPr>
          <p:cNvSpPr txBox="1"/>
          <p:nvPr/>
        </p:nvSpPr>
        <p:spPr>
          <a:xfrm>
            <a:off x="796562" y="805382"/>
            <a:ext cx="10381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আমরা গত ক্লাসে দেখেছিলাম নীলস বোর প্রস্তাব করেন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036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38 0.00718 C -0.03607 -0.12893 -0.00925 -0.29977 0.06653 -0.37453 C 0.14219 -0.44907 0.2388 -0.39977 0.28125 -0.26365 C 0.32304 -0.12731 0.29583 0.04352 0.22018 0.11806 C 0.14427 0.19283 0.0487 0.14306 0.00638 0.00718 Z " pathEditMode="relative" rAng="14460000" ptsTypes="AAA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7" y="-1356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0.00139 C 0.00338 0.11551 -0.04766 0.21597 -0.11446 0.22222 C -0.18086 0.22824 -0.23855 0.13797 -0.24206 0.0213 C -0.24545 -0.09514 -0.19336 -0.19444 -0.12696 -0.20069 C -0.06081 -0.20532 -0.00352 -0.11759 4.79167E-6 -0.00139 Z " pathEditMode="relative" rAng="5220000" ptsTypes="AAAAA">
                                      <p:cBhvr>
                                        <p:cTn id="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96" y="120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0255 C 0.05287 -0.00255 0.09284 0.06713 0.09284 0.1537 C 0.09284 0.24004 0.05287 0.31134 0.00365 0.31134 C -0.04544 0.31134 -0.08502 0.24004 -0.08502 0.1537 C -0.08502 0.06713 -0.04544 -0.00255 0.00365 -0.00255 Z " pathEditMode="relative" rAng="0" ptsTypes="AAAAA">
                                      <p:cBhvr>
                                        <p:cTn id="1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6" grpId="0" animBg="1"/>
      <p:bldP spid="13" grpId="0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F37972B-C762-4900-99E4-9D282E8E708B}"/>
              </a:ext>
            </a:extLst>
          </p:cNvPr>
          <p:cNvGrpSpPr/>
          <p:nvPr/>
        </p:nvGrpSpPr>
        <p:grpSpPr>
          <a:xfrm>
            <a:off x="5582261" y="2492721"/>
            <a:ext cx="1779804" cy="2442137"/>
            <a:chOff x="3769337" y="1563393"/>
            <a:chExt cx="2068280" cy="1904293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5D477AB5-ECC8-41D7-AE95-2A5BD132B200}"/>
                </a:ext>
              </a:extLst>
            </p:cNvPr>
            <p:cNvCxnSpPr/>
            <p:nvPr/>
          </p:nvCxnSpPr>
          <p:spPr>
            <a:xfrm flipV="1">
              <a:off x="3769337" y="1563394"/>
              <a:ext cx="839397" cy="19042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71E4E298-D58A-4322-9E0E-8A482087CABF}"/>
                </a:ext>
              </a:extLst>
            </p:cNvPr>
            <p:cNvCxnSpPr/>
            <p:nvPr/>
          </p:nvCxnSpPr>
          <p:spPr>
            <a:xfrm>
              <a:off x="4621291" y="1563393"/>
              <a:ext cx="1216326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7796451F-3C43-4DAF-A43A-7C1C9412D986}"/>
              </a:ext>
            </a:extLst>
          </p:cNvPr>
          <p:cNvGrpSpPr/>
          <p:nvPr/>
        </p:nvGrpSpPr>
        <p:grpSpPr>
          <a:xfrm>
            <a:off x="5951225" y="3120087"/>
            <a:ext cx="1626246" cy="1814772"/>
            <a:chOff x="3664247" y="1769960"/>
            <a:chExt cx="1791836" cy="171877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1FE722E6-299D-4187-AC9B-81803D9CFC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4247" y="1769960"/>
              <a:ext cx="867199" cy="17187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ADF4229E-1541-4F26-9965-3A3CD7A452EE}"/>
                </a:ext>
              </a:extLst>
            </p:cNvPr>
            <p:cNvCxnSpPr>
              <a:cxnSpLocks/>
            </p:cNvCxnSpPr>
            <p:nvPr/>
          </p:nvCxnSpPr>
          <p:spPr>
            <a:xfrm>
              <a:off x="4531446" y="1769960"/>
              <a:ext cx="92463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3F839B1D-DDB2-45C6-86C5-93387123443A}"/>
              </a:ext>
            </a:extLst>
          </p:cNvPr>
          <p:cNvGrpSpPr/>
          <p:nvPr/>
        </p:nvGrpSpPr>
        <p:grpSpPr>
          <a:xfrm>
            <a:off x="6329045" y="3737913"/>
            <a:ext cx="1617006" cy="1172029"/>
            <a:chOff x="3729714" y="2094112"/>
            <a:chExt cx="1715176" cy="137446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FEF66723-7B00-4F8F-9608-0F59DE1C8862}"/>
                </a:ext>
              </a:extLst>
            </p:cNvPr>
            <p:cNvCxnSpPr/>
            <p:nvPr/>
          </p:nvCxnSpPr>
          <p:spPr>
            <a:xfrm flipV="1">
              <a:off x="3729714" y="2094112"/>
              <a:ext cx="1089764" cy="1374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24215E2E-C61E-4528-B2A6-B2D4A72F8C74}"/>
                </a:ext>
              </a:extLst>
            </p:cNvPr>
            <p:cNvCxnSpPr>
              <a:cxnSpLocks/>
            </p:cNvCxnSpPr>
            <p:nvPr/>
          </p:nvCxnSpPr>
          <p:spPr>
            <a:xfrm>
              <a:off x="4780483" y="2109513"/>
              <a:ext cx="664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2CAB63A5-D155-445E-B32F-C48D539A3718}"/>
              </a:ext>
            </a:extLst>
          </p:cNvPr>
          <p:cNvGrpSpPr/>
          <p:nvPr/>
        </p:nvGrpSpPr>
        <p:grpSpPr>
          <a:xfrm>
            <a:off x="6738282" y="4126881"/>
            <a:ext cx="5129460" cy="783061"/>
            <a:chOff x="3512391" y="2416953"/>
            <a:chExt cx="5433611" cy="11697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362CAC26-A473-4D7F-B159-C8968FAECCD4}"/>
                </a:ext>
              </a:extLst>
            </p:cNvPr>
            <p:cNvGrpSpPr/>
            <p:nvPr/>
          </p:nvGrpSpPr>
          <p:grpSpPr>
            <a:xfrm>
              <a:off x="3512391" y="2726690"/>
              <a:ext cx="1216325" cy="860026"/>
              <a:chOff x="3512391" y="2726690"/>
              <a:chExt cx="1216325" cy="860026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BDBA1E5A-6494-47F1-AD88-00A7D86C37E9}"/>
                  </a:ext>
                </a:extLst>
              </p:cNvPr>
              <p:cNvCxnSpPr/>
              <p:nvPr/>
            </p:nvCxnSpPr>
            <p:spPr>
              <a:xfrm flipV="1">
                <a:off x="3512391" y="2726690"/>
                <a:ext cx="766648" cy="86002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2B4709FE-D44C-4E4F-85B2-E2689908D9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79038" y="2746309"/>
                <a:ext cx="44967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8BD0FD1-C087-42B6-A03E-9840B8FD727C}"/>
                </a:ext>
              </a:extLst>
            </p:cNvPr>
            <p:cNvSpPr txBox="1"/>
            <p:nvPr/>
          </p:nvSpPr>
          <p:spPr>
            <a:xfrm>
              <a:off x="4791775" y="2416953"/>
              <a:ext cx="4154227" cy="873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n=4</a:t>
              </a:r>
              <a:r>
                <a:rPr lang="bn-BD" sz="3200" dirty="0"/>
                <a:t> হলে ৪র্থ শক্তি স্তর </a:t>
              </a:r>
              <a:endParaRPr lang="en-US" sz="3200" dirty="0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C28CC70D-8432-4AE8-9F4C-E057729A0F31}"/>
              </a:ext>
            </a:extLst>
          </p:cNvPr>
          <p:cNvSpPr/>
          <p:nvPr/>
        </p:nvSpPr>
        <p:spPr>
          <a:xfrm>
            <a:off x="3385166" y="3461777"/>
            <a:ext cx="2946668" cy="294616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E051B6B-BEB2-4851-9616-DB44A19199CC}"/>
              </a:ext>
            </a:extLst>
          </p:cNvPr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A925EB56-52D5-482E-A3DA-2BA601472322}"/>
              </a:ext>
            </a:extLst>
          </p:cNvPr>
          <p:cNvSpPr/>
          <p:nvPr/>
        </p:nvSpPr>
        <p:spPr>
          <a:xfrm>
            <a:off x="2973135" y="3049817"/>
            <a:ext cx="3770730" cy="37700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8BE3E15B-FFC7-4D85-8B83-0C517734A842}"/>
              </a:ext>
            </a:extLst>
          </p:cNvPr>
          <p:cNvSpPr/>
          <p:nvPr/>
        </p:nvSpPr>
        <p:spPr>
          <a:xfrm>
            <a:off x="3751294" y="3845385"/>
            <a:ext cx="2214412" cy="217894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D0D6747F-6E38-49CF-9CAF-10FEEAAC42E5}"/>
              </a:ext>
            </a:extLst>
          </p:cNvPr>
          <p:cNvSpPr/>
          <p:nvPr/>
        </p:nvSpPr>
        <p:spPr>
          <a:xfrm>
            <a:off x="4120256" y="4208438"/>
            <a:ext cx="1476488" cy="145284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0D55DC6-9E94-47B3-A9C2-90A101620320}"/>
              </a:ext>
            </a:extLst>
          </p:cNvPr>
          <p:cNvSpPr txBox="1"/>
          <p:nvPr/>
        </p:nvSpPr>
        <p:spPr>
          <a:xfrm rot="10800000" flipV="1">
            <a:off x="5360143" y="4452454"/>
            <a:ext cx="498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1CB1DA6-7938-4F88-8686-5C77D7B0BC61}"/>
              </a:ext>
            </a:extLst>
          </p:cNvPr>
          <p:cNvSpPr txBox="1"/>
          <p:nvPr/>
        </p:nvSpPr>
        <p:spPr>
          <a:xfrm>
            <a:off x="5749579" y="4452454"/>
            <a:ext cx="478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4440DAE-81AE-46F8-B8E4-8ABB815B8F07}"/>
              </a:ext>
            </a:extLst>
          </p:cNvPr>
          <p:cNvSpPr txBox="1"/>
          <p:nvPr/>
        </p:nvSpPr>
        <p:spPr>
          <a:xfrm>
            <a:off x="6059338" y="4452454"/>
            <a:ext cx="478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F29DB34-4C08-4448-A2F0-F417B31587B3}"/>
              </a:ext>
            </a:extLst>
          </p:cNvPr>
          <p:cNvSpPr txBox="1"/>
          <p:nvPr/>
        </p:nvSpPr>
        <p:spPr>
          <a:xfrm>
            <a:off x="6532266" y="4452454"/>
            <a:ext cx="478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5E9F899-FB46-4DFF-AA34-25EAA7BDEAFF}"/>
              </a:ext>
            </a:extLst>
          </p:cNvPr>
          <p:cNvSpPr txBox="1"/>
          <p:nvPr/>
        </p:nvSpPr>
        <p:spPr>
          <a:xfrm>
            <a:off x="7362065" y="2234283"/>
            <a:ext cx="3849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</a:t>
            </a:r>
            <a:r>
              <a:rPr lang="bn-BD" sz="3200" dirty="0"/>
              <a:t> হলে ১ম শক্তি স্তর </a:t>
            </a:r>
            <a:endParaRPr lang="en-US" sz="3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93306FE-B296-43CE-B388-E5C6886F66DD}"/>
              </a:ext>
            </a:extLst>
          </p:cNvPr>
          <p:cNvSpPr txBox="1"/>
          <p:nvPr/>
        </p:nvSpPr>
        <p:spPr>
          <a:xfrm>
            <a:off x="7583053" y="2763198"/>
            <a:ext cx="388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n=2</a:t>
            </a:r>
            <a:r>
              <a:rPr lang="bn-BD" sz="3200" dirty="0"/>
              <a:t> হলে ২য় শক্তি স্তর 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A200F8D9-FB09-4131-89F2-1B63619AC8B5}"/>
              </a:ext>
            </a:extLst>
          </p:cNvPr>
          <p:cNvSpPr txBox="1"/>
          <p:nvPr/>
        </p:nvSpPr>
        <p:spPr>
          <a:xfrm>
            <a:off x="7793839" y="3474582"/>
            <a:ext cx="419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n=3</a:t>
            </a:r>
            <a:r>
              <a:rPr lang="bn-BD" sz="3200" dirty="0"/>
              <a:t>  হলে ৩য় শক্তি স্তর</a:t>
            </a:r>
            <a:r>
              <a:rPr lang="en-US" sz="3200" dirty="0"/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599C431-6CEB-426E-B37F-EB6AC690C0A8}"/>
              </a:ext>
            </a:extLst>
          </p:cNvPr>
          <p:cNvSpPr txBox="1"/>
          <p:nvPr/>
        </p:nvSpPr>
        <p:spPr>
          <a:xfrm>
            <a:off x="590843" y="1195754"/>
            <a:ext cx="959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প্রতিটি শক্তিস্তরকে দ্বারা </a:t>
            </a:r>
            <a:r>
              <a:rPr lang="en-US" sz="3200" dirty="0"/>
              <a:t>n </a:t>
            </a:r>
            <a:r>
              <a:rPr lang="bn-BD" sz="3200" dirty="0"/>
              <a:t> সুচীত করা হয়</a:t>
            </a:r>
            <a:r>
              <a:rPr lang="en-US" sz="3200" dirty="0"/>
              <a:t> </a:t>
            </a:r>
            <a:r>
              <a:rPr lang="bn-BD" sz="3200" dirty="0"/>
              <a:t>যেখানে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86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43758" y="3391369"/>
            <a:ext cx="2946668" cy="294616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17" name="Oval 16"/>
          <p:cNvSpPr/>
          <p:nvPr/>
        </p:nvSpPr>
        <p:spPr>
          <a:xfrm>
            <a:off x="1131727" y="2979409"/>
            <a:ext cx="3770730" cy="37700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909886" y="3774977"/>
            <a:ext cx="2214412" cy="217894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78848" y="4138030"/>
            <a:ext cx="1476488" cy="145284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3503743" y="4543680"/>
            <a:ext cx="498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81228" y="4543681"/>
            <a:ext cx="478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87198" y="4543681"/>
            <a:ext cx="478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9742" y="4572063"/>
            <a:ext cx="45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750541" y="2163875"/>
            <a:ext cx="5773081" cy="2530249"/>
            <a:chOff x="3680203" y="1361872"/>
            <a:chExt cx="6475475" cy="1973000"/>
          </a:xfrm>
        </p:grpSpPr>
        <p:grpSp>
          <p:nvGrpSpPr>
            <p:cNvPr id="8" name="Group 7"/>
            <p:cNvGrpSpPr/>
            <p:nvPr/>
          </p:nvGrpSpPr>
          <p:grpSpPr>
            <a:xfrm>
              <a:off x="3680203" y="1563393"/>
              <a:ext cx="2157414" cy="1771479"/>
              <a:chOff x="3680203" y="1563393"/>
              <a:chExt cx="2157414" cy="1771479"/>
            </a:xfrm>
          </p:grpSpPr>
          <p:cxnSp>
            <p:nvCxnSpPr>
              <p:cNvPr id="3" name="Straight Connector 2"/>
              <p:cNvCxnSpPr/>
              <p:nvPr/>
            </p:nvCxnSpPr>
            <p:spPr>
              <a:xfrm flipV="1">
                <a:off x="3680203" y="1563393"/>
                <a:ext cx="928531" cy="177147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4621291" y="1563393"/>
                <a:ext cx="1216326" cy="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5837618" y="1361872"/>
              <a:ext cx="4318060" cy="45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১ম শক্তি স্তর</a:t>
              </a:r>
              <a:r>
                <a:rPr lang="en-US" sz="3200" dirty="0"/>
                <a:t> </a:t>
              </a:r>
              <a:r>
                <a:rPr lang="bn-BD" sz="3200" dirty="0"/>
                <a:t> </a:t>
              </a:r>
              <a:r>
                <a:rPr lang="en-US" sz="3200" dirty="0"/>
                <a:t>n=1</a:t>
              </a:r>
              <a:r>
                <a:rPr lang="bn-BD" sz="3200" dirty="0"/>
                <a:t> </a:t>
              </a:r>
              <a:endParaRPr lang="en-US" sz="3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55934" y="2692790"/>
            <a:ext cx="5722994" cy="2009205"/>
            <a:chOff x="3680203" y="1431949"/>
            <a:chExt cx="5734802" cy="1902923"/>
          </a:xfrm>
        </p:grpSpPr>
        <p:grpSp>
          <p:nvGrpSpPr>
            <p:cNvPr id="32" name="Group 31"/>
            <p:cNvGrpSpPr/>
            <p:nvPr/>
          </p:nvGrpSpPr>
          <p:grpSpPr>
            <a:xfrm>
              <a:off x="3680203" y="1737568"/>
              <a:ext cx="2453090" cy="1597304"/>
              <a:chOff x="3680203" y="1737568"/>
              <a:chExt cx="2453090" cy="1597304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V="1">
                <a:off x="3680203" y="1747039"/>
                <a:ext cx="1242138" cy="15878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916967" y="1737568"/>
                <a:ext cx="1216326" cy="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6179893" y="1431949"/>
              <a:ext cx="3235112" cy="553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২য় শক্তি স্তর</a:t>
              </a:r>
              <a:r>
                <a:rPr lang="en-US" sz="3200" dirty="0"/>
                <a:t>  n=2</a:t>
              </a:r>
              <a:r>
                <a:rPr lang="bn-BD" sz="3200" dirty="0"/>
                <a:t> 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518781" y="3404174"/>
            <a:ext cx="5781074" cy="1200581"/>
            <a:chOff x="3732673" y="1785298"/>
            <a:chExt cx="5793003" cy="1407947"/>
          </a:xfrm>
        </p:grpSpPr>
        <p:grpSp>
          <p:nvGrpSpPr>
            <p:cNvPr id="37" name="Group 36"/>
            <p:cNvGrpSpPr/>
            <p:nvPr/>
          </p:nvGrpSpPr>
          <p:grpSpPr>
            <a:xfrm>
              <a:off x="3732673" y="2094112"/>
              <a:ext cx="2264136" cy="1099133"/>
              <a:chOff x="3732673" y="2094112"/>
              <a:chExt cx="2264136" cy="1099133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flipV="1">
                <a:off x="3732673" y="2094112"/>
                <a:ext cx="1086805" cy="10991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780483" y="2109513"/>
                <a:ext cx="1216326" cy="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5915596" y="1785298"/>
              <a:ext cx="3610080" cy="685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৩য় শক্তি স্তর</a:t>
              </a:r>
              <a:r>
                <a:rPr lang="en-US" sz="3200" dirty="0"/>
                <a:t>  n=3</a:t>
              </a:r>
              <a:r>
                <a:rPr lang="bn-BD" sz="3200" dirty="0"/>
                <a:t> </a:t>
              </a:r>
              <a:endParaRPr lang="en-US" sz="3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982193" y="4136130"/>
            <a:ext cx="5576449" cy="728323"/>
            <a:chOff x="3680203" y="2246877"/>
            <a:chExt cx="5587954" cy="1087994"/>
          </a:xfrm>
        </p:grpSpPr>
        <p:grpSp>
          <p:nvGrpSpPr>
            <p:cNvPr id="42" name="Group 41"/>
            <p:cNvGrpSpPr/>
            <p:nvPr/>
          </p:nvGrpSpPr>
          <p:grpSpPr>
            <a:xfrm>
              <a:off x="3680203" y="2565909"/>
              <a:ext cx="2107332" cy="768962"/>
              <a:chOff x="3680203" y="2565909"/>
              <a:chExt cx="2107332" cy="768962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3680203" y="2565909"/>
                <a:ext cx="891006" cy="76896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571209" y="2565909"/>
                <a:ext cx="1216326" cy="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5738370" y="2246877"/>
              <a:ext cx="3529787" cy="873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৪র্থ শক্তি স্তর</a:t>
              </a:r>
              <a:r>
                <a:rPr lang="en-US" sz="3200" dirty="0"/>
                <a:t> n=4</a:t>
              </a:r>
              <a:r>
                <a:rPr lang="bn-BD" sz="3200" dirty="0"/>
                <a:t> 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131745" y="5305159"/>
            <a:ext cx="7276549" cy="1097705"/>
            <a:chOff x="4519210" y="4828734"/>
            <a:chExt cx="7276549" cy="1097705"/>
          </a:xfrm>
        </p:grpSpPr>
        <p:sp>
          <p:nvSpPr>
            <p:cNvPr id="25" name="TextBox 24"/>
            <p:cNvSpPr txBox="1"/>
            <p:nvPr/>
          </p:nvSpPr>
          <p:spPr>
            <a:xfrm>
              <a:off x="4519210" y="4828734"/>
              <a:ext cx="72765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 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27494" y="5377799"/>
              <a:ext cx="808987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AF72522-A428-4D40-BBD5-F0FE39906850}"/>
              </a:ext>
            </a:extLst>
          </p:cNvPr>
          <p:cNvSpPr txBox="1"/>
          <p:nvPr/>
        </p:nvSpPr>
        <p:spPr>
          <a:xfrm>
            <a:off x="144839" y="928242"/>
            <a:ext cx="6940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এবার তোমরা কী বলতে পারবে কোন কক্ষপথে কয়টি ইলেকট্রন থাকতে পারে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675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1283CF2-5CF8-40A7-9CE3-DE24F91393E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F5883B-573C-4FCE-8A52-34B5DC295DA7}"/>
              </a:ext>
            </a:extLst>
          </p:cNvPr>
          <p:cNvSpPr txBox="1"/>
          <p:nvPr/>
        </p:nvSpPr>
        <p:spPr>
          <a:xfrm>
            <a:off x="2788171" y="938717"/>
            <a:ext cx="25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সুতরাং আজকের পাঠ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3CED2B2-AC31-49AD-9FA9-DB85B77CFAE4}"/>
              </a:ext>
            </a:extLst>
          </p:cNvPr>
          <p:cNvSpPr txBox="1"/>
          <p:nvPr/>
        </p:nvSpPr>
        <p:spPr>
          <a:xfrm>
            <a:off x="3324069" y="738662"/>
            <a:ext cx="58736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                  পরমানুর গঠন</a:t>
            </a:r>
          </a:p>
          <a:p>
            <a:r>
              <a:rPr lang="bn-BD" dirty="0"/>
              <a:t>বিশেষ পাঠ </a:t>
            </a:r>
            <a:r>
              <a:rPr lang="bn-BD" sz="3200" dirty="0"/>
              <a:t>পরমানুর ইলেকট্রন বিন্যাস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E23F4AE-BA3C-449D-97FE-AD2B83BE74A6}"/>
              </a:ext>
            </a:extLst>
          </p:cNvPr>
          <p:cNvSpPr txBox="1"/>
          <p:nvPr/>
        </p:nvSpPr>
        <p:spPr>
          <a:xfrm>
            <a:off x="534649" y="2282531"/>
            <a:ext cx="11122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১)এই পাঠ শেষে তোমরা </a:t>
            </a:r>
            <a:r>
              <a:rPr lang="en-US" sz="3600" dirty="0"/>
              <a:t>2n</a:t>
            </a:r>
            <a:r>
              <a:rPr lang="en-US" sz="3600" baseline="30000" dirty="0"/>
              <a:t>2 </a:t>
            </a:r>
            <a:r>
              <a:rPr lang="en-US" sz="3600" dirty="0"/>
              <a:t> </a:t>
            </a:r>
            <a:r>
              <a:rPr lang="bn-BD" sz="3600" dirty="0"/>
              <a:t>সূত্র দ্বারা ইলেকট্রন বিন্যাসের নিয়ম জানতে পারবে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62BD58-EA90-474A-B306-567C2414D91B}"/>
              </a:ext>
            </a:extLst>
          </p:cNvPr>
          <p:cNvSpPr txBox="1"/>
          <p:nvPr/>
        </p:nvSpPr>
        <p:spPr>
          <a:xfrm>
            <a:off x="534648" y="3482860"/>
            <a:ext cx="11122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২) </a:t>
            </a:r>
            <a:r>
              <a:rPr lang="en-US" sz="3600" dirty="0"/>
              <a:t>2n</a:t>
            </a:r>
            <a:r>
              <a:rPr lang="en-US" sz="3600" baseline="30000" dirty="0"/>
              <a:t>2 </a:t>
            </a:r>
            <a:r>
              <a:rPr lang="en-US" sz="3600" dirty="0"/>
              <a:t> </a:t>
            </a:r>
            <a:r>
              <a:rPr lang="bn-BD" sz="3600" dirty="0"/>
              <a:t>সূত্র দ্বারা ইলেকট্রন বিন্যাসের ব্যাতিক্রম ও উপস্তর সম্পর্কে জানতে পারবে </a:t>
            </a:r>
          </a:p>
        </p:txBody>
      </p:sp>
    </p:spTree>
    <p:extLst>
      <p:ext uri="{BB962C8B-B14F-4D97-AF65-F5344CB8AC3E}">
        <p14:creationId xmlns:p14="http://schemas.microsoft.com/office/powerpoint/2010/main" val="971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43068" y="2836790"/>
            <a:ext cx="2946668" cy="294616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17" name="Oval 16"/>
          <p:cNvSpPr/>
          <p:nvPr/>
        </p:nvSpPr>
        <p:spPr>
          <a:xfrm>
            <a:off x="531037" y="2424830"/>
            <a:ext cx="3770730" cy="37700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309196" y="3220398"/>
            <a:ext cx="2214412" cy="217894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678158" y="3583451"/>
            <a:ext cx="1476488" cy="145284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2903053" y="3989101"/>
            <a:ext cx="498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149851" y="1867734"/>
            <a:ext cx="1923400" cy="2271811"/>
            <a:chOff x="3680203" y="1563393"/>
            <a:chExt cx="2157414" cy="1771479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3680203" y="1563393"/>
              <a:ext cx="928531" cy="17714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621291" y="1563393"/>
              <a:ext cx="1216326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073251" y="1609296"/>
            <a:ext cx="3849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১ম শক্তি স্তর</a:t>
            </a:r>
            <a:r>
              <a:rPr lang="en-US" sz="3200" dirty="0"/>
              <a:t> </a:t>
            </a:r>
            <a:r>
              <a:rPr lang="bn-BD" sz="3200" dirty="0"/>
              <a:t> </a:t>
            </a:r>
            <a:r>
              <a:rPr lang="en-US" sz="3200" dirty="0"/>
              <a:t>n=1</a:t>
            </a:r>
            <a:r>
              <a:rPr lang="bn-BD" sz="3200" dirty="0"/>
              <a:t>  </a:t>
            </a:r>
            <a:endParaRPr lang="en-US" sz="3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0" y="746061"/>
            <a:ext cx="12462210" cy="1077218"/>
            <a:chOff x="4071375" y="4960643"/>
            <a:chExt cx="7276549" cy="1077218"/>
          </a:xfrm>
        </p:grpSpPr>
        <p:sp>
          <p:nvSpPr>
            <p:cNvPr id="25" name="TextBox 24"/>
            <p:cNvSpPr txBox="1"/>
            <p:nvPr/>
          </p:nvSpPr>
          <p:spPr>
            <a:xfrm>
              <a:off x="4071375" y="4960643"/>
              <a:ext cx="72765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 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065009" y="5019759"/>
              <a:ext cx="471803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630274" y="2635623"/>
            <a:ext cx="4292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ইলেকট্রন সংখ্যা  </a:t>
            </a:r>
            <a:r>
              <a:rPr lang="en-US" sz="3200" dirty="0"/>
              <a:t>2n</a:t>
            </a:r>
            <a:r>
              <a:rPr lang="en-US" sz="3200" baseline="30000" dirty="0"/>
              <a:t>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8395345" y="2635623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=2.1</a:t>
            </a:r>
            <a:r>
              <a:rPr lang="en-US" sz="3200" baseline="30000" dirty="0"/>
              <a:t>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9645025" y="2635623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2246365" y="3505200"/>
            <a:ext cx="335280" cy="335280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252018" y="4794216"/>
            <a:ext cx="335280" cy="335280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3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6" grpId="0"/>
      <p:bldP spid="47" grpId="0"/>
      <p:bldP spid="48" grpId="0"/>
      <p:bldP spid="2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27381" y="2708774"/>
            <a:ext cx="2946668" cy="294616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17" name="Oval 16"/>
          <p:cNvSpPr/>
          <p:nvPr/>
        </p:nvSpPr>
        <p:spPr>
          <a:xfrm>
            <a:off x="715350" y="2296814"/>
            <a:ext cx="3770730" cy="37700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493509" y="3092382"/>
            <a:ext cx="2214412" cy="217894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862471" y="3455435"/>
            <a:ext cx="1476488" cy="145284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64851" y="3861086"/>
            <a:ext cx="478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639557" y="2332883"/>
            <a:ext cx="2448039" cy="1686517"/>
            <a:chOff x="3680203" y="1737568"/>
            <a:chExt cx="2453090" cy="1597304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3680203" y="1747039"/>
              <a:ext cx="1242138" cy="15878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916967" y="1737568"/>
              <a:ext cx="1216326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6134100" y="2010195"/>
            <a:ext cx="3228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২য় শক্তি স্তর</a:t>
            </a:r>
            <a:r>
              <a:rPr lang="en-US" sz="3200" dirty="0"/>
              <a:t>  n=2</a:t>
            </a:r>
            <a:r>
              <a:rPr lang="bn-BD" sz="3200" dirty="0"/>
              <a:t> </a:t>
            </a:r>
            <a:endParaRPr lang="en-US" sz="32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0" y="746061"/>
            <a:ext cx="12462210" cy="1077218"/>
            <a:chOff x="4071375" y="4960643"/>
            <a:chExt cx="7276549" cy="1077218"/>
          </a:xfrm>
        </p:grpSpPr>
        <p:sp>
          <p:nvSpPr>
            <p:cNvPr id="31" name="TextBox 30"/>
            <p:cNvSpPr txBox="1"/>
            <p:nvPr/>
          </p:nvSpPr>
          <p:spPr>
            <a:xfrm>
              <a:off x="4071375" y="4960643"/>
              <a:ext cx="72765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 </a:t>
              </a:r>
              <a:endParaRPr lang="en-US" sz="32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99297" y="4963813"/>
              <a:ext cx="471803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701118" y="3108941"/>
            <a:ext cx="4292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ইলেকট্রন সংখ্যা  </a:t>
            </a:r>
            <a:r>
              <a:rPr lang="en-US" sz="3200" dirty="0"/>
              <a:t>2n</a:t>
            </a:r>
            <a:r>
              <a:rPr lang="en-US" sz="3200" baseline="30000" dirty="0"/>
              <a:t>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8589851" y="3108941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=2.2</a:t>
            </a:r>
            <a:r>
              <a:rPr lang="en-US" sz="3200" baseline="30000" dirty="0"/>
              <a:t>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9791329" y="3108941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=2.4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10846503" y="3108941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=8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49" name="Oval 48"/>
          <p:cNvSpPr/>
          <p:nvPr/>
        </p:nvSpPr>
        <p:spPr>
          <a:xfrm>
            <a:off x="2584383" y="3039007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50097" y="3137919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579688" y="4445266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3378179" y="4799922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2320732" y="5120433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1908701" y="5038316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434266" y="4184483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1507213" y="3758022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2636289" y="3473199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468340" y="4685238"/>
            <a:ext cx="261378" cy="261378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7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7036" y="2525894"/>
            <a:ext cx="2946668" cy="294616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8709"/>
            <a:ext cx="121920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3600" b="1" dirty="0"/>
              <a:t>বোর পরমানু মডেল</a:t>
            </a:r>
            <a:endParaRPr lang="en-US" sz="3600" b="1" dirty="0"/>
          </a:p>
        </p:txBody>
      </p:sp>
      <p:sp>
        <p:nvSpPr>
          <p:cNvPr id="17" name="Oval 16"/>
          <p:cNvSpPr/>
          <p:nvPr/>
        </p:nvSpPr>
        <p:spPr>
          <a:xfrm>
            <a:off x="275005" y="2113934"/>
            <a:ext cx="3770730" cy="37700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053164" y="2909502"/>
            <a:ext cx="2214412" cy="217894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422126" y="3272555"/>
            <a:ext cx="1476488" cy="145284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85609" y="3785765"/>
            <a:ext cx="478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639557" y="2332883"/>
            <a:ext cx="2448039" cy="1686517"/>
            <a:chOff x="3680203" y="1737568"/>
            <a:chExt cx="2453090" cy="1597304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3680203" y="1747039"/>
              <a:ext cx="1242138" cy="15878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916967" y="1737568"/>
              <a:ext cx="1216326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134100" y="2010195"/>
            <a:ext cx="387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৩য় শক্তি স্তর</a:t>
            </a:r>
            <a:r>
              <a:rPr lang="en-US" sz="3200" dirty="0"/>
              <a:t>  n=3</a:t>
            </a:r>
            <a:r>
              <a:rPr lang="bn-BD" sz="3200" dirty="0"/>
              <a:t> </a:t>
            </a:r>
            <a:endParaRPr lang="en-US" sz="3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0" y="746061"/>
            <a:ext cx="12462210" cy="1077218"/>
            <a:chOff x="4071375" y="4960643"/>
            <a:chExt cx="7276549" cy="1077218"/>
          </a:xfrm>
        </p:grpSpPr>
        <p:sp>
          <p:nvSpPr>
            <p:cNvPr id="47" name="TextBox 46"/>
            <p:cNvSpPr txBox="1"/>
            <p:nvPr/>
          </p:nvSpPr>
          <p:spPr>
            <a:xfrm>
              <a:off x="4071375" y="4960643"/>
              <a:ext cx="72765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প্রতিটি শক্তিস্তরে ইলেকট্রন ধারন ক্ষমতা </a:t>
              </a:r>
              <a:r>
                <a:rPr lang="en-US" sz="3200" dirty="0"/>
                <a:t>2n</a:t>
              </a:r>
              <a:r>
                <a:rPr lang="en-US" sz="3200" baseline="30000" dirty="0"/>
                <a:t>2</a:t>
              </a:r>
              <a:r>
                <a:rPr lang="en-US" sz="3200" dirty="0"/>
                <a:t> </a:t>
              </a:r>
              <a:r>
                <a:rPr lang="bn-BD" sz="3200" dirty="0"/>
                <a:t>  সূত্র দ্বারা নির্নয় করাহয় </a:t>
              </a:r>
              <a:endParaRPr lang="en-US" sz="32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065009" y="5019759"/>
              <a:ext cx="471803" cy="548640"/>
            </a:xfrm>
            <a:prstGeom prst="rect">
              <a:avLst/>
            </a:prstGeom>
            <a:noFill/>
            <a:ln>
              <a:solidFill>
                <a:srgbClr val="FE28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701118" y="3108941"/>
            <a:ext cx="4292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ইলেকট্রন সংখ্যা  </a:t>
            </a:r>
            <a:r>
              <a:rPr lang="en-US" sz="3200" dirty="0"/>
              <a:t>2n</a:t>
            </a:r>
            <a:r>
              <a:rPr lang="en-US" sz="3200" baseline="30000" dirty="0"/>
              <a:t>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8589851" y="3108941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=2.3</a:t>
            </a:r>
            <a:r>
              <a:rPr lang="en-US" sz="3200" baseline="30000" dirty="0"/>
              <a:t>2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9791329" y="3108941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=2.9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10846503" y="3108941"/>
            <a:ext cx="1055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=18</a:t>
            </a:r>
            <a:r>
              <a:rPr lang="bn-BD" sz="3200" dirty="0"/>
              <a:t>  </a:t>
            </a:r>
            <a:endParaRPr lang="en-US" sz="3200" dirty="0"/>
          </a:p>
        </p:txBody>
      </p:sp>
      <p:sp>
        <p:nvSpPr>
          <p:cNvPr id="53" name="Oval 52"/>
          <p:cNvSpPr/>
          <p:nvPr/>
        </p:nvSpPr>
        <p:spPr>
          <a:xfrm>
            <a:off x="2546522" y="2515311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2834314" y="2688125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3300803" y="3250833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482354" y="3620210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260905" y="4674655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085227" y="4943938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492281" y="5316028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2197974" y="5409842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1582881" y="5282833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1227996" y="5125271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814932" y="4674654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37347" y="4378555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576700" y="3894406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04363" y="3543755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76262" y="2952424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140196" y="2684288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1639999" y="2449504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1987255" y="2403231"/>
            <a:ext cx="254017" cy="25401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2068127" y="3264422"/>
            <a:ext cx="254407" cy="25440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1970754" y="4559993"/>
            <a:ext cx="254407" cy="254407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1943325" y="4989784"/>
            <a:ext cx="251741" cy="251741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2315415" y="4970431"/>
            <a:ext cx="251741" cy="251741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095954" y="4231962"/>
            <a:ext cx="251741" cy="251741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3179627" y="3848540"/>
            <a:ext cx="251741" cy="251741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1962010" y="2840890"/>
            <a:ext cx="251741" cy="251741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2264782" y="2870779"/>
            <a:ext cx="251741" cy="251741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1055125" y="3479887"/>
            <a:ext cx="251741" cy="251741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963209" y="3787377"/>
            <a:ext cx="251741" cy="251741"/>
          </a:xfrm>
          <a:prstGeom prst="ellipse">
            <a:avLst/>
          </a:prstGeom>
          <a:solidFill>
            <a:srgbClr val="FE2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A8C786DB-0A5A-4416-B9F5-F12D1CC49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04" y="2888"/>
            <a:ext cx="12192000" cy="6857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15D9CE0-2479-4180-A389-A6AF051FA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23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  <p:bldP spid="50" grpId="0"/>
      <p:bldP spid="51" grpId="0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Nikos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607</TotalTime>
  <Words>821</Words>
  <Application>Microsoft Office PowerPoint</Application>
  <PresentationFormat>Custom</PresentationFormat>
  <Paragraphs>170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SHAHADAT HUSSAIN</dc:creator>
  <cp:lastModifiedBy>Saiful Islam</cp:lastModifiedBy>
  <cp:revision>70</cp:revision>
  <dcterms:created xsi:type="dcterms:W3CDTF">2020-06-18T16:34:20Z</dcterms:created>
  <dcterms:modified xsi:type="dcterms:W3CDTF">2021-03-09T18:17:35Z</dcterms:modified>
</cp:coreProperties>
</file>