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5" r:id="rId3"/>
    <p:sldId id="286" r:id="rId4"/>
    <p:sldId id="280" r:id="rId5"/>
    <p:sldId id="262" r:id="rId6"/>
    <p:sldId id="260" r:id="rId7"/>
    <p:sldId id="267" r:id="rId8"/>
    <p:sldId id="263" r:id="rId9"/>
    <p:sldId id="264" r:id="rId10"/>
    <p:sldId id="278" r:id="rId11"/>
    <p:sldId id="270" r:id="rId12"/>
    <p:sldId id="279" r:id="rId13"/>
    <p:sldId id="256" r:id="rId14"/>
    <p:sldId id="284" r:id="rId15"/>
    <p:sldId id="266" r:id="rId16"/>
    <p:sldId id="271" r:id="rId17"/>
    <p:sldId id="272" r:id="rId18"/>
    <p:sldId id="273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00FFFF"/>
    <a:srgbClr val="66FF99"/>
    <a:srgbClr val="F6E5FF"/>
    <a:srgbClr val="CC66FF"/>
    <a:srgbClr val="66FF33"/>
    <a:srgbClr val="FF00FF"/>
    <a:srgbClr val="FFCC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সারনীতে কয়টি ঘর</a:t>
            </a:r>
            <a:r>
              <a:rPr lang="bn-IN" baseline="0" dirty="0" smtClean="0"/>
              <a:t> আছে? ক্রমযোজিত গ</a:t>
            </a:r>
            <a:r>
              <a:rPr lang="en-US" baseline="0" dirty="0" smtClean="0"/>
              <a:t>ণ</a:t>
            </a:r>
            <a:r>
              <a:rPr lang="bn-IN" baseline="0" dirty="0" smtClean="0"/>
              <a:t>সংখ্যা কী?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baseline="0" dirty="0" smtClean="0"/>
              <a:t> কীসের প্রতীক? মধ্যক নির্ণয়ের সূত্র কী? প্রাপ্ত নম্বরের মধ্যক কত?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কত গুলো পানীয় বোতল আছে?</a:t>
            </a:r>
            <a:r>
              <a:rPr lang="bn-IN" baseline="0" dirty="0" smtClean="0"/>
              <a:t> কোন রঙের পানীয় সবচেয়ে বেশি? ওই রঙের পানীয় বোতলকে কী বলে? প্রচুরক কাকে বলে?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প্রদত্ত প্রশ্ন দ্বারা </a:t>
            </a:r>
            <a:r>
              <a:rPr lang="bn-IN" dirty="0" smtClean="0"/>
              <a:t>নির্ধারিত</a:t>
            </a:r>
            <a:r>
              <a:rPr lang="bn-IN" baseline="0" dirty="0" smtClean="0"/>
              <a:t> পাঠের শিক্ষনফল অর্জনে শিক্ষার্থীদের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0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</a:t>
            </a:r>
            <a:r>
              <a:rPr lang="en-US" baseline="0" dirty="0" err="1" smtClean="0"/>
              <a:t>ণা</a:t>
            </a:r>
            <a:r>
              <a:rPr lang="bn-IN" baseline="0" dirty="0" smtClean="0"/>
              <a:t> ও কৌশল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</a:t>
            </a:r>
            <a:r>
              <a:rPr lang="bn-IN" baseline="0" smtClean="0"/>
              <a:t>পারে।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    কোনটি মধ্যে</a:t>
            </a:r>
            <a:r>
              <a:rPr lang="bn-IN" baseline="0" dirty="0" smtClean="0"/>
              <a:t> অবস্থান করে? উভয় পাশে বেবীর সংখ্যা কত?  প্রশ্ন করে শিক্ষার্থীদের দ্বারা উত্তর জানার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স্তম্ভগুলোকে কীভাবে সাজানো হয়েছে?</a:t>
            </a:r>
            <a:r>
              <a:rPr lang="bn-IN" baseline="0" dirty="0" smtClean="0"/>
              <a:t> </a:t>
            </a:r>
            <a:r>
              <a:rPr lang="bn-IN" dirty="0" smtClean="0"/>
              <a:t>মধ্য</a:t>
            </a:r>
            <a:r>
              <a:rPr lang="bn-IN" baseline="0" dirty="0" smtClean="0"/>
              <a:t>স্তম্ভ কোনটি? মধ্যস্তম্ভের উভয় পাশের স্তম্ভসংখ্যা কত? দুইপাশের স্তম্ভসংখ্যার মধ্যে সম্পর্ক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রঙের</a:t>
            </a:r>
            <a:r>
              <a:rPr lang="bn-IN" baseline="0" dirty="0" smtClean="0"/>
              <a:t> ফুল সবচেয়ে বেশি আছে? গোলাপী রঙের ফুলকে কী বলে? প্রশ্নত্তোরের মাধ্যমে আজকের পাঠ ঘো</a:t>
            </a:r>
            <a:r>
              <a:rPr lang="en-US" baseline="0" dirty="0" smtClean="0"/>
              <a:t>ষ</a:t>
            </a:r>
            <a:r>
              <a:rPr lang="bn-IN" baseline="0" dirty="0" smtClean="0"/>
              <a:t>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</a:t>
            </a:r>
            <a:r>
              <a:rPr lang="en-US" dirty="0" err="1" smtClean="0"/>
              <a:t>্য</a:t>
            </a:r>
            <a:r>
              <a:rPr lang="bn-IN" dirty="0" smtClean="0"/>
              <a:t>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 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609600"/>
            <a:ext cx="5943600" cy="5562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7105" y="2419350"/>
            <a:ext cx="2632589" cy="222885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ArchUpPour">
              <a:avLst>
                <a:gd name="adj1" fmla="val 6560185"/>
                <a:gd name="adj2" fmla="val 31735"/>
              </a:avLst>
            </a:prstTxWarp>
            <a:spAutoFit/>
          </a:bodyPr>
          <a:lstStyle/>
          <a:p>
            <a:r>
              <a:rPr lang="bn-IN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8046" y="3810000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43637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43637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98370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21970"/>
            <a:ext cx="8111836" cy="773430"/>
            <a:chOff x="381000" y="457200"/>
            <a:chExt cx="8305800" cy="773430"/>
          </a:xfrm>
        </p:grpSpPr>
        <p:sp>
          <p:nvSpPr>
            <p:cNvPr id="23" name="Oval 22"/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2884170"/>
            <a:ext cx="8077200" cy="773430"/>
            <a:chOff x="419100" y="2819400"/>
            <a:chExt cx="8305800" cy="773430"/>
          </a:xfrm>
        </p:grpSpPr>
        <p:sp>
          <p:nvSpPr>
            <p:cNvPr id="42" name="Oval 41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7" name="Straight Arrow Connector 46"/>
          <p:cNvCxnSpPr>
            <a:stCxn id="42" idx="2"/>
            <a:endCxn id="53" idx="2"/>
          </p:cNvCxnSpPr>
          <p:nvPr/>
        </p:nvCxnSpPr>
        <p:spPr>
          <a:xfrm flipV="1">
            <a:off x="533400" y="3255645"/>
            <a:ext cx="3260521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24182" y="3289935"/>
            <a:ext cx="3186418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28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200" b="0" i="0" dirty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blipFill rotWithShape="1">
                <a:blip r:embed="rId3"/>
                <a:stretch>
                  <a:fillRect l="-76" t="-3896" r="-380" b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109684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3893" y="1740010"/>
            <a:ext cx="8229600" cy="3517790"/>
            <a:chOff x="483893" y="2725167"/>
            <a:chExt cx="8229600" cy="3517790"/>
          </a:xfrm>
        </p:grpSpPr>
        <p:sp>
          <p:nvSpPr>
            <p:cNvPr id="51" name="Rectangle 50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93" y="5572780"/>
            <a:ext cx="8229599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8180"/>
              </p:ext>
            </p:extLst>
          </p:nvPr>
        </p:nvGraphicFramePr>
        <p:xfrm>
          <a:off x="457202" y="1371600"/>
          <a:ext cx="4038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798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73153"/>
              </p:ext>
            </p:extLst>
          </p:nvPr>
        </p:nvGraphicFramePr>
        <p:xfrm>
          <a:off x="457200" y="381000"/>
          <a:ext cx="8193905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060"/>
                <a:gridCol w="762224"/>
                <a:gridCol w="666945"/>
                <a:gridCol w="726998"/>
                <a:gridCol w="692931"/>
                <a:gridCol w="676186"/>
                <a:gridCol w="666945"/>
                <a:gridCol w="735660"/>
                <a:gridCol w="692931"/>
                <a:gridCol w="762801"/>
                <a:gridCol w="762224"/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799" y="1381780"/>
            <a:ext cx="4155305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→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 smtClean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blipFill rotWithShape="1">
                <a:blip r:embed="rId3"/>
                <a:stretch>
                  <a:fillRect l="-20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5800" y="5029200"/>
            <a:ext cx="4155305" cy="138499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62000" y="5739825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8916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41020" y="3562350"/>
            <a:ext cx="8065770" cy="781050"/>
            <a:chOff x="541020" y="3562350"/>
            <a:chExt cx="8065770" cy="781050"/>
          </a:xfrm>
        </p:grpSpPr>
        <p:sp>
          <p:nvSpPr>
            <p:cNvPr id="2" name="Oval 1"/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4568190"/>
            <a:ext cx="8073390" cy="765810"/>
            <a:chOff x="533400" y="4568190"/>
            <a:chExt cx="8073390" cy="765810"/>
          </a:xfrm>
        </p:grpSpPr>
        <p:sp>
          <p:nvSpPr>
            <p:cNvPr id="12" name="Oval 11"/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" y="674370"/>
            <a:ext cx="8077200" cy="773430"/>
            <a:chOff x="609600" y="674370"/>
            <a:chExt cx="8077200" cy="773430"/>
          </a:xfrm>
        </p:grpSpPr>
        <p:sp>
          <p:nvSpPr>
            <p:cNvPr id="22" name="Oval 21"/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9600" y="1676400"/>
            <a:ext cx="8039100" cy="800100"/>
            <a:chOff x="609600" y="1676400"/>
            <a:chExt cx="8039100" cy="800100"/>
          </a:xfrm>
        </p:grpSpPr>
        <p:sp>
          <p:nvSpPr>
            <p:cNvPr id="31" name="Oval 30"/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কত?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5269"/>
            <a:ext cx="7924800" cy="646331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304698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457200"/>
            <a:ext cx="7620000" cy="5867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4913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000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b="1" dirty="0" smtClean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endParaRPr lang="en-US" b="1" dirty="0">
              <a:ln w="1905"/>
              <a:gradFill>
                <a:gsLst>
                  <a:gs pos="0">
                    <a:srgbClr val="1AB39F">
                      <a:shade val="20000"/>
                      <a:satMod val="200000"/>
                    </a:srgbClr>
                  </a:gs>
                  <a:gs pos="78000">
                    <a:srgbClr val="1AB39F">
                      <a:tint val="90000"/>
                      <a:shade val="89000"/>
                      <a:satMod val="220000"/>
                    </a:srgbClr>
                  </a:gs>
                  <a:gs pos="100000">
                    <a:srgbClr val="1AB39F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24400"/>
            <a:ext cx="3810000" cy="1024309"/>
          </a:xfrm>
          <a:prstGeom prst="rect">
            <a:avLst/>
          </a:prstGeom>
        </p:spPr>
      </p:pic>
      <p:pic>
        <p:nvPicPr>
          <p:cNvPr id="9" name="Picture 8" descr="graphics-christmas-flowers-181560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0" y="0"/>
            <a:ext cx="4571999" cy="4038600"/>
          </a:xfrm>
          <a:prstGeom prst="rect">
            <a:avLst/>
          </a:prstGeom>
        </p:spPr>
      </p:pic>
      <p:pic>
        <p:nvPicPr>
          <p:cNvPr id="6" name="Picture 5" descr="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49131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1470" y="612161"/>
            <a:ext cx="8183880" cy="10515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889834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আরমানীটোলা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ঢাকা-১১00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২৭৯৯৫৯২৯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518484" y="1825625"/>
            <a:ext cx="2996866" cy="4351338"/>
          </a:xfrm>
          <a:solidFill>
            <a:srgbClr val="33D600"/>
          </a:solidFill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:-১১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762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40" y="2590800"/>
            <a:ext cx="8326120" cy="2286000"/>
            <a:chOff x="408940" y="2590800"/>
            <a:chExt cx="8326120" cy="2286000"/>
          </a:xfrm>
        </p:grpSpPr>
        <p:pic>
          <p:nvPicPr>
            <p:cNvPr id="1026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5800" y="208222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571998" y="1056620"/>
            <a:ext cx="990602" cy="229618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0668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2895600" y="1590020"/>
            <a:ext cx="1691638" cy="176277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বিন্যস্ত উপাত্তের গড় ও মধ্যক নির্ণয় করতে পারবে।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302" y="609600"/>
            <a:ext cx="8077200" cy="773430"/>
            <a:chOff x="609600" y="609600"/>
            <a:chExt cx="8077200" cy="773430"/>
          </a:xfrm>
        </p:grpSpPr>
        <p:sp>
          <p:nvSpPr>
            <p:cNvPr id="23" name="Oval 22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277" y="3238500"/>
            <a:ext cx="8039100" cy="800100"/>
            <a:chOff x="521277" y="3276600"/>
            <a:chExt cx="8039100" cy="800100"/>
          </a:xfrm>
        </p:grpSpPr>
        <p:sp>
          <p:nvSpPr>
            <p:cNvPr id="32" name="Oval 31"/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5055177" y="3660252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8796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368225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25025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556" y="1625024"/>
            <a:ext cx="2874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387025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556" y="5247382"/>
            <a:ext cx="7997190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5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2464</TotalTime>
  <Words>967</Words>
  <Application>Microsoft Office PowerPoint</Application>
  <PresentationFormat>On-screen Show (4:3)</PresentationFormat>
  <Paragraphs>317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Md.Amir Hosen</cp:lastModifiedBy>
  <cp:revision>270</cp:revision>
  <dcterms:created xsi:type="dcterms:W3CDTF">2006-08-16T00:00:00Z</dcterms:created>
  <dcterms:modified xsi:type="dcterms:W3CDTF">2021-03-09T18:07:48Z</dcterms:modified>
</cp:coreProperties>
</file>