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633"/>
    <a:srgbClr val="00FFFF"/>
    <a:srgbClr val="0033CC"/>
    <a:srgbClr val="FF33CC"/>
    <a:srgbClr val="00FF00"/>
    <a:srgbClr val="FF7C80"/>
    <a:srgbClr val="099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B671-D5C2-454A-A12F-958B1FE3108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1222-5C26-4058-838A-A99049A2FB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88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B671-D5C2-454A-A12F-958B1FE3108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1222-5C26-4058-838A-A99049A2F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B671-D5C2-454A-A12F-958B1FE3108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1222-5C26-4058-838A-A99049A2F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B671-D5C2-454A-A12F-958B1FE3108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1222-5C26-4058-838A-A99049A2F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8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B671-D5C2-454A-A12F-958B1FE3108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1222-5C26-4058-838A-A99049A2FB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85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B671-D5C2-454A-A12F-958B1FE3108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1222-5C26-4058-838A-A99049A2F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4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B671-D5C2-454A-A12F-958B1FE3108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1222-5C26-4058-838A-A99049A2F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4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B671-D5C2-454A-A12F-958B1FE3108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1222-5C26-4058-838A-A99049A2F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2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B671-D5C2-454A-A12F-958B1FE3108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1222-5C26-4058-838A-A99049A2F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2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EB3B671-D5C2-454A-A12F-958B1FE3108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EB1222-5C26-4058-838A-A99049A2F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6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B671-D5C2-454A-A12F-958B1FE3108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1222-5C26-4058-838A-A99049A2F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EB3B671-D5C2-454A-A12F-958B1FE3108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DEB1222-5C26-4058-838A-A99049A2F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09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657"/>
          <a:stretch/>
        </p:blipFill>
        <p:spPr>
          <a:xfrm>
            <a:off x="817419" y="721348"/>
            <a:ext cx="10515600" cy="5957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7419" y="415636"/>
            <a:ext cx="343592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err="1" smtClean="0">
                <a:solidFill>
                  <a:srgbClr val="FF0000"/>
                </a:solidFill>
              </a:rPr>
              <a:t>স্বা</a:t>
            </a:r>
            <a:endParaRPr lang="en-US" sz="239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4544" y="568035"/>
            <a:ext cx="238558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FF00"/>
                </a:solidFill>
              </a:rPr>
              <a:t>গ</a:t>
            </a:r>
            <a:endParaRPr lang="en-US" sz="239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4721" y="568034"/>
            <a:ext cx="297872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ত</a:t>
            </a:r>
            <a:endParaRPr lang="en-US" sz="239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0104" y="568946"/>
            <a:ext cx="232017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rgbClr val="92D050"/>
                </a:solidFill>
              </a:rPr>
              <a:t>ম</a:t>
            </a:r>
            <a:endParaRPr lang="en-US" sz="239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7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709" y="574766"/>
            <a:ext cx="5212080" cy="584775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৬. </a:t>
            </a:r>
            <a:r>
              <a:rPr lang="en-US" sz="3200" dirty="0" err="1" smtClean="0"/>
              <a:t>অর্থনৈতিক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স্বাধীনতা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9" y="1306286"/>
            <a:ext cx="5212080" cy="47548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322423" y="574766"/>
            <a:ext cx="5146766" cy="58477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৭.জাতীয় </a:t>
            </a:r>
            <a:r>
              <a:rPr lang="en-US" sz="3200" dirty="0" err="1" smtClean="0"/>
              <a:t>স্বাধীনতা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423" y="1306286"/>
            <a:ext cx="5146766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9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685109" y="143692"/>
            <a:ext cx="9366067" cy="1149531"/>
          </a:xfrm>
          <a:prstGeom prst="ribb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স্বাধীনতার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রক্ষাকবচ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09897" y="1436914"/>
            <a:ext cx="489857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১. </a:t>
            </a:r>
            <a:r>
              <a:rPr lang="en-US" sz="4000" dirty="0" err="1" smtClean="0"/>
              <a:t>আইন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7" y="2288491"/>
            <a:ext cx="4898572" cy="3864115"/>
          </a:xfrm>
          <a:prstGeom prst="rect">
            <a:avLst/>
          </a:prstGeom>
          <a:ln w="38100">
            <a:solidFill>
              <a:srgbClr val="FF33CC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91348" y="1436914"/>
            <a:ext cx="608076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২. </a:t>
            </a:r>
            <a:r>
              <a:rPr lang="en-US" sz="2400" b="1" dirty="0" err="1" smtClean="0"/>
              <a:t>সংবিধানে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মৌলিক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অধিকারের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সমাবেশ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992" r="14162"/>
          <a:stretch/>
        </p:blipFill>
        <p:spPr>
          <a:xfrm>
            <a:off x="5891348" y="2288491"/>
            <a:ext cx="6080761" cy="3864115"/>
          </a:xfrm>
          <a:prstGeom prst="rect">
            <a:avLst/>
          </a:prstGeom>
          <a:ln w="38100">
            <a:solidFill>
              <a:srgbClr val="FF33CC"/>
            </a:solidFill>
          </a:ln>
        </p:spPr>
      </p:pic>
    </p:spTree>
    <p:extLst>
      <p:ext uri="{BB962C8B-B14F-4D97-AF65-F5344CB8AC3E}">
        <p14:creationId xmlns:p14="http://schemas.microsoft.com/office/powerpoint/2010/main" val="178140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331" y="535577"/>
            <a:ext cx="46373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৩. </a:t>
            </a:r>
            <a:r>
              <a:rPr lang="en-US" sz="2800" dirty="0" err="1" smtClean="0"/>
              <a:t>দায়িত্বশীল</a:t>
            </a:r>
            <a:r>
              <a:rPr lang="en-US" sz="2800" dirty="0" smtClean="0"/>
              <a:t> </a:t>
            </a:r>
            <a:r>
              <a:rPr lang="en-US" sz="2800" dirty="0" err="1" smtClean="0"/>
              <a:t>শাসনব্যবস্থা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13" y="1280866"/>
            <a:ext cx="5681798" cy="484561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380514" y="535577"/>
            <a:ext cx="4467497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৪.প্রত্যক্ষ </a:t>
            </a:r>
            <a:r>
              <a:rPr lang="en-US" sz="2800" dirty="0" err="1" smtClean="0"/>
              <a:t>গণতান্ত্রিক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পদ্ধতি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839" b="12447"/>
          <a:stretch/>
        </p:blipFill>
        <p:spPr>
          <a:xfrm>
            <a:off x="6374674" y="1280866"/>
            <a:ext cx="5473337" cy="484561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382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406" y="640080"/>
            <a:ext cx="4310743" cy="58477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৫. </a:t>
            </a:r>
            <a:r>
              <a:rPr lang="en-US" sz="3200" dirty="0" err="1" smtClean="0"/>
              <a:t>আইনের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অনুশাসন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20" y="1658984"/>
            <a:ext cx="5107305" cy="4206240"/>
          </a:xfrm>
          <a:prstGeom prst="rect">
            <a:avLst/>
          </a:prstGeom>
          <a:ln w="38100">
            <a:solidFill>
              <a:srgbClr val="FF33CC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688183" y="640080"/>
            <a:ext cx="479406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৬. </a:t>
            </a:r>
            <a:r>
              <a:rPr lang="en-US" sz="2800" dirty="0" err="1" smtClean="0"/>
              <a:t>ক্ষমতার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স্বতন্ত্রীকরণ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নীতি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422" y="1658984"/>
            <a:ext cx="5603965" cy="4206239"/>
          </a:xfrm>
          <a:prstGeom prst="rect">
            <a:avLst/>
          </a:prstGeom>
          <a:ln w="38100">
            <a:solidFill>
              <a:srgbClr val="FF33CC"/>
            </a:solidFill>
          </a:ln>
        </p:spPr>
      </p:pic>
    </p:spTree>
    <p:extLst>
      <p:ext uri="{BB962C8B-B14F-4D97-AF65-F5344CB8AC3E}">
        <p14:creationId xmlns:p14="http://schemas.microsoft.com/office/powerpoint/2010/main" val="2371211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948" y="418011"/>
            <a:ext cx="4611189" cy="523220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৭.বিচার </a:t>
            </a:r>
            <a:r>
              <a:rPr lang="en-US" sz="2800" dirty="0" err="1" smtClean="0"/>
              <a:t>বিভাগের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স্বাধীনতা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93" y="1183685"/>
            <a:ext cx="5143500" cy="4929732"/>
          </a:xfrm>
          <a:prstGeom prst="rect">
            <a:avLst/>
          </a:prstGeom>
          <a:ln w="38100">
            <a:solidFill>
              <a:srgbClr val="099F0D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492240" y="457199"/>
            <a:ext cx="4637314" cy="523220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৮. </a:t>
            </a:r>
            <a:r>
              <a:rPr lang="en-US" sz="2800" dirty="0" err="1" smtClean="0"/>
              <a:t>ক্ষমতার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বিকেন্দ্রীকরণ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851" y="1183685"/>
            <a:ext cx="5630092" cy="492973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45450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8903" y="705394"/>
            <a:ext cx="4271554" cy="584775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৯.সামাজিক </a:t>
            </a:r>
            <a:r>
              <a:rPr lang="en-US" sz="3200" dirty="0" err="1" smtClean="0"/>
              <a:t>ন্যায়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বিচার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115"/>
          <a:stretch/>
        </p:blipFill>
        <p:spPr>
          <a:xfrm>
            <a:off x="596808" y="1432558"/>
            <a:ext cx="5477420" cy="4288973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</p:pic>
      <p:sp>
        <p:nvSpPr>
          <p:cNvPr id="4" name="TextBox 3"/>
          <p:cNvSpPr txBox="1"/>
          <p:nvPr/>
        </p:nvSpPr>
        <p:spPr>
          <a:xfrm>
            <a:off x="2055357" y="2207623"/>
            <a:ext cx="3800849" cy="36933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20- FEBRUARY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1509" y="766949"/>
            <a:ext cx="448056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১০.সাম্য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64333"/>
          <a:stretch/>
        </p:blipFill>
        <p:spPr>
          <a:xfrm>
            <a:off x="6426926" y="1432558"/>
            <a:ext cx="5225143" cy="42889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7530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777" y="587829"/>
            <a:ext cx="45720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১১. </a:t>
            </a:r>
            <a:r>
              <a:rPr lang="en-US" sz="2800" dirty="0" err="1" smtClean="0">
                <a:solidFill>
                  <a:srgbClr val="FF0000"/>
                </a:solidFill>
              </a:rPr>
              <a:t>সুসংঠিত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দল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ব্যবস্থা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972"/>
          <a:stretch/>
        </p:blipFill>
        <p:spPr>
          <a:xfrm>
            <a:off x="992777" y="1306286"/>
            <a:ext cx="4572000" cy="4872445"/>
          </a:xfrm>
          <a:prstGeom prst="rect">
            <a:avLst/>
          </a:prstGeom>
          <a:ln w="38100">
            <a:solidFill>
              <a:srgbClr val="FF33CC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96298" y="587829"/>
            <a:ext cx="5172892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১২. </a:t>
            </a:r>
            <a:r>
              <a:rPr lang="en-US" sz="2800" dirty="0" err="1" smtClean="0"/>
              <a:t>সাংবিধানিক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সরকার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977" y="1306286"/>
            <a:ext cx="5742489" cy="4872445"/>
          </a:xfrm>
          <a:prstGeom prst="rect">
            <a:avLst/>
          </a:prstGeom>
          <a:ln w="38100"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3057203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206" y="613954"/>
            <a:ext cx="53557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১৩. </a:t>
            </a:r>
            <a:r>
              <a:rPr lang="en-US" sz="2400" dirty="0" err="1" smtClean="0"/>
              <a:t>সরকার</a:t>
            </a:r>
            <a:r>
              <a:rPr lang="en-US" sz="2400" dirty="0" smtClean="0"/>
              <a:t> ও </a:t>
            </a:r>
            <a:r>
              <a:rPr lang="en-US" sz="2400" dirty="0" err="1" smtClean="0"/>
              <a:t>জনগণের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 </a:t>
            </a:r>
            <a:r>
              <a:rPr lang="en-US" sz="2400" dirty="0" err="1" smtClean="0"/>
              <a:t>সুসম্পর্ক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5" y="1378811"/>
            <a:ext cx="5355771" cy="4577852"/>
          </a:xfrm>
          <a:prstGeom prst="rect">
            <a:avLst/>
          </a:prstGeom>
          <a:ln w="38100">
            <a:solidFill>
              <a:srgbClr val="0033CC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10251" y="613954"/>
            <a:ext cx="4519749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১৪. </a:t>
            </a:r>
            <a:r>
              <a:rPr lang="en-US" sz="2400" dirty="0" err="1" smtClean="0">
                <a:solidFill>
                  <a:srgbClr val="0033CC"/>
                </a:solidFill>
              </a:rPr>
              <a:t>শোষণমূক্ত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সামাজিক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কাঠামো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674" y="1378811"/>
            <a:ext cx="5055326" cy="4577852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799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0480" y="117566"/>
            <a:ext cx="4454434" cy="523220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১৫. </a:t>
            </a:r>
            <a:r>
              <a:rPr lang="en-US" sz="2800" dirty="0" err="1" smtClean="0"/>
              <a:t>সদা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জাগ্রত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জনমত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0" y="852351"/>
            <a:ext cx="10554789" cy="522187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4301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Ribbon 2"/>
          <p:cNvSpPr/>
          <p:nvPr/>
        </p:nvSpPr>
        <p:spPr>
          <a:xfrm>
            <a:off x="3383281" y="104504"/>
            <a:ext cx="5904412" cy="1698171"/>
          </a:xfrm>
          <a:prstGeom prst="ellipseRibb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/>
              <a:t>একক</a:t>
            </a:r>
            <a:r>
              <a:rPr lang="en-US" sz="4400" dirty="0"/>
              <a:t> </a:t>
            </a:r>
            <a:r>
              <a:rPr lang="en-US" sz="4400" dirty="0" err="1"/>
              <a:t>কাজ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854925" y="1998616"/>
            <a:ext cx="8549641" cy="387798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FF0000"/>
                </a:solidFill>
              </a:rPr>
              <a:t>স্বাধীনতা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কী</a:t>
            </a:r>
            <a:r>
              <a:rPr lang="en-US" sz="2800" dirty="0" smtClean="0">
                <a:solidFill>
                  <a:srgbClr val="FF0000"/>
                </a:solidFill>
              </a:rPr>
              <a:t> 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FF0000"/>
                </a:solidFill>
              </a:rPr>
              <a:t>স্বাধীনতার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রুপগুলো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উল্লেখ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</a:t>
            </a:r>
            <a:r>
              <a:rPr lang="en-US" sz="2800" dirty="0" smtClean="0">
                <a:solidFill>
                  <a:srgbClr val="FF0000"/>
                </a:solidFill>
              </a:rPr>
              <a:t> 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FF0000"/>
                </a:solidFill>
              </a:rPr>
              <a:t>স্বাধীনতার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রক্ষাকবচ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বলতে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কী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বুঝ</a:t>
            </a:r>
            <a:r>
              <a:rPr lang="en-US" sz="2800" dirty="0" smtClean="0">
                <a:solidFill>
                  <a:srgbClr val="FF0000"/>
                </a:solidFill>
              </a:rPr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FF0000"/>
                </a:solidFill>
              </a:rPr>
              <a:t>স্বাধীনতার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যে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কোন</a:t>
            </a:r>
            <a:r>
              <a:rPr lang="en-US" sz="2800" dirty="0" smtClean="0">
                <a:solidFill>
                  <a:srgbClr val="FF0000"/>
                </a:solidFill>
              </a:rPr>
              <a:t> ৫টি </a:t>
            </a:r>
            <a:r>
              <a:rPr lang="en-US" sz="2800" dirty="0" err="1" smtClean="0">
                <a:solidFill>
                  <a:srgbClr val="FF0000"/>
                </a:solidFill>
              </a:rPr>
              <a:t>রক্ষাকবচ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উল্লেখ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0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764" y="307171"/>
            <a:ext cx="5267401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শিক্ষক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পরিচিতি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63" y="1195185"/>
            <a:ext cx="5267401" cy="53166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91201" y="307171"/>
            <a:ext cx="6151418" cy="40318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নামঃ</a:t>
            </a:r>
            <a:r>
              <a:rPr lang="en-US" sz="3200" dirty="0"/>
              <a:t> </a:t>
            </a:r>
            <a:r>
              <a:rPr lang="en-US" sz="3200" dirty="0" err="1"/>
              <a:t>মোঃ</a:t>
            </a:r>
            <a:r>
              <a:rPr lang="en-US" sz="3200" dirty="0"/>
              <a:t> </a:t>
            </a:r>
            <a:r>
              <a:rPr lang="en-US" sz="3200" dirty="0" err="1"/>
              <a:t>ফরিদ</a:t>
            </a:r>
            <a:r>
              <a:rPr lang="en-US" sz="3200" dirty="0"/>
              <a:t> </a:t>
            </a:r>
            <a:r>
              <a:rPr lang="en-US" sz="3200" dirty="0" err="1"/>
              <a:t>উদ্দিন</a:t>
            </a:r>
            <a:endParaRPr lang="en-US" sz="3200" dirty="0"/>
          </a:p>
          <a:p>
            <a:pPr algn="ctr"/>
            <a:r>
              <a:rPr lang="en-US" sz="3200" dirty="0" err="1"/>
              <a:t>প্রভাষকঃ</a:t>
            </a:r>
            <a:r>
              <a:rPr lang="en-US" sz="3200" dirty="0"/>
              <a:t> </a:t>
            </a:r>
            <a:r>
              <a:rPr lang="en-US" sz="3200" dirty="0" err="1"/>
              <a:t>পৌরনীতি</a:t>
            </a:r>
            <a:r>
              <a:rPr lang="en-US" sz="3200" dirty="0"/>
              <a:t> ও </a:t>
            </a:r>
            <a:r>
              <a:rPr lang="en-US" sz="3200" dirty="0" err="1"/>
              <a:t>সুশাসন</a:t>
            </a:r>
            <a:endParaRPr lang="en-US" sz="3200" dirty="0"/>
          </a:p>
          <a:p>
            <a:pPr algn="ctr"/>
            <a:r>
              <a:rPr lang="en-US" sz="3200" dirty="0" err="1"/>
              <a:t>এস</a:t>
            </a:r>
            <a:r>
              <a:rPr lang="en-US" sz="3200" dirty="0"/>
              <a:t> </a:t>
            </a:r>
            <a:r>
              <a:rPr lang="en-US" sz="3200" dirty="0" err="1"/>
              <a:t>আর</a:t>
            </a:r>
            <a:r>
              <a:rPr lang="en-US" sz="3200" dirty="0"/>
              <a:t> </a:t>
            </a:r>
            <a:r>
              <a:rPr lang="en-US" sz="3200" dirty="0" err="1"/>
              <a:t>ডি</a:t>
            </a:r>
            <a:r>
              <a:rPr lang="en-US" sz="3200" dirty="0"/>
              <a:t> </a:t>
            </a:r>
            <a:r>
              <a:rPr lang="en-US" sz="3200" dirty="0" err="1"/>
              <a:t>শামছ</a:t>
            </a:r>
            <a:r>
              <a:rPr lang="en-US" sz="3200" dirty="0"/>
              <a:t> </a:t>
            </a:r>
            <a:r>
              <a:rPr lang="en-US" sz="3200" dirty="0" err="1"/>
              <a:t>উদ্দিন</a:t>
            </a:r>
            <a:r>
              <a:rPr lang="en-US" sz="3200" dirty="0"/>
              <a:t> </a:t>
            </a:r>
            <a:r>
              <a:rPr lang="en-US" sz="3200" dirty="0" err="1"/>
              <a:t>ভূঁইয়া</a:t>
            </a:r>
            <a:r>
              <a:rPr lang="en-US" sz="3200" dirty="0"/>
              <a:t> </a:t>
            </a:r>
            <a:r>
              <a:rPr lang="en-US" sz="3200" dirty="0" err="1"/>
              <a:t>স্কুল</a:t>
            </a:r>
            <a:r>
              <a:rPr lang="en-US" sz="3200" dirty="0"/>
              <a:t> </a:t>
            </a:r>
            <a:r>
              <a:rPr lang="en-US" sz="3200" dirty="0" err="1"/>
              <a:t>এন্ড</a:t>
            </a:r>
            <a:r>
              <a:rPr lang="en-US" sz="3200" dirty="0"/>
              <a:t> </a:t>
            </a:r>
            <a:r>
              <a:rPr lang="en-US" sz="3200" dirty="0" err="1"/>
              <a:t>কলেজ</a:t>
            </a:r>
            <a:endParaRPr lang="en-US" sz="3200" dirty="0"/>
          </a:p>
          <a:p>
            <a:pPr algn="ctr"/>
            <a:r>
              <a:rPr lang="en-US" sz="3200" dirty="0" err="1"/>
              <a:t>শাহেদল</a:t>
            </a:r>
            <a:r>
              <a:rPr lang="en-US" sz="3200" dirty="0"/>
              <a:t>, </a:t>
            </a:r>
            <a:r>
              <a:rPr lang="en-US" sz="3200" dirty="0" err="1"/>
              <a:t>হোসেনপুর</a:t>
            </a:r>
            <a:r>
              <a:rPr lang="en-US" sz="3200" dirty="0"/>
              <a:t>, </a:t>
            </a:r>
            <a:r>
              <a:rPr lang="en-US" sz="3200" dirty="0" err="1"/>
              <a:t>কিশোরগঞ্জ</a:t>
            </a:r>
            <a:r>
              <a:rPr lang="en-US" sz="3200" dirty="0"/>
              <a:t>।</a:t>
            </a:r>
          </a:p>
          <a:p>
            <a:pPr algn="ctr"/>
            <a:r>
              <a:rPr lang="en-US" sz="3200" dirty="0" err="1"/>
              <a:t>মোবাইলঃ</a:t>
            </a:r>
            <a:r>
              <a:rPr lang="en-US" sz="3200" dirty="0"/>
              <a:t> 01682547689</a:t>
            </a:r>
          </a:p>
          <a:p>
            <a:pPr algn="ctr"/>
            <a:r>
              <a:rPr lang="en-US" sz="3200" dirty="0" err="1"/>
              <a:t>ইমেইলঃ</a:t>
            </a:r>
            <a:r>
              <a:rPr lang="en-US" sz="3200" dirty="0"/>
              <a:t> uddinfarid1985@gmail.com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1201" y="4449770"/>
            <a:ext cx="6151418" cy="2062103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algn="ctr"/>
            <a:r>
              <a:rPr lang="as-IN" sz="3200" dirty="0" smtClean="0"/>
              <a:t>শ্রেণিঃ একাদশ</a:t>
            </a:r>
          </a:p>
          <a:p>
            <a:pPr algn="ctr"/>
            <a:r>
              <a:rPr lang="as-IN" sz="3200" dirty="0" smtClean="0"/>
              <a:t>বিষয়ঃ পৌরনীতি ও সুশাসন ১ম পত্র</a:t>
            </a:r>
          </a:p>
          <a:p>
            <a:pPr algn="ctr"/>
            <a:r>
              <a:rPr lang="as-IN" sz="3200" dirty="0" smtClean="0"/>
              <a:t>অধ্যায়ঃ দ্বিতীয়</a:t>
            </a:r>
            <a:endParaRPr lang="as-IN" sz="3200" dirty="0"/>
          </a:p>
        </p:txBody>
      </p:sp>
    </p:spTree>
    <p:extLst>
      <p:ext uri="{BB962C8B-B14F-4D97-AF65-F5344CB8AC3E}">
        <p14:creationId xmlns:p14="http://schemas.microsoft.com/office/powerpoint/2010/main" val="2046086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irect Access Storage 3"/>
          <p:cNvSpPr/>
          <p:nvPr/>
        </p:nvSpPr>
        <p:spPr>
          <a:xfrm>
            <a:off x="901337" y="235131"/>
            <a:ext cx="1946366" cy="5943600"/>
          </a:xfrm>
          <a:prstGeom prst="flowChartMagneticDrum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5400" dirty="0" err="1" smtClean="0"/>
              <a:t>দলীয়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endParaRPr lang="en-US" sz="5400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3422468" y="587828"/>
            <a:ext cx="7785463" cy="5212081"/>
          </a:xfrm>
          <a:prstGeom prst="flowChartMagneticDisk">
            <a:avLst/>
          </a:prstGeom>
          <a:solidFill>
            <a:srgbClr val="A20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মানুষের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জীবনে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স্বাধীনতা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প্রয়োজন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কেন</a:t>
            </a:r>
            <a:r>
              <a:rPr lang="en-US" sz="4000" dirty="0" smtClean="0"/>
              <a:t> ? </a:t>
            </a:r>
            <a:r>
              <a:rPr lang="en-US" sz="4000" dirty="0" err="1" smtClean="0"/>
              <a:t>স্বাধীনতাহীনতায়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বেঁচে</a:t>
            </a:r>
            <a:r>
              <a:rPr lang="en-US" sz="4000" dirty="0" smtClean="0"/>
              <a:t> </a:t>
            </a:r>
            <a:r>
              <a:rPr lang="en-US" sz="4000" dirty="0" err="1" smtClean="0"/>
              <a:t>থাকা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কতটুকু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বিড়ম্বনাময়</a:t>
            </a:r>
            <a:r>
              <a:rPr lang="en-US" sz="4000" dirty="0" smtClean="0"/>
              <a:t>? </a:t>
            </a:r>
            <a:r>
              <a:rPr lang="en-US" sz="4000" dirty="0" err="1" smtClean="0"/>
              <a:t>তোমার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সুচিন্তিত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বক্তব্য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উপস্থাপন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602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2756263" y="222097"/>
            <a:ext cx="6897188" cy="2246783"/>
          </a:xfrm>
          <a:prstGeom prst="blockArc">
            <a:avLst>
              <a:gd name="adj1" fmla="val 96979"/>
              <a:gd name="adj2" fmla="val 0"/>
              <a:gd name="adj3" fmla="val 25000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বাড়ির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কাজ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653143" y="2612573"/>
            <a:ext cx="10868297" cy="3108960"/>
          </a:xfrm>
          <a:prstGeom prst="verticalScroll">
            <a:avLst/>
          </a:prstGeom>
          <a:solidFill>
            <a:srgbClr val="A20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সোনার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খাঁচায়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বন্দী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পাখির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মনে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সূখ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না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থাকার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কারণ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কী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?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তুমি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কী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এমন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কাউকে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জান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যিনি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তাঁর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স্বাধীনতা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উপভোগ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করতে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পারেন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না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?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জাতীয়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জীবনে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স্বাধীনতার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গুরুত্ব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উল্লেখ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কর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।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7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444138"/>
            <a:ext cx="10972800" cy="559090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25635" y="1740144"/>
            <a:ext cx="3174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খোদা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 rot="19080006">
            <a:off x="6066244" y="2352477"/>
            <a:ext cx="4120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হাফেজ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15760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382" y="637310"/>
            <a:ext cx="5361709" cy="5403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" y="637310"/>
            <a:ext cx="5181599" cy="5403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4485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458932" y="438150"/>
            <a:ext cx="11236036" cy="5777345"/>
          </a:xfrm>
          <a:prstGeom prst="wave">
            <a:avLst>
              <a:gd name="adj1" fmla="val 12500"/>
              <a:gd name="adj2" fmla="val 128"/>
            </a:avLst>
          </a:prstGeom>
          <a:solidFill>
            <a:srgbClr val="099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16600" dirty="0" err="1" smtClean="0">
                <a:solidFill>
                  <a:srgbClr val="FF0000"/>
                </a:solidFill>
              </a:rPr>
              <a:t>স্বাধীনতা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9113" y="214313"/>
            <a:ext cx="3157537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FFFF"/>
                </a:solidFill>
              </a:rPr>
              <a:t>শিখন</a:t>
            </a:r>
            <a:r>
              <a:rPr lang="en-US" sz="4800" dirty="0" smtClean="0">
                <a:solidFill>
                  <a:srgbClr val="00FFFF"/>
                </a:solidFill>
              </a:rPr>
              <a:t> </a:t>
            </a:r>
            <a:r>
              <a:rPr lang="en-US" sz="4800" dirty="0" err="1" smtClean="0">
                <a:solidFill>
                  <a:srgbClr val="00FFFF"/>
                </a:solidFill>
              </a:rPr>
              <a:t>ফল</a:t>
            </a:r>
            <a:endParaRPr lang="en-US" sz="4800" dirty="0">
              <a:solidFill>
                <a:srgbClr val="00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5850" y="1571625"/>
            <a:ext cx="9915525" cy="39703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১.স্বাধীনতার </a:t>
            </a:r>
            <a:r>
              <a:rPr lang="en-US" sz="3600" dirty="0" err="1" smtClean="0">
                <a:solidFill>
                  <a:srgbClr val="002060"/>
                </a:solidFill>
              </a:rPr>
              <a:t>সংজ্ঞা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জানতে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</a:rPr>
              <a:t>।</a:t>
            </a:r>
          </a:p>
          <a:p>
            <a:endParaRPr lang="en-US" sz="3600" dirty="0" smtClean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 smtClean="0">
                <a:solidFill>
                  <a:srgbClr val="002060"/>
                </a:solidFill>
              </a:rPr>
              <a:t>২.স্বাধীনতার </a:t>
            </a:r>
            <a:r>
              <a:rPr lang="en-US" sz="3600" dirty="0" err="1" smtClean="0">
                <a:solidFill>
                  <a:srgbClr val="002060"/>
                </a:solidFill>
              </a:rPr>
              <a:t>বিভিন্ন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রুপ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ব্যাখ্যা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</a:rPr>
              <a:t>।</a:t>
            </a:r>
          </a:p>
          <a:p>
            <a:endParaRPr lang="en-US" sz="3600" dirty="0" smtClean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 smtClean="0">
                <a:solidFill>
                  <a:srgbClr val="002060"/>
                </a:solidFill>
              </a:rPr>
              <a:t>৩.স্বাধীনতার </a:t>
            </a:r>
            <a:r>
              <a:rPr lang="en-US" sz="3600" dirty="0" err="1" smtClean="0">
                <a:solidFill>
                  <a:srgbClr val="002060"/>
                </a:solidFill>
              </a:rPr>
              <a:t>রক্ষাকবচগুলো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ব্যাখ্যা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</a:rPr>
              <a:t>।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57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8778" y="275880"/>
            <a:ext cx="529045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</a:rPr>
              <a:t>স্বাধীনতার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</a:rPr>
              <a:t>ধারণা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 ও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</a:rPr>
              <a:t>সংজ্ঞা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2777" y="1410789"/>
            <a:ext cx="10371909" cy="83099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সাধারণ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ভাষায়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স্বাধীনতা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ইচ্ছামত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অধিকারকে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বুঝায়</a:t>
            </a:r>
            <a:r>
              <a:rPr lang="en-US" sz="2400" dirty="0" smtClean="0"/>
              <a:t>। এ </a:t>
            </a:r>
            <a:r>
              <a:rPr lang="en-US" sz="2400" dirty="0" err="1" smtClean="0"/>
              <a:t>দৃষ্টিকোণ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অধীনতামুক্ত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অবস্থাই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স্বাধীনতা</a:t>
            </a:r>
            <a:r>
              <a:rPr lang="en-US" sz="2400" dirty="0" smtClean="0"/>
              <a:t> ।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5027" y="2771113"/>
            <a:ext cx="10345784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হার্বার্ট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স্পেন্সার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বলেছেন</a:t>
            </a:r>
            <a:r>
              <a:rPr lang="en-US" sz="2400" dirty="0" smtClean="0"/>
              <a:t>, ‘ </a:t>
            </a:r>
            <a:r>
              <a:rPr lang="en-US" sz="2400" dirty="0" err="1" smtClean="0"/>
              <a:t>স্বাধীনতা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খুশীমত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বুঝায়</a:t>
            </a:r>
            <a:r>
              <a:rPr lang="en-US" sz="2400" dirty="0" smtClean="0"/>
              <a:t> , </a:t>
            </a:r>
            <a:r>
              <a:rPr lang="en-US" sz="2400" dirty="0" err="1" smtClean="0"/>
              <a:t>যদি</a:t>
            </a:r>
            <a:r>
              <a:rPr lang="en-US" sz="2400" dirty="0" smtClean="0"/>
              <a:t> </a:t>
            </a:r>
            <a:r>
              <a:rPr lang="en-US" sz="2400" dirty="0" err="1" smtClean="0"/>
              <a:t>উক্ত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অন্যের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অনুরুপ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স্বাধীনতা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উপভোগে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বাধার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সৃষ্টি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5027" y="4090688"/>
            <a:ext cx="103457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শেলী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বলেছেন</a:t>
            </a:r>
            <a:r>
              <a:rPr lang="en-US" sz="2400" dirty="0" smtClean="0"/>
              <a:t>, ‘ </a:t>
            </a:r>
            <a:r>
              <a:rPr lang="en-US" sz="2400" dirty="0" err="1" smtClean="0"/>
              <a:t>অতি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শাসনের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বিপরীত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ব্যবস্থাই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স্বাধীনতা</a:t>
            </a:r>
            <a:r>
              <a:rPr lang="en-US" sz="2400" dirty="0" smtClean="0"/>
              <a:t> ।’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18902" y="4807858"/>
            <a:ext cx="10371909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এইচ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গ্রিন</a:t>
            </a:r>
            <a:r>
              <a:rPr lang="en-US" sz="2400" dirty="0" smtClean="0"/>
              <a:t>, ‘ </a:t>
            </a:r>
            <a:r>
              <a:rPr lang="en-US" sz="2400" dirty="0" err="1" smtClean="0"/>
              <a:t>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উপভোগ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যোগ্য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উপভোগ</a:t>
            </a:r>
            <a:r>
              <a:rPr lang="en-US" sz="2400" dirty="0" smtClean="0"/>
              <a:t> ও </a:t>
            </a:r>
            <a:r>
              <a:rPr lang="en-US" sz="2400" dirty="0" err="1" smtClean="0"/>
              <a:t>সম্পাদন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করার</a:t>
            </a:r>
            <a:r>
              <a:rPr lang="en-US" sz="2400" dirty="0"/>
              <a:t> </a:t>
            </a:r>
            <a:r>
              <a:rPr lang="en-US" sz="2400" dirty="0" err="1" smtClean="0"/>
              <a:t>ক্ষ,অতাকে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স্বাধীনতা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583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53" y="1854926"/>
            <a:ext cx="10554789" cy="425849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Down Ribbon 1"/>
          <p:cNvSpPr/>
          <p:nvPr/>
        </p:nvSpPr>
        <p:spPr>
          <a:xfrm>
            <a:off x="1071154" y="169817"/>
            <a:ext cx="10554789" cy="1541417"/>
          </a:xfrm>
          <a:prstGeom prst="ribb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স্বাধীনতার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বিভিন্ন</a:t>
            </a:r>
            <a:r>
              <a:rPr lang="en-US" sz="4000" dirty="0" smtClean="0"/>
              <a:t> </a:t>
            </a:r>
            <a:r>
              <a:rPr lang="en-US" sz="4000" dirty="0" err="1" smtClean="0"/>
              <a:t>রুপ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087291" y="1946367"/>
            <a:ext cx="393192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১. </a:t>
            </a:r>
            <a:r>
              <a:rPr lang="en-US" sz="3200" dirty="0" err="1" smtClean="0">
                <a:solidFill>
                  <a:srgbClr val="C00000"/>
                </a:solidFill>
              </a:rPr>
              <a:t>ব্যক্তিগত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স্বাধীনতা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2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3953" y="496389"/>
            <a:ext cx="518595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২. </a:t>
            </a:r>
            <a:r>
              <a:rPr lang="en-US" sz="3200" dirty="0" err="1" smtClean="0"/>
              <a:t>প্রাকৃতিক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স্বাধীনতা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3" y="1214846"/>
            <a:ext cx="5185956" cy="4976948"/>
          </a:xfrm>
          <a:prstGeom prst="rect">
            <a:avLst/>
          </a:prstGeom>
          <a:ln w="38100">
            <a:solidFill>
              <a:srgbClr val="FF33CC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956663" y="496388"/>
            <a:ext cx="5643155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৩.আইনগত </a:t>
            </a:r>
            <a:r>
              <a:rPr lang="en-US" sz="3200" dirty="0" err="1" smtClean="0"/>
              <a:t>স্বাধীনতা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663" y="1214847"/>
            <a:ext cx="5715000" cy="4976948"/>
          </a:xfrm>
          <a:prstGeom prst="rect">
            <a:avLst/>
          </a:prstGeom>
          <a:ln w="38100">
            <a:solidFill>
              <a:srgbClr val="FF33CC"/>
            </a:solidFill>
          </a:ln>
        </p:spPr>
      </p:pic>
    </p:spTree>
    <p:extLst>
      <p:ext uri="{BB962C8B-B14F-4D97-AF65-F5344CB8AC3E}">
        <p14:creationId xmlns:p14="http://schemas.microsoft.com/office/powerpoint/2010/main" val="906501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829" y="391886"/>
            <a:ext cx="5003074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৪. </a:t>
            </a:r>
            <a:r>
              <a:rPr lang="en-US" sz="3200" dirty="0" err="1" smtClean="0"/>
              <a:t>সামাজিক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স্বাধীনতা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1188720"/>
            <a:ext cx="5003074" cy="4976949"/>
          </a:xfrm>
          <a:prstGeom prst="rect">
            <a:avLst/>
          </a:prstGeom>
          <a:ln w="38100">
            <a:solidFill>
              <a:srgbClr val="0033CC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26481" y="391885"/>
            <a:ext cx="534270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৫. </a:t>
            </a:r>
            <a:r>
              <a:rPr lang="en-US" sz="3200" dirty="0" err="1" smtClean="0"/>
              <a:t>রাজনৈতিক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স্বাধীনতা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3132"/>
          <a:stretch/>
        </p:blipFill>
        <p:spPr>
          <a:xfrm>
            <a:off x="6126481" y="1188720"/>
            <a:ext cx="5342708" cy="497694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78228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367</TotalTime>
  <Words>317</Words>
  <Application>Microsoft Office PowerPoint</Application>
  <PresentationFormat>Widescreen</PresentationFormat>
  <Paragraphs>67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8PV7N72</dc:creator>
  <cp:lastModifiedBy>8PV7N72</cp:lastModifiedBy>
  <cp:revision>42</cp:revision>
  <dcterms:created xsi:type="dcterms:W3CDTF">2021-03-09T17:24:48Z</dcterms:created>
  <dcterms:modified xsi:type="dcterms:W3CDTF">2021-03-10T12:38:53Z</dcterms:modified>
</cp:coreProperties>
</file>