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2" r:id="rId2"/>
    <p:sldId id="301" r:id="rId3"/>
    <p:sldId id="257" r:id="rId4"/>
    <p:sldId id="276" r:id="rId5"/>
    <p:sldId id="286" r:id="rId6"/>
    <p:sldId id="260" r:id="rId7"/>
    <p:sldId id="262" r:id="rId8"/>
    <p:sldId id="263" r:id="rId9"/>
    <p:sldId id="277" r:id="rId10"/>
    <p:sldId id="264" r:id="rId11"/>
    <p:sldId id="299" r:id="rId12"/>
    <p:sldId id="292" r:id="rId13"/>
    <p:sldId id="287" r:id="rId14"/>
    <p:sldId id="288" r:id="rId15"/>
    <p:sldId id="289" r:id="rId16"/>
    <p:sldId id="291" r:id="rId17"/>
    <p:sldId id="300" r:id="rId18"/>
    <p:sldId id="266" r:id="rId19"/>
    <p:sldId id="267" r:id="rId20"/>
    <p:sldId id="268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6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C8E9B-BFA7-407F-9D53-3E08494421D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A4F89-35B7-4889-B83A-45BC089AD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03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4C29-9CBC-4041-88E5-92683C0AA7B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50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A4F89-35B7-4889-B83A-45BC089ADA3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4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316-D025-4075-A57D-2446CB74141E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CAB-0910-4ABF-90A3-02C552409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3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316-D025-4075-A57D-2446CB74141E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CAB-0910-4ABF-90A3-02C552409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4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316-D025-4075-A57D-2446CB74141E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CAB-0910-4ABF-90A3-02C552409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8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316-D025-4075-A57D-2446CB74141E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CAB-0910-4ABF-90A3-02C552409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3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316-D025-4075-A57D-2446CB74141E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CAB-0910-4ABF-90A3-02C552409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6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316-D025-4075-A57D-2446CB74141E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CAB-0910-4ABF-90A3-02C552409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3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316-D025-4075-A57D-2446CB74141E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CAB-0910-4ABF-90A3-02C552409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316-D025-4075-A57D-2446CB74141E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CAB-0910-4ABF-90A3-02C552409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7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316-D025-4075-A57D-2446CB74141E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CAB-0910-4ABF-90A3-02C552409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1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316-D025-4075-A57D-2446CB74141E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CAB-0910-4ABF-90A3-02C552409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9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316-D025-4075-A57D-2446CB74141E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CAB-0910-4ABF-90A3-02C552409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0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B316-D025-4075-A57D-2446CB74141E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7ECAB-0910-4ABF-90A3-02C552409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2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280x960_Beautiful+Purple+Rose+Wallpap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220684" y="5429264"/>
            <a:ext cx="7887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সবাইকে আজকের ক্লাসে স্বাগতম</a:t>
            </a:r>
            <a:endParaRPr lang="en-US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6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611560" y="457200"/>
            <a:ext cx="792284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  <a:prstDash val="sysDash"/>
          </a:ln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2743200"/>
            <a:ext cx="9144000" cy="1589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AIDS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রোগের লক্ষণগুলো লিখ।</a:t>
            </a:r>
          </a:p>
        </p:txBody>
      </p:sp>
    </p:spTree>
    <p:extLst>
      <p:ext uri="{BB962C8B-B14F-4D97-AF65-F5344CB8AC3E}">
        <p14:creationId xmlns:p14="http://schemas.microsoft.com/office/powerpoint/2010/main" val="150256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n-BD" sz="88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i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AIDS</a:t>
            </a:r>
            <a:r>
              <a:rPr lang="en-US" sz="88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রোগের </a:t>
            </a:r>
            <a:endParaRPr lang="bn-BD" sz="8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লক্ষণগুলো </a:t>
            </a:r>
            <a:r>
              <a:rPr lang="bn-BD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নিম্নরুপ: </a:t>
            </a:r>
          </a:p>
        </p:txBody>
      </p:sp>
    </p:spTree>
    <p:extLst>
      <p:ext uri="{BB962C8B-B14F-4D97-AF65-F5344CB8AC3E}">
        <p14:creationId xmlns:p14="http://schemas.microsoft.com/office/powerpoint/2010/main" val="404536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5"/>
          <a:stretch/>
        </p:blipFill>
        <p:spPr>
          <a:xfrm>
            <a:off x="179512" y="1291987"/>
            <a:ext cx="8784975" cy="41944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0" y="5517232"/>
            <a:ext cx="91440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457200" indent="-457200">
              <a:buFont typeface="Wingdings" pitchFamily="2" charset="2"/>
              <a:buChar char="v"/>
            </a:pPr>
            <a:r>
              <a:rPr lang="de-DE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আক্রান্ত ব্যক্তির ওজন দ্রুত কমে যায়।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347864" y="424202"/>
            <a:ext cx="2123301" cy="4867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লক্ষণ-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21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0" y="5715000"/>
            <a:ext cx="9144000" cy="824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>
              <a:buFont typeface="Wingdings" pitchFamily="2" charset="2"/>
              <a:buChar char="v"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 মাসের অধিক সময়ে জ্বর থাকা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962796" y="228600"/>
            <a:ext cx="2833340" cy="7116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-2</a:t>
            </a:r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1209"/>
            <a:ext cx="9144000" cy="40820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1738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18261" r="8185" b="11757"/>
          <a:stretch/>
        </p:blipFill>
        <p:spPr>
          <a:xfrm>
            <a:off x="0" y="988577"/>
            <a:ext cx="9144000" cy="46726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0" y="5877272"/>
            <a:ext cx="9144000" cy="763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685800" indent="-685800">
              <a:buFont typeface="Wingdings" pitchFamily="2" charset="2"/>
              <a:buChar char="v"/>
            </a:pP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দীর্ঘদিন ধরে শুকনা কাশি থাকা।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699793" y="152400"/>
            <a:ext cx="3005242" cy="7116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লক্ষণ-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</a:t>
            </a:r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47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3186332" y="228599"/>
            <a:ext cx="2771335" cy="7116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লক্ষণ-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-180529" y="4509120"/>
            <a:ext cx="9324527" cy="22671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857250" indent="-857250">
              <a:buFont typeface="Wingdings" pitchFamily="2" charset="2"/>
              <a:buChar char="v"/>
            </a:pP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নাসিকা গ্রন্থি ফুলে যাওয়া।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52737"/>
            <a:ext cx="9143999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9665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2843808" y="332601"/>
            <a:ext cx="2858492" cy="7116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লক্ষণ-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5791200"/>
            <a:ext cx="8820472" cy="8458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>
              <a:buFont typeface="Wingdings" pitchFamily="2" charset="2"/>
              <a:buChar char="v"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শরীরের বিভিন্ন অংশে ছত্রাক জনিত সংক্রমণ দেখা দেওয়া।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328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147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762000" y="5486400"/>
            <a:ext cx="7772400" cy="845829"/>
          </a:xfrm>
          <a:prstGeom prst="rect">
            <a:avLst/>
          </a:prstGeom>
          <a:noFill/>
          <a:ln>
            <a:noFill/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>
              <a:buFont typeface="Wingdings" pitchFamily="2" charset="2"/>
              <a:buChar char="v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শরীরের বিভিন্ন অংশে ছত্রাক জনিত সংক্রমণ দেখা দেওয়া।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85801" y="4221088"/>
            <a:ext cx="8126946" cy="703053"/>
          </a:xfrm>
          <a:prstGeom prst="rect">
            <a:avLst/>
          </a:prstGeom>
          <a:noFill/>
          <a:ln>
            <a:noFill/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857250" indent="-857250">
              <a:buFont typeface="Wingdings" pitchFamily="2" charset="2"/>
              <a:buChar char="v"/>
            </a:pPr>
            <a:r>
              <a:rPr lang="bn-BD" sz="3200" b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নাসিকা গ্রন্থি ফুলে যাওয়া।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1" y="3352800"/>
            <a:ext cx="8153399" cy="492488"/>
          </a:xfrm>
          <a:prstGeom prst="rect">
            <a:avLst/>
          </a:prstGeom>
          <a:noFill/>
          <a:ln>
            <a:noFill/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685800" indent="-685800"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দীর্ঘদিন ধরে শুকনা কাশি থাকা।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762000" y="2133600"/>
            <a:ext cx="7543800" cy="824262"/>
          </a:xfrm>
          <a:prstGeom prst="rect">
            <a:avLst/>
          </a:prstGeom>
          <a:noFill/>
          <a:ln>
            <a:noFill/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 মাসের অধিক সময়ে জ্বর থাকা।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01709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itchFamily="2" charset="2"/>
              <a:buChar char="v"/>
            </a:pPr>
            <a:r>
              <a:rPr lang="de-DE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এইচ আক্রান্ত ব্যক্তির ওজন দ্রুত কমে যায়।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304799" y="250923"/>
            <a:ext cx="8441579" cy="7116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 val="sysDash"/>
          </a:ln>
          <a:effec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 নজরে লক্ষণসমূহ</a:t>
            </a:r>
          </a:p>
        </p:txBody>
      </p:sp>
    </p:spTree>
    <p:extLst>
      <p:ext uri="{BB962C8B-B14F-4D97-AF65-F5344CB8AC3E}">
        <p14:creationId xmlns:p14="http://schemas.microsoft.com/office/powerpoint/2010/main" val="145956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91680" y="609600"/>
            <a:ext cx="5328592" cy="990600"/>
          </a:xfrm>
          <a:prstGeom prst="rect">
            <a:avLst/>
          </a:prstGeom>
          <a:ln w="19050">
            <a:solidFill>
              <a:srgbClr val="002060"/>
            </a:solidFill>
            <a:prstDash val="sysDot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251520" y="2667000"/>
            <a:ext cx="8640959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contourW="12700">
            <a:contourClr>
              <a:schemeClr val="bg2">
                <a:lumMod val="75000"/>
              </a:schemeClr>
            </a:contourClr>
          </a:sp3d>
        </p:spPr>
        <p:txBody>
          <a:bodyPr vert="horz" rtlCol="0" anchor="ctr">
            <a:noAutofit/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n-BD" sz="5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AIDS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রোগের সংক্রণের কারণ প্রতিরোধের উপায়সমূহ ব্যাখ্যা কর। 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55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82410" y="152400"/>
            <a:ext cx="5029200" cy="1219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মূল্যায়</a:t>
            </a:r>
            <a:r>
              <a:rPr lang="en-GB" sz="8800" dirty="0" smtClean="0">
                <a:latin typeface="NikoshBAN" pitchFamily="2" charset="0"/>
                <a:cs typeface="NikoshBAN" pitchFamily="2" charset="0"/>
              </a:rPr>
              <a:t>ণ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893616" y="3962400"/>
            <a:ext cx="8250383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AIDS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রোগের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৩টি লক্ষণ উল্লেখ কর।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" y="1752600"/>
            <a:ext cx="783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/>
              <a:t>১.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2399" y="4016514"/>
            <a:ext cx="741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/>
              <a:t>২.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5616714"/>
            <a:ext cx="741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/>
              <a:t>৩.</a:t>
            </a:r>
            <a:endParaRPr lang="en-US" sz="4000" b="1" dirty="0"/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1066800" y="5475357"/>
            <a:ext cx="8077199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AIDS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রোগ প্রতিরোধের কয়েকটি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লিখ।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8800" y="2708920"/>
            <a:ext cx="10855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 =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02507" y="2564904"/>
            <a:ext cx="63511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7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00600" y="2780928"/>
            <a:ext cx="10631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S =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74307" y="2708920"/>
            <a:ext cx="5597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4021" y="19050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AIDS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এর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965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3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5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মিলটন বিশ্বাস</a:t>
            </a:r>
            <a:endParaRPr lang="en-US" sz="45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এম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এস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সি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এড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endParaRPr lang="bn-BD" sz="24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</a:t>
            </a:r>
            <a:r>
              <a:rPr lang="bn-BD" sz="36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সহকারী শিক্ষক (গণিত)</a:t>
            </a:r>
          </a:p>
          <a:p>
            <a:pPr algn="ctr"/>
            <a:r>
              <a:rPr lang="bn-BD" sz="36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দীননাথ ইনস্টিটিউশন সাতকাপন সরকারি হাইস্কুল</a:t>
            </a:r>
            <a:endParaRPr lang="en-US" sz="36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BD" sz="36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বাহুবল, হবিগঞ্জ</a:t>
            </a:r>
          </a:p>
          <a:p>
            <a:pPr algn="ctr"/>
            <a:r>
              <a:rPr lang="bn-BD" sz="30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মোবাঃ০১৭১৭৪৮৪৫৭৭</a:t>
            </a:r>
            <a:endParaRPr lang="en-US" sz="30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ই-মেইল</a:t>
            </a:r>
            <a:r>
              <a:rPr lang="bn-BD" sz="30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lang="en-US" sz="2400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miltonbiswa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s2008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@gmal.com</a:t>
            </a:r>
            <a:endParaRPr lang="bn-BD" sz="24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2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14675" y="229455"/>
            <a:ext cx="4686300" cy="111131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পরিচিতি</a:t>
            </a:r>
            <a:endParaRPr lang="en-US" sz="72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" y="977265"/>
            <a:ext cx="2647604" cy="2623185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3035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flipH="1">
            <a:off x="107504" y="2133600"/>
            <a:ext cx="8884096" cy="23622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bn-BD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 এলাকায় এইডস প্রতিরোধে তুমি কী কী পদক্ষেপ নিবে?</a:t>
            </a:r>
          </a:p>
        </p:txBody>
      </p:sp>
      <p:sp>
        <p:nvSpPr>
          <p:cNvPr id="5" name="Rectangle 4"/>
          <p:cNvSpPr/>
          <p:nvPr/>
        </p:nvSpPr>
        <p:spPr>
          <a:xfrm>
            <a:off x="1959496" y="228600"/>
            <a:ext cx="498876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কাজ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0934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33265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en-GB" sz="7200" b="1" dirty="0" err="1" smtClean="0">
                <a:latin typeface="NikoshBAN" pitchFamily="2" charset="0"/>
                <a:cs typeface="NikoshBAN" pitchFamily="2" charset="0"/>
              </a:rPr>
              <a:t>বাইকে</a:t>
            </a:r>
            <a:r>
              <a:rPr lang="en-GB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72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779206"/>
            <a:ext cx="8280920" cy="474613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251520" y="838200"/>
            <a:ext cx="8640960" cy="10668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874736"/>
            <a:ext cx="8640960" cy="33625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:  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৯ম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বিষয় 	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:  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সাধারণ  বিজ্ঞান 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বিষয় বস্তু:  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এইডস </a:t>
            </a:r>
          </a:p>
          <a:p>
            <a:pPr algn="l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শিক্ষার্থী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:  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৪৫ জন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সময়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৪০ মিনিট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857829" y="1926654"/>
            <a:ext cx="428171" cy="90660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6553200" y="1925863"/>
            <a:ext cx="457200" cy="8935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9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6934200" cy="5195455"/>
          </a:xfrm>
          <a:prstGeom prst="rect">
            <a:avLst/>
          </a:prstGeom>
        </p:spPr>
      </p:pic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2006221" y="5753100"/>
            <a:ext cx="4161033" cy="838200"/>
          </a:xfrm>
          <a:noFill/>
        </p:spPr>
        <p:txBody>
          <a:bodyPr>
            <a:no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ভাইরাস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7254" y="1600200"/>
            <a:ext cx="1520038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99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19900" b="1" dirty="0"/>
          </a:p>
        </p:txBody>
      </p:sp>
    </p:spTree>
    <p:extLst>
      <p:ext uri="{BB962C8B-B14F-4D97-AF65-F5344CB8AC3E}">
        <p14:creationId xmlns:p14="http://schemas.microsoft.com/office/powerpoint/2010/main" val="269238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" t="2729" r="2889" b="4350"/>
          <a:stretch/>
        </p:blipFill>
        <p:spPr bwMode="auto">
          <a:xfrm>
            <a:off x="234496" y="961625"/>
            <a:ext cx="2486891" cy="2462419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261791" y="3843366"/>
            <a:ext cx="2039506" cy="1306456"/>
          </a:xfrm>
          <a:prstGeom prst="rect">
            <a:avLst/>
          </a:prstGeom>
          <a:noFill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Retro Virus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/</a:t>
            </a:r>
            <a:endParaRPr lang="bn-BD" sz="24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HIV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234496" y="5875361"/>
            <a:ext cx="4381501" cy="707798"/>
          </a:xfrm>
          <a:prstGeom prst="rect">
            <a:avLst/>
          </a:prstGeom>
          <a:solidFill>
            <a:srgbClr val="92D050"/>
          </a:solidFill>
        </p:spPr>
        <p:txBody>
          <a:bodyPr vert="horz" rtlCol="0" anchor="ctr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HIV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 দ্বারা কোন রোগ হয়?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986"/>
          <a:stretch/>
        </p:blipFill>
        <p:spPr>
          <a:xfrm rot="1325313">
            <a:off x="5417660" y="286700"/>
            <a:ext cx="3257353" cy="327751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867669"/>
            <a:ext cx="3595240" cy="299033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ight Arrow 2"/>
          <p:cNvSpPr/>
          <p:nvPr/>
        </p:nvSpPr>
        <p:spPr>
          <a:xfrm>
            <a:off x="2485183" y="1756089"/>
            <a:ext cx="848742" cy="43674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2126759">
            <a:off x="2278368" y="2405862"/>
            <a:ext cx="1006038" cy="49228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4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4.44444E-6 4.6901E-6 L 0.31527 -0.0099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64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94444E-6 4.44033E-7 L 0.32205 0.2830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94" y="14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3" grpId="0" animBg="1"/>
      <p:bldP spid="3" grpId="1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99246" y="483478"/>
            <a:ext cx="8487554" cy="2412121"/>
            <a:chOff x="567800" y="1033688"/>
            <a:chExt cx="7134281" cy="2089074"/>
          </a:xfrm>
        </p:grpSpPr>
        <p:sp>
          <p:nvSpPr>
            <p:cNvPr id="18" name="Rounded Rectangle 17"/>
            <p:cNvSpPr/>
            <p:nvPr/>
          </p:nvSpPr>
          <p:spPr>
            <a:xfrm rot="1931912">
              <a:off x="567800" y="1304840"/>
              <a:ext cx="1781380" cy="1530927"/>
            </a:xfrm>
            <a:prstGeom prst="roundRect">
              <a:avLst/>
            </a:prstGeom>
            <a:solidFill>
              <a:srgbClr val="FF0000"/>
            </a:solidFill>
            <a:effectLst>
              <a:innerShdw blurRad="114300">
                <a:prstClr val="black"/>
              </a:innerShdw>
              <a:reflection blurRad="6350" stA="50000" endA="300" endPos="90000" dist="50800" dir="5400000" sy="-100000" algn="bl" rotWithShape="0"/>
            </a:effectLst>
            <a:scene3d>
              <a:camera prst="isometricOffAxis2Lef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9" name="Rounded Rectangle 18"/>
            <p:cNvSpPr/>
            <p:nvPr/>
          </p:nvSpPr>
          <p:spPr>
            <a:xfrm rot="2023074">
              <a:off x="2428945" y="1262152"/>
              <a:ext cx="1781380" cy="1530927"/>
            </a:xfrm>
            <a:prstGeom prst="roundRect">
              <a:avLst/>
            </a:prstGeom>
            <a:solidFill>
              <a:srgbClr val="FF0000"/>
            </a:solidFill>
            <a:effectLst>
              <a:innerShdw blurRad="114300">
                <a:prstClr val="black"/>
              </a:innerShdw>
              <a:reflection blurRad="6350" stA="50000" endA="300" endPos="90000" dist="50800" dir="5400000" sy="-100000" algn="bl" rotWithShape="0"/>
            </a:effectLst>
            <a:scene3d>
              <a:camera prst="isometricOffAxis2Lef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0" name="Rounded Rectangle 19"/>
            <p:cNvSpPr/>
            <p:nvPr/>
          </p:nvSpPr>
          <p:spPr>
            <a:xfrm rot="1719883">
              <a:off x="4267200" y="1185952"/>
              <a:ext cx="1781380" cy="1530927"/>
            </a:xfrm>
            <a:prstGeom prst="roundRect">
              <a:avLst/>
            </a:prstGeom>
            <a:solidFill>
              <a:srgbClr val="FF0000"/>
            </a:solidFill>
            <a:effectLst>
              <a:innerShdw blurRad="114300">
                <a:prstClr val="black"/>
              </a:innerShdw>
              <a:reflection blurRad="6350" stA="50000" endA="300" endPos="90000" dist="50800" dir="5400000" sy="-100000" algn="bl" rotWithShape="0"/>
            </a:effectLst>
            <a:scene3d>
              <a:camera prst="isometricOffAxis2Lef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1" name="Rounded Rectangle 20"/>
            <p:cNvSpPr/>
            <p:nvPr/>
          </p:nvSpPr>
          <p:spPr>
            <a:xfrm rot="2995335">
              <a:off x="6041441" y="1208504"/>
              <a:ext cx="1835455" cy="1485824"/>
            </a:xfrm>
            <a:prstGeom prst="roundRect">
              <a:avLst/>
            </a:prstGeom>
            <a:solidFill>
              <a:srgbClr val="FF0000"/>
            </a:solidFill>
            <a:effectLst>
              <a:innerShdw blurRad="114300">
                <a:prstClr val="black"/>
              </a:innerShdw>
              <a:reflection blurRad="6350" stA="50000" endA="300" endPos="90000" dist="50800" dir="5400000" sy="-100000" algn="bl" rotWithShape="0"/>
            </a:effectLst>
            <a:scene3d>
              <a:camera prst="isometricOffAxis2Lef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2726" y="1194720"/>
              <a:ext cx="1231427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500" dirty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rPr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84618" y="1260714"/>
              <a:ext cx="646331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500" dirty="0" smtClean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rPr>
                <a:t>I</a:t>
              </a:r>
              <a:endParaRPr lang="en-US" sz="115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91707" y="1143805"/>
              <a:ext cx="1151446" cy="1612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500" dirty="0" smtClean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rPr>
                <a:t>D</a:t>
              </a:r>
              <a:endParaRPr lang="en-US" sz="115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546135" y="1076924"/>
              <a:ext cx="102784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500" dirty="0" smtClean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rPr>
                <a:t>S</a:t>
              </a:r>
              <a:endParaRPr lang="en-US" sz="115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endParaRP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0" y="5257800"/>
            <a:ext cx="1981199" cy="16348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400" y="3143632"/>
            <a:ext cx="10581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এইডস</a:t>
            </a:r>
            <a:endParaRPr lang="en-US" sz="72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4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3" grpId="3"/>
      <p:bldP spid="13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6199" y="116632"/>
            <a:ext cx="8741229" cy="1066800"/>
          </a:xfrm>
          <a:noFill/>
          <a:ln>
            <a:noFill/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217339" y="4293096"/>
            <a:ext cx="7926662" cy="152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contourW="12700">
            <a:contourClr>
              <a:schemeClr val="bg2">
                <a:lumMod val="75000"/>
              </a:schemeClr>
            </a:contourClr>
          </a:sp3d>
        </p:spPr>
        <p:txBody>
          <a:bodyPr vert="horz" rtlCol="0" anchor="ctr">
            <a:noAutofit/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AIDS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রোগ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সংক্রমণের ও প্রতিরোধের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উপায় সমূহ আলোচনা করতে পারবে।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1190172" y="908720"/>
            <a:ext cx="7627257" cy="1295400"/>
          </a:xfrm>
          <a:prstGeom prst="rect">
            <a:avLst/>
          </a:prstGeom>
          <a:noFill/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AIDS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 তা বলতে পারবে।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190172" y="2276872"/>
            <a:ext cx="7953829" cy="1589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n-BD" sz="5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AIDS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এর লক্ষণসমূহ  উল্লেখ করতে পারবে। </a:t>
            </a:r>
            <a:endParaRPr lang="bn-BD" sz="5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52400" y="2636912"/>
            <a:ext cx="914400" cy="640080"/>
          </a:xfrm>
          <a:prstGeom prst="rightArrow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76200" y="1124744"/>
            <a:ext cx="914400" cy="64008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37886" y="4653136"/>
            <a:ext cx="914400" cy="64008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repeatCount="5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914400" y="2286000"/>
            <a:ext cx="7924800" cy="2514600"/>
          </a:xfrm>
          <a:noFill/>
          <a:ln w="28575">
            <a:noFill/>
            <a:prstDash val="sysDash"/>
          </a:ln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AIDS </a:t>
            </a:r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967880" y="457200"/>
            <a:ext cx="4692352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08212" y="3048000"/>
            <a:ext cx="16002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8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0" y="185058"/>
            <a:ext cx="9143999" cy="990600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6700" b="1" dirty="0" smtClean="0">
                <a:solidFill>
                  <a:srgbClr val="C00000"/>
                </a:solidFill>
                <a:effectLst/>
                <a:latin typeface="NikoshBAN" pitchFamily="2" charset="0"/>
                <a:cs typeface="NikoshBAN" pitchFamily="2" charset="0"/>
              </a:rPr>
              <a:t>AIDS </a:t>
            </a:r>
            <a:r>
              <a:rPr lang="en-US" sz="6700" b="1" dirty="0" smtClean="0">
                <a:effectLst/>
                <a:latin typeface="NikoshBAN" pitchFamily="2" charset="0"/>
                <a:cs typeface="NikoshBAN" pitchFamily="2" charset="0"/>
              </a:rPr>
              <a:t>(</a:t>
            </a:r>
            <a:r>
              <a:rPr lang="bn-BD" sz="6700" b="1" dirty="0">
                <a:effectLst/>
                <a:latin typeface="NikoshBAN" pitchFamily="2" charset="0"/>
                <a:cs typeface="NikoshBAN" pitchFamily="2" charset="0"/>
              </a:rPr>
              <a:t>এইডস) </a:t>
            </a:r>
            <a:r>
              <a:rPr lang="bn-BD" sz="6700" b="1" dirty="0" smtClean="0">
                <a:effectLst/>
                <a:latin typeface="NikoshBAN" pitchFamily="2" charset="0"/>
                <a:cs typeface="NikoshBAN" pitchFamily="2" charset="0"/>
              </a:rPr>
              <a:t>হচ্ছে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4005064"/>
            <a:ext cx="9143999" cy="2514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  <a:scene3d>
            <a:camera prst="orthographicFront"/>
            <a:lightRig rig="sof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AIDS(</a:t>
            </a:r>
            <a:r>
              <a:rPr lang="bn-BD" sz="4400" dirty="0"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এইডস) </a:t>
            </a:r>
            <a:r>
              <a:rPr lang="bn-BD" sz="4400" dirty="0" smtClean="0"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: </a:t>
            </a:r>
            <a:r>
              <a:rPr lang="bn-BD" sz="4400" dirty="0" smtClean="0"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বিশেষ </a:t>
            </a:r>
            <a:r>
              <a:rPr lang="bn-BD" sz="4400" dirty="0"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কারণে রোগ </a:t>
            </a:r>
            <a:r>
              <a:rPr lang="bn-BD" sz="4400" dirty="0" smtClean="0"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প্রতিরোধ ক্ষমতা কমে যাওয়ার অবস্থাকে </a:t>
            </a:r>
            <a:r>
              <a:rPr lang="en-US" sz="4400" dirty="0" smtClean="0"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AIDS </a:t>
            </a:r>
            <a:r>
              <a:rPr lang="bn-BD" sz="4400" dirty="0" smtClean="0"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বলে। 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3200400"/>
            <a:ext cx="9144000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Sydrome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সিন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ড্রো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(অবস্থা)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1" y="1143001"/>
            <a:ext cx="9143999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Acqired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এ্যাকোয়ার্ড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(অর্জিত 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1" y="1752600"/>
            <a:ext cx="9143999" cy="8762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NikoshBAN" pitchFamily="2" charset="0"/>
                <a:cs typeface="NikoshBAN" pitchFamily="2" charset="0"/>
              </a:rPr>
              <a:t>Immune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ইমিউন ( রোগ প্রতিরোধ ক্ষমতা)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0" y="2552700"/>
            <a:ext cx="9144000" cy="6477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Deficiency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ডিফিয়েশন (হ্রাস)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179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1232</TotalTime>
  <Words>298</Words>
  <Application>Microsoft Office PowerPoint</Application>
  <PresentationFormat>On-screen Show (4:3)</PresentationFormat>
  <Paragraphs>74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Aharoni</vt:lpstr>
      <vt:lpstr>Arial</vt:lpstr>
      <vt:lpstr>Calibri</vt:lpstr>
      <vt:lpstr>Kalpurush</vt:lpstr>
      <vt:lpstr>Narkisim</vt:lpstr>
      <vt:lpstr>NikoshBAN</vt:lpstr>
      <vt:lpstr>Vrinda</vt:lpstr>
      <vt:lpstr>Wingdings</vt:lpstr>
      <vt:lpstr>Office Theme</vt:lpstr>
      <vt:lpstr>PowerPoint Presentation</vt:lpstr>
      <vt:lpstr>PowerPoint Presentation</vt:lpstr>
      <vt:lpstr>পাঠ পরিচিতি</vt:lpstr>
      <vt:lpstr>ভাইরাস</vt:lpstr>
      <vt:lpstr>PowerPoint Presentation</vt:lpstr>
      <vt:lpstr>PowerPoint Presentation</vt:lpstr>
      <vt:lpstr>শিখনফল</vt:lpstr>
      <vt:lpstr>AIDS  কী ?</vt:lpstr>
      <vt:lpstr>AIDS (এইডস) হচ্ছে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Rasel</cp:lastModifiedBy>
  <cp:revision>371</cp:revision>
  <dcterms:created xsi:type="dcterms:W3CDTF">2013-01-30T00:33:12Z</dcterms:created>
  <dcterms:modified xsi:type="dcterms:W3CDTF">2021-03-11T15:23:13Z</dcterms:modified>
</cp:coreProperties>
</file>