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68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4F05-551D-4072-B45B-DC13B759B2E9}" type="datetimeFigureOut">
              <a:rPr lang="en-US" smtClean="0"/>
              <a:t>11-Mar-21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584F-CBCF-4F48-A298-C7C71F8BB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7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4F05-551D-4072-B45B-DC13B759B2E9}" type="datetimeFigureOut">
              <a:rPr lang="en-US" smtClean="0"/>
              <a:t>11-Mar-21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584F-CBCF-4F48-A298-C7C71F8BB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77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4F05-551D-4072-B45B-DC13B759B2E9}" type="datetimeFigureOut">
              <a:rPr lang="en-US" smtClean="0"/>
              <a:t>11-Mar-21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584F-CBCF-4F48-A298-C7C71F8BB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7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4F05-551D-4072-B45B-DC13B759B2E9}" type="datetimeFigureOut">
              <a:rPr lang="en-US" smtClean="0"/>
              <a:t>11-Mar-21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584F-CBCF-4F48-A298-C7C71F8BB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5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4F05-551D-4072-B45B-DC13B759B2E9}" type="datetimeFigureOut">
              <a:rPr lang="en-US" smtClean="0"/>
              <a:t>11-Mar-21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584F-CBCF-4F48-A298-C7C71F8BB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53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4F05-551D-4072-B45B-DC13B759B2E9}" type="datetimeFigureOut">
              <a:rPr lang="en-US" smtClean="0"/>
              <a:t>11-Mar-21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584F-CBCF-4F48-A298-C7C71F8BB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4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4F05-551D-4072-B45B-DC13B759B2E9}" type="datetimeFigureOut">
              <a:rPr lang="en-US" smtClean="0"/>
              <a:t>11-Mar-21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584F-CBCF-4F48-A298-C7C71F8BB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44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4F05-551D-4072-B45B-DC13B759B2E9}" type="datetimeFigureOut">
              <a:rPr lang="en-US" smtClean="0"/>
              <a:t>11-Mar-21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584F-CBCF-4F48-A298-C7C71F8BB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72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4F05-551D-4072-B45B-DC13B759B2E9}" type="datetimeFigureOut">
              <a:rPr lang="en-US" smtClean="0"/>
              <a:t>11-Mar-21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584F-CBCF-4F48-A298-C7C71F8BB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6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4F05-551D-4072-B45B-DC13B759B2E9}" type="datetimeFigureOut">
              <a:rPr lang="en-US" smtClean="0"/>
              <a:t>11-Mar-21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584F-CBCF-4F48-A298-C7C71F8BB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0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4F05-551D-4072-B45B-DC13B759B2E9}" type="datetimeFigureOut">
              <a:rPr lang="en-US" smtClean="0"/>
              <a:t>11-Mar-21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584F-CBCF-4F48-A298-C7C71F8BB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8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54F05-551D-4072-B45B-DC13B759B2E9}" type="datetimeFigureOut">
              <a:rPr lang="en-US" smtClean="0"/>
              <a:t>11-Mar-21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5584F-CBCF-4F48-A298-C7C71F8BB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8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monir19077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" y="436098"/>
            <a:ext cx="12191999" cy="6858000"/>
            <a:chOff x="0" y="0"/>
            <a:chExt cx="12191999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0" t="3435" r="2328" b="5322"/>
            <a:stretch/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9836" y="1364494"/>
              <a:ext cx="8152326" cy="4578306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269833" y="2734834"/>
            <a:ext cx="87592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28575">
                  <a:solidFill>
                    <a:srgbClr val="00B050"/>
                  </a:solidFill>
                </a:ln>
                <a:blipFill>
                  <a:blip r:embed="rId4"/>
                  <a:tile tx="0" ty="0" sx="100000" sy="100000" flip="none" algn="tl"/>
                </a:blipFill>
                <a:latin typeface="Arial Black" panose="020B0A04020102020204" pitchFamily="34" charset="0"/>
              </a:rPr>
              <a:t>Welcome</a:t>
            </a:r>
          </a:p>
          <a:p>
            <a:r>
              <a:rPr lang="en-US" sz="4000" b="1" dirty="0" smtClean="0">
                <a:ln w="28575">
                  <a:solidFill>
                    <a:srgbClr val="00B050"/>
                  </a:solidFill>
                </a:ln>
                <a:blipFill>
                  <a:blip r:embed="rId4"/>
                  <a:tile tx="0" ty="0" sx="100000" sy="100000" flip="none" algn="tl"/>
                </a:blipFill>
                <a:latin typeface="Arial Black" panose="020B0A04020102020204" pitchFamily="34" charset="0"/>
              </a:rPr>
              <a:t>                   To English Class.</a:t>
            </a:r>
            <a:endParaRPr lang="en-US" sz="4000" b="1" dirty="0">
              <a:ln w="28575">
                <a:solidFill>
                  <a:srgbClr val="00B050"/>
                </a:solidFill>
              </a:ln>
              <a:blipFill>
                <a:blip r:embed="rId4"/>
                <a:tile tx="0" ty="0" sx="100000" sy="100000" flip="none" algn="tl"/>
              </a:blipFill>
              <a:latin typeface="Arial Black" panose="020B0A040201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5674">
            <a:off x="2800701" y="4128372"/>
            <a:ext cx="2678805" cy="210249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685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3777" r="3445" b="3631"/>
          <a:stretch/>
        </p:blipFill>
        <p:spPr>
          <a:xfrm>
            <a:off x="38637" y="126609"/>
            <a:ext cx="11958033" cy="656822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3" name="Rectangle 2"/>
          <p:cNvSpPr/>
          <p:nvPr/>
        </p:nvSpPr>
        <p:spPr>
          <a:xfrm>
            <a:off x="5299080" y="1377841"/>
            <a:ext cx="59832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Baskerville Old Face" panose="02020602080505020303" pitchFamily="18" charset="0"/>
              </a:rPr>
              <a:t>a sudden, radical, or complete change</a:t>
            </a:r>
          </a:p>
        </p:txBody>
      </p:sp>
      <p:sp>
        <p:nvSpPr>
          <p:cNvPr id="4" name="Striped Right Arrow 3"/>
          <p:cNvSpPr/>
          <p:nvPr/>
        </p:nvSpPr>
        <p:spPr>
          <a:xfrm>
            <a:off x="1867437" y="1067732"/>
            <a:ext cx="3193960" cy="1262130"/>
          </a:xfrm>
          <a:prstGeom prst="stripedRightArrow">
            <a:avLst/>
          </a:prstGeom>
          <a:gradFill flip="none" rotWithShape="1">
            <a:gsLst>
              <a:gs pos="96000">
                <a:srgbClr val="00B0F0"/>
              </a:gs>
              <a:gs pos="60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Revolution</a:t>
            </a:r>
            <a:endParaRPr lang="en-US" sz="36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1685" y="4323518"/>
            <a:ext cx="10241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Baskerville Old Face" panose="02020602080505020303" pitchFamily="18" charset="0"/>
              </a:rPr>
              <a:t>Since the Industrial </a:t>
            </a:r>
            <a:r>
              <a:rPr lang="en-US" sz="24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Revolution</a:t>
            </a:r>
            <a:r>
              <a:rPr lang="en-US" sz="2400" dirty="0" smtClean="0">
                <a:latin typeface="Baskerville Old Face" panose="02020602080505020303" pitchFamily="18" charset="0"/>
              </a:rPr>
              <a:t> 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(1)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400" dirty="0" smtClean="0">
                <a:latin typeface="Baskerville Old Face" panose="02020602080505020303" pitchFamily="18" charset="0"/>
              </a:rPr>
              <a:t> in the 18</a:t>
            </a:r>
            <a:r>
              <a:rPr lang="en-US" sz="2400" baseline="30000" dirty="0" smtClean="0">
                <a:latin typeface="Baskerville Old Face" panose="02020602080505020303" pitchFamily="18" charset="0"/>
              </a:rPr>
              <a:t>th</a:t>
            </a:r>
            <a:r>
              <a:rPr lang="en-US" sz="2400" dirty="0" smtClean="0">
                <a:latin typeface="Baskerville Old Face" panose="02020602080505020303" pitchFamily="18" charset="0"/>
              </a:rPr>
              <a:t>  and 19</a:t>
            </a:r>
            <a:r>
              <a:rPr lang="en-US" sz="2400" baseline="30000" dirty="0" smtClean="0">
                <a:latin typeface="Baskerville Old Face" panose="02020602080505020303" pitchFamily="18" charset="0"/>
              </a:rPr>
              <a:t>th</a:t>
            </a:r>
            <a:r>
              <a:rPr lang="en-US" sz="2400" dirty="0" smtClean="0">
                <a:latin typeface="Baskerville Old Face" panose="02020602080505020303" pitchFamily="18" charset="0"/>
              </a:rPr>
              <a:t>  centuries in Europe and the US, the workers in mills and factories had been working a long </a:t>
            </a:r>
            <a:r>
              <a:rPr lang="en-US" sz="2400" dirty="0" err="1" smtClean="0">
                <a:latin typeface="Baskerville Old Face" panose="02020602080505020303" pitchFamily="18" charset="0"/>
              </a:rPr>
              <a:t>shift,fourteen</a:t>
            </a:r>
            <a:r>
              <a:rPr lang="en-US" sz="2400" dirty="0" smtClean="0">
                <a:latin typeface="Baskerville Old Face" panose="02020602080505020303" pitchFamily="18" charset="0"/>
              </a:rPr>
              <a:t> or even more hour a day.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971" y="2342296"/>
            <a:ext cx="3104728" cy="19812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6743" y="2342297"/>
            <a:ext cx="2942186" cy="198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8" t="3777" r="3445" b="3631"/>
          <a:stretch/>
        </p:blipFill>
        <p:spPr>
          <a:xfrm>
            <a:off x="38637" y="126609"/>
            <a:ext cx="11958033" cy="656822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3" name="Rectangle 2"/>
          <p:cNvSpPr/>
          <p:nvPr/>
        </p:nvSpPr>
        <p:spPr>
          <a:xfrm>
            <a:off x="5299080" y="1377841"/>
            <a:ext cx="59832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Baskerville Old Face" panose="02020602080505020303" pitchFamily="18" charset="0"/>
              </a:rPr>
              <a:t>Stimulate , instinct invigorated</a:t>
            </a:r>
            <a:endParaRPr lang="en-US" sz="2800" dirty="0">
              <a:latin typeface="Baskerville Old Face" panose="02020602080505020303" pitchFamily="18" charset="0"/>
            </a:endParaRPr>
          </a:p>
        </p:txBody>
      </p:sp>
      <p:sp>
        <p:nvSpPr>
          <p:cNvPr id="4" name="Striped Right Arrow 3"/>
          <p:cNvSpPr/>
          <p:nvPr/>
        </p:nvSpPr>
        <p:spPr>
          <a:xfrm>
            <a:off x="1867437" y="1067732"/>
            <a:ext cx="3193960" cy="1262130"/>
          </a:xfrm>
          <a:prstGeom prst="stripedRightArrow">
            <a:avLst/>
          </a:prstGeom>
          <a:gradFill flip="none" rotWithShape="1">
            <a:gsLst>
              <a:gs pos="96000">
                <a:srgbClr val="00B050"/>
              </a:gs>
              <a:gs pos="60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Inspired</a:t>
            </a:r>
            <a:endParaRPr lang="en-US" sz="36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1685" y="4323518"/>
            <a:ext cx="10241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Baskerville Old Face" panose="02020602080505020303" pitchFamily="18" charset="0"/>
              </a:rPr>
              <a:t>On May 1</a:t>
            </a:r>
            <a:r>
              <a:rPr lang="en-US" sz="2400" baseline="30000" dirty="0" smtClean="0">
                <a:latin typeface="Baskerville Old Face" panose="02020602080505020303" pitchFamily="18" charset="0"/>
              </a:rPr>
              <a:t>st</a:t>
            </a:r>
            <a:r>
              <a:rPr lang="en-US" sz="2400" dirty="0" smtClean="0">
                <a:latin typeface="Baskerville Old Face" panose="02020602080505020303" pitchFamily="18" charset="0"/>
              </a:rPr>
              <a:t>  in 1886, inspired by the trade union 2 ,  half of the workers at the McCormick Harvesting Company in Chicago went on a strike demanding an eight-hour workday.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0981" t="25749" r="5634"/>
          <a:stretch/>
        </p:blipFill>
        <p:spPr>
          <a:xfrm>
            <a:off x="7624293" y="2021983"/>
            <a:ext cx="3464417" cy="21636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18451" t="14899" r="19230" b="-2415"/>
          <a:stretch/>
        </p:blipFill>
        <p:spPr>
          <a:xfrm>
            <a:off x="4868214" y="2038945"/>
            <a:ext cx="2689772" cy="228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3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8" t="3777" r="3445" b="3631"/>
          <a:stretch/>
        </p:blipFill>
        <p:spPr>
          <a:xfrm>
            <a:off x="38637" y="126609"/>
            <a:ext cx="11958033" cy="656822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3" name="Rectangle 2"/>
          <p:cNvSpPr/>
          <p:nvPr/>
        </p:nvSpPr>
        <p:spPr>
          <a:xfrm>
            <a:off x="5299080" y="1377841"/>
            <a:ext cx="59832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Baskerville Old Face" panose="02020602080505020303" pitchFamily="18" charset="0"/>
              </a:rPr>
              <a:t>Speech , lecture, </a:t>
            </a:r>
            <a:r>
              <a:rPr lang="en-US" sz="2800" dirty="0" err="1" smtClean="0">
                <a:latin typeface="Baskerville Old Face" panose="02020602080505020303" pitchFamily="18" charset="0"/>
              </a:rPr>
              <a:t>discourse,oration</a:t>
            </a:r>
            <a:endParaRPr lang="en-US" sz="2800" dirty="0">
              <a:latin typeface="Baskerville Old Face" panose="02020602080505020303" pitchFamily="18" charset="0"/>
            </a:endParaRPr>
          </a:p>
        </p:txBody>
      </p:sp>
      <p:sp>
        <p:nvSpPr>
          <p:cNvPr id="4" name="Striped Right Arrow 3"/>
          <p:cNvSpPr/>
          <p:nvPr/>
        </p:nvSpPr>
        <p:spPr>
          <a:xfrm>
            <a:off x="1867437" y="1067732"/>
            <a:ext cx="3193960" cy="1262130"/>
          </a:xfrm>
          <a:prstGeom prst="stripedRightArrow">
            <a:avLst/>
          </a:prstGeom>
          <a:gradFill flip="none" rotWithShape="1">
            <a:gsLst>
              <a:gs pos="96000">
                <a:srgbClr val="7030A0"/>
              </a:gs>
              <a:gs pos="60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Address</a:t>
            </a:r>
            <a:endParaRPr lang="en-US" sz="36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9116" y="4602208"/>
            <a:ext cx="82585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Baskerville Old Face" panose="02020602080505020303" pitchFamily="18" charset="0"/>
              </a:rPr>
              <a:t>The rally was addressed by the </a:t>
            </a:r>
            <a:r>
              <a:rPr lang="en-US" sz="2400" dirty="0" err="1" smtClean="0">
                <a:latin typeface="Baskerville Old Face" panose="02020602080505020303" pitchFamily="18" charset="0"/>
              </a:rPr>
              <a:t>labour</a:t>
            </a:r>
            <a:r>
              <a:rPr lang="en-US" sz="2400" dirty="0" smtClean="0">
                <a:latin typeface="Baskerville Old Face" panose="02020602080505020303" pitchFamily="18" charset="0"/>
              </a:rPr>
              <a:t> leaders.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546" y="2514600"/>
            <a:ext cx="2892389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9412" y="2538580"/>
            <a:ext cx="2606354" cy="18549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8570" y="2538580"/>
            <a:ext cx="2857500" cy="178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2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8" t="3777" r="3445" b="3631"/>
          <a:stretch/>
        </p:blipFill>
        <p:spPr>
          <a:xfrm>
            <a:off x="38637" y="126609"/>
            <a:ext cx="11958033" cy="656822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3" name="Rectangle 2"/>
          <p:cNvSpPr/>
          <p:nvPr/>
        </p:nvSpPr>
        <p:spPr>
          <a:xfrm>
            <a:off x="5299080" y="1377841"/>
            <a:ext cx="59832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Baskerville Old Face" panose="02020602080505020303" pitchFamily="18" charset="0"/>
              </a:rPr>
              <a:t>Invasion, onslaught, </a:t>
            </a:r>
            <a:r>
              <a:rPr lang="en-US" sz="2800" dirty="0" err="1" smtClean="0">
                <a:latin typeface="Baskerville Old Face" panose="02020602080505020303" pitchFamily="18" charset="0"/>
              </a:rPr>
              <a:t>foray,offensive</a:t>
            </a:r>
            <a:endParaRPr lang="en-US" sz="2800" dirty="0">
              <a:latin typeface="Baskerville Old Face" panose="02020602080505020303" pitchFamily="18" charset="0"/>
            </a:endParaRPr>
          </a:p>
        </p:txBody>
      </p:sp>
      <p:sp>
        <p:nvSpPr>
          <p:cNvPr id="4" name="Striped Right Arrow 3"/>
          <p:cNvSpPr/>
          <p:nvPr/>
        </p:nvSpPr>
        <p:spPr>
          <a:xfrm>
            <a:off x="1867437" y="1067732"/>
            <a:ext cx="3193960" cy="1262130"/>
          </a:xfrm>
          <a:prstGeom prst="stripedRightArrow">
            <a:avLst/>
          </a:prstGeom>
          <a:gradFill flip="none" rotWithShape="1">
            <a:gsLst>
              <a:gs pos="96000">
                <a:srgbClr val="002060"/>
              </a:gs>
              <a:gs pos="60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Attack</a:t>
            </a:r>
            <a:endParaRPr lang="en-US" sz="36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9116" y="4602208"/>
            <a:ext cx="82585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Baskerville Old Face" panose="02020602080505020303" pitchFamily="18" charset="0"/>
              </a:rPr>
              <a:t>200 policemen attacked the strikers with clubs and revolvers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2826" y="2329862"/>
            <a:ext cx="3336610" cy="2272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6752" y="2329862"/>
            <a:ext cx="3615396" cy="227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1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8" t="3777" r="3445" b="3631"/>
          <a:stretch/>
        </p:blipFill>
        <p:spPr>
          <a:xfrm>
            <a:off x="38637" y="126609"/>
            <a:ext cx="11958033" cy="656822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3" name="Rectangle 2"/>
          <p:cNvSpPr/>
          <p:nvPr/>
        </p:nvSpPr>
        <p:spPr>
          <a:xfrm>
            <a:off x="5299080" y="1377841"/>
            <a:ext cx="59832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Baskerville Old Face" panose="02020602080505020303" pitchFamily="18" charset="0"/>
              </a:rPr>
              <a:t>Occlusion , bleed absorb ,imbibe</a:t>
            </a:r>
            <a:endParaRPr lang="en-US" sz="2800" dirty="0">
              <a:latin typeface="Baskerville Old Face" panose="02020602080505020303" pitchFamily="18" charset="0"/>
            </a:endParaRPr>
          </a:p>
        </p:txBody>
      </p:sp>
      <p:sp>
        <p:nvSpPr>
          <p:cNvPr id="4" name="Striped Right Arrow 3"/>
          <p:cNvSpPr/>
          <p:nvPr/>
        </p:nvSpPr>
        <p:spPr>
          <a:xfrm>
            <a:off x="1867437" y="1067732"/>
            <a:ext cx="3193960" cy="1262130"/>
          </a:xfrm>
          <a:prstGeom prst="stripedRightArrow">
            <a:avLst/>
          </a:prstGeom>
          <a:gradFill flip="none" rotWithShape="1">
            <a:gsLst>
              <a:gs pos="96000">
                <a:srgbClr val="C00000"/>
              </a:gs>
              <a:gs pos="60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Exploited</a:t>
            </a:r>
            <a:endParaRPr lang="en-US" sz="36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3718" y="4602208"/>
            <a:ext cx="8853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Baskerville Old Face" panose="02020602080505020303" pitchFamily="18" charset="0"/>
              </a:rPr>
              <a:t>The workers will continue to be exploited until they stand up and speak out to gain better </a:t>
            </a:r>
            <a:r>
              <a:rPr lang="en-US" sz="2400" dirty="0" err="1" smtClean="0">
                <a:latin typeface="Baskerville Old Face" panose="02020602080505020303" pitchFamily="18" charset="0"/>
              </a:rPr>
              <a:t>workingconditions</a:t>
            </a:r>
            <a:r>
              <a:rPr lang="en-US" sz="2400" dirty="0" smtClean="0">
                <a:latin typeface="Baskerville Old Face" panose="02020602080505020303" pitchFamily="18" charset="0"/>
              </a:rPr>
              <a:t>, better pay and better lives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9772" b="8008"/>
          <a:stretch/>
        </p:blipFill>
        <p:spPr>
          <a:xfrm>
            <a:off x="5138148" y="2526530"/>
            <a:ext cx="3065694" cy="20756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567" y="2168622"/>
            <a:ext cx="2917829" cy="24335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6186" r="4186" b="14404"/>
          <a:stretch/>
        </p:blipFill>
        <p:spPr>
          <a:xfrm>
            <a:off x="8280594" y="2439172"/>
            <a:ext cx="2859518" cy="216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6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79000">
              <a:schemeClr val="accent1">
                <a:lumMod val="0"/>
                <a:lumOff val="100000"/>
              </a:schemeClr>
            </a:gs>
            <a:gs pos="8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146519" y="1161100"/>
            <a:ext cx="104613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Dear learners,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Read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the text silently to know the rest about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“May Day”.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10649"/>
          <a:stretch/>
        </p:blipFill>
        <p:spPr>
          <a:xfrm>
            <a:off x="2058263" y="2918066"/>
            <a:ext cx="3165231" cy="22868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5035" y="2730760"/>
            <a:ext cx="1876425" cy="2428875"/>
          </a:xfrm>
          <a:prstGeom prst="rect">
            <a:avLst/>
          </a:prstGeom>
        </p:spPr>
      </p:pic>
      <p:sp>
        <p:nvSpPr>
          <p:cNvPr id="14" name="Striped Right Arrow 13"/>
          <p:cNvSpPr/>
          <p:nvPr/>
        </p:nvSpPr>
        <p:spPr>
          <a:xfrm>
            <a:off x="5510413" y="2918066"/>
            <a:ext cx="2742448" cy="200574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Unit </a:t>
            </a:r>
            <a:r>
              <a:rPr lang="en-US" sz="2800" b="1" dirty="0"/>
              <a:t>3</a:t>
            </a:r>
            <a:r>
              <a:rPr lang="en-US" sz="2800" b="1" dirty="0" smtClean="0"/>
              <a:t>. lesson -2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3645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1000">
              <a:schemeClr val="bg1"/>
            </a:gs>
            <a:gs pos="100000">
              <a:schemeClr val="accent1">
                <a:lumMod val="97000"/>
                <a:lumOff val="3000"/>
              </a:schemeClr>
            </a:gs>
            <a:gs pos="94000">
              <a:schemeClr val="accent1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998806" y="755791"/>
            <a:ext cx="4178105" cy="886818"/>
          </a:xfrm>
          <a:prstGeom prst="cloudCallout">
            <a:avLst>
              <a:gd name="adj1" fmla="val 67994"/>
              <a:gd name="adj2" fmla="val 23842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Pair work</a:t>
            </a:r>
            <a:endParaRPr lang="en-US" sz="4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6" t="22928" r="52038" b="16006"/>
          <a:stretch/>
        </p:blipFill>
        <p:spPr>
          <a:xfrm>
            <a:off x="-1357024" y="622421"/>
            <a:ext cx="1084222" cy="181762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</p:pic>
      <p:sp>
        <p:nvSpPr>
          <p:cNvPr id="6" name="TextBox 5"/>
          <p:cNvSpPr txBox="1"/>
          <p:nvPr/>
        </p:nvSpPr>
        <p:spPr>
          <a:xfrm>
            <a:off x="1350499" y="1927274"/>
            <a:ext cx="6801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ok Antiqua" panose="02040602050305030304" pitchFamily="18" charset="0"/>
              </a:rPr>
              <a:t>Fill in the gap with suitable word from the box.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12949" y="2651283"/>
            <a:ext cx="10320458" cy="619953"/>
          </a:xfrm>
          <a:prstGeom prst="roundRect">
            <a:avLst>
              <a:gd name="adj" fmla="val 25039"/>
            </a:avLst>
          </a:prstGeom>
          <a:gradFill>
            <a:gsLst>
              <a:gs pos="74000">
                <a:schemeClr val="bg1"/>
              </a:gs>
              <a:gs pos="100000">
                <a:schemeClr val="accent1">
                  <a:lumMod val="97000"/>
                  <a:lumOff val="3000"/>
                </a:schemeClr>
              </a:gs>
              <a:gs pos="96000">
                <a:schemeClr val="accent1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rgbClr val="00206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97280" y="3460231"/>
            <a:ext cx="10156874" cy="240065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Book Antiqua" panose="02040602050305030304" pitchFamily="18" charset="0"/>
              </a:rPr>
              <a:t>May day ------------------- to the historical----------------------------- and sacrifices of the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Book Antiqua" panose="02040602050305030304" pitchFamily="18" charset="0"/>
              </a:rPr>
              <a:t>----------------------people  of a large factory of -------------------------. The workers raised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Book Antiqua" panose="02040602050305030304" pitchFamily="18" charset="0"/>
              </a:rPr>
              <a:t>-------------------- against  fourteen or ------------------- more hours a -----------------. May Day is a reminder that workers will ------------------------ to be exploited------------------- they stand up and speak ----------------------- unitedly. 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76884" y="2753113"/>
            <a:ext cx="977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Elephant" panose="02020904090505020303" pitchFamily="18" charset="0"/>
              </a:rPr>
              <a:t>refers</a:t>
            </a:r>
            <a:endParaRPr lang="en-US" sz="2000" dirty="0">
              <a:solidFill>
                <a:srgbClr val="002060"/>
              </a:solidFill>
              <a:latin typeface="Elephant" panose="020209040905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97678" y="2727168"/>
            <a:ext cx="829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Elephant" panose="02020904090505020303" pitchFamily="18" charset="0"/>
              </a:rPr>
              <a:t>until</a:t>
            </a:r>
            <a:endParaRPr lang="en-US" sz="2000" dirty="0">
              <a:solidFill>
                <a:srgbClr val="002060"/>
              </a:solidFill>
              <a:latin typeface="Elephant" panose="020209040905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50120" y="2748326"/>
            <a:ext cx="1356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Elephant" panose="02020904090505020303" pitchFamily="18" charset="0"/>
              </a:rPr>
              <a:t>continue</a:t>
            </a:r>
            <a:endParaRPr lang="en-US" sz="2000" dirty="0">
              <a:solidFill>
                <a:srgbClr val="002060"/>
              </a:solidFill>
              <a:latin typeface="Elephant" panose="0202090409050502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08801" y="2727168"/>
            <a:ext cx="819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Elephant" panose="02020904090505020303" pitchFamily="18" charset="0"/>
              </a:rPr>
              <a:t>even</a:t>
            </a:r>
            <a:endParaRPr lang="en-US" sz="2000" dirty="0">
              <a:solidFill>
                <a:srgbClr val="002060"/>
              </a:solidFill>
              <a:latin typeface="Elephant" panose="020209040905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27754" y="2740415"/>
            <a:ext cx="623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Elephant" panose="02020904090505020303" pitchFamily="18" charset="0"/>
              </a:rPr>
              <a:t>day</a:t>
            </a:r>
            <a:endParaRPr lang="en-US" sz="2000" dirty="0">
              <a:solidFill>
                <a:srgbClr val="002060"/>
              </a:solidFill>
              <a:latin typeface="Elephant" panose="020209040905050203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93631" y="2729033"/>
            <a:ext cx="1177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Elephant" panose="02020904090505020303" pitchFamily="18" charset="0"/>
              </a:rPr>
              <a:t>protest</a:t>
            </a:r>
            <a:endParaRPr lang="en-US" sz="2000" dirty="0">
              <a:solidFill>
                <a:srgbClr val="002060"/>
              </a:solidFill>
              <a:latin typeface="Elephant" panose="020209040905050203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65604" y="2740415"/>
            <a:ext cx="1246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Elephant" panose="02020904090505020303" pitchFamily="18" charset="0"/>
              </a:rPr>
              <a:t>Chicago</a:t>
            </a:r>
            <a:endParaRPr lang="en-US" sz="2000" dirty="0">
              <a:solidFill>
                <a:srgbClr val="002060"/>
              </a:solidFill>
              <a:latin typeface="Elephant" panose="020209040905050203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2268" y="2748326"/>
            <a:ext cx="1240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Elephant" panose="02020904090505020303" pitchFamily="18" charset="0"/>
              </a:rPr>
              <a:t>working</a:t>
            </a:r>
            <a:endParaRPr lang="en-US" sz="2000" dirty="0">
              <a:solidFill>
                <a:srgbClr val="002060"/>
              </a:solidFill>
              <a:latin typeface="Elephant" panose="02020904090505020303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41580" y="2720295"/>
            <a:ext cx="1235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Elephant" panose="02020904090505020303" pitchFamily="18" charset="0"/>
              </a:rPr>
              <a:t>struggle</a:t>
            </a:r>
            <a:endParaRPr lang="en-US" sz="2000" dirty="0">
              <a:solidFill>
                <a:srgbClr val="002060"/>
              </a:solidFill>
              <a:latin typeface="Elephant" panose="020209040905050203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66697" y="2748326"/>
            <a:ext cx="861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Elephant" panose="02020904090505020303" pitchFamily="18" charset="0"/>
              </a:rPr>
              <a:t>out</a:t>
            </a:r>
            <a:endParaRPr lang="en-US" sz="2000" dirty="0">
              <a:solidFill>
                <a:srgbClr val="002060"/>
              </a:solidFill>
              <a:latin typeface="Elephant" panose="02020904090505020303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5" t="22928" r="10449" b="16006"/>
          <a:stretch/>
        </p:blipFill>
        <p:spPr>
          <a:xfrm>
            <a:off x="9533078" y="7324216"/>
            <a:ext cx="1232441" cy="181762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277729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1852 L 0.83256 0.01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0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0.20579 L 0.02656 -0.9553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-5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.00925 L -0.63685 0.1009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49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10795 0.103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11111E-6 L -0.27695 0.1692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6 L 0.45052 0.1703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26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L -0.12187 0.230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-0.04662 0.2379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1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0.37669 0.2361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28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11111E-6 L -0.31797 0.3025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98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0.15729 0.3037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11111E-6 L 0.12839 0.3682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19" y="1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1835" y="1294227"/>
            <a:ext cx="3474720" cy="769441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Group work</a:t>
            </a:r>
            <a:endParaRPr lang="en-US" sz="4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926482"/>
              </p:ext>
            </p:extLst>
          </p:nvPr>
        </p:nvGraphicFramePr>
        <p:xfrm>
          <a:off x="2200812" y="3097106"/>
          <a:ext cx="8128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</a:rPr>
                        <a:t>  What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</a:rPr>
                        <a:t> does May Day refer to ?</a:t>
                      </a:r>
                      <a:endParaRPr lang="en-US" sz="2400" dirty="0">
                        <a:solidFill>
                          <a:srgbClr val="00206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7400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</a:rPr>
                        <a:t>  What do you learn from the events of May Day ?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7400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21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0" t="26029" r="29798" b="31905"/>
          <a:stretch/>
        </p:blipFill>
        <p:spPr>
          <a:xfrm>
            <a:off x="3278715" y="5799325"/>
            <a:ext cx="437882" cy="6499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0" t="26029" r="29798" b="31905"/>
          <a:stretch/>
        </p:blipFill>
        <p:spPr>
          <a:xfrm>
            <a:off x="6305250" y="4922066"/>
            <a:ext cx="437882" cy="6499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0" t="26029" r="29798" b="31905"/>
          <a:stretch/>
        </p:blipFill>
        <p:spPr>
          <a:xfrm>
            <a:off x="5562596" y="4013809"/>
            <a:ext cx="437882" cy="6499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0" t="26029" r="29798" b="31905"/>
          <a:stretch/>
        </p:blipFill>
        <p:spPr>
          <a:xfrm>
            <a:off x="5755779" y="3060912"/>
            <a:ext cx="437882" cy="6499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0" t="7133" r="25103" b="32656"/>
          <a:stretch/>
        </p:blipFill>
        <p:spPr>
          <a:xfrm rot="288894">
            <a:off x="5809257" y="719756"/>
            <a:ext cx="1532901" cy="1112591"/>
          </a:xfrm>
          <a:prstGeom prst="rect">
            <a:avLst/>
          </a:prstGeom>
        </p:spPr>
      </p:pic>
      <p:sp>
        <p:nvSpPr>
          <p:cNvPr id="2" name="Half Frame 1"/>
          <p:cNvSpPr/>
          <p:nvPr/>
        </p:nvSpPr>
        <p:spPr>
          <a:xfrm>
            <a:off x="97661" y="144628"/>
            <a:ext cx="12192000" cy="6710289"/>
          </a:xfrm>
          <a:prstGeom prst="halfFrame">
            <a:avLst>
              <a:gd name="adj1" fmla="val 1468"/>
              <a:gd name="adj2" fmla="val 12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0619" y="1325221"/>
            <a:ext cx="2785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Elephant" panose="02020904090505020303" pitchFamily="18" charset="0"/>
              </a:rPr>
              <a:t>Evaluation</a:t>
            </a:r>
            <a:endParaRPr lang="en-US" sz="3600" b="1" dirty="0">
              <a:latin typeface="Elephant" panose="020209040905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5616" y="2201977"/>
            <a:ext cx="8100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anose="02040602050305030304" pitchFamily="18" charset="0"/>
              </a:rPr>
              <a:t>Choose the best answer from the alternatives.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7016" y="2663642"/>
            <a:ext cx="10149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Constantia" panose="02030602050306030303" pitchFamily="18" charset="0"/>
              </a:rPr>
              <a:t>The closest meaning of the word ‘inspired’ is-----</a:t>
            </a:r>
          </a:p>
          <a:p>
            <a:pPr marL="514350" indent="-514350">
              <a:lnSpc>
                <a:spcPct val="150000"/>
              </a:lnSpc>
              <a:buAutoNum type="romanLcParenBoth"/>
            </a:pPr>
            <a:r>
              <a:rPr lang="en-US" sz="2000" dirty="0" smtClean="0">
                <a:latin typeface="Constantia" panose="02030602050306030303" pitchFamily="18" charset="0"/>
              </a:rPr>
              <a:t>discouraged      (ii)   satisfied           (iii)    encouraged      (iv)     frustrated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Constantia" panose="02030602050306030303" pitchFamily="18" charset="0"/>
              </a:rPr>
              <a:t>What is the synonym of  commemorate ?</a:t>
            </a:r>
          </a:p>
          <a:p>
            <a:pPr marL="514350" indent="-514350">
              <a:lnSpc>
                <a:spcPct val="150000"/>
              </a:lnSpc>
              <a:buAutoNum type="romanLcParenBoth"/>
            </a:pPr>
            <a:r>
              <a:rPr lang="en-US" sz="2000" dirty="0" smtClean="0">
                <a:latin typeface="Constantia" panose="02030602050306030303" pitchFamily="18" charset="0"/>
              </a:rPr>
              <a:t>Forget               (ii)     ignore           (iii)    celebrate       (iv)   neglect          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Constantia" panose="02030602050306030303" pitchFamily="18" charset="0"/>
              </a:rPr>
              <a:t>Suddenly almost ---------- charged the strikers.</a:t>
            </a:r>
          </a:p>
          <a:p>
            <a:pPr marL="514350" indent="-514350">
              <a:lnSpc>
                <a:spcPct val="150000"/>
              </a:lnSpc>
              <a:buAutoNum type="romanLcParenBoth"/>
            </a:pPr>
            <a:r>
              <a:rPr lang="en-US" sz="2000" dirty="0" smtClean="0">
                <a:latin typeface="Constantia" panose="02030602050306030303" pitchFamily="18" charset="0"/>
              </a:rPr>
              <a:t>20 policemen        (ii)  100  policemen     (iii)   200 policemen    (iv)   2000 policemen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Constantia" panose="02030602050306030303" pitchFamily="18" charset="0"/>
              </a:rPr>
              <a:t>The rally was  addressed by the -----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Constantia" panose="02030602050306030303" pitchFamily="18" charset="0"/>
              </a:rPr>
              <a:t>(</a:t>
            </a:r>
            <a:r>
              <a:rPr lang="en-US" sz="2000" dirty="0" err="1" smtClean="0">
                <a:latin typeface="Constantia" panose="02030602050306030303" pitchFamily="18" charset="0"/>
              </a:rPr>
              <a:t>i</a:t>
            </a:r>
            <a:r>
              <a:rPr lang="en-US" sz="2000" dirty="0" smtClean="0">
                <a:latin typeface="Constantia" panose="02030602050306030303" pitchFamily="18" charset="0"/>
              </a:rPr>
              <a:t>)   </a:t>
            </a:r>
            <a:r>
              <a:rPr lang="en-US" sz="2000" dirty="0" err="1" smtClean="0">
                <a:latin typeface="Constantia" panose="02030602050306030303" pitchFamily="18" charset="0"/>
              </a:rPr>
              <a:t>Labourers</a:t>
            </a:r>
            <a:r>
              <a:rPr lang="en-US" sz="2000" dirty="0" smtClean="0">
                <a:latin typeface="Constantia" panose="02030602050306030303" pitchFamily="18" charset="0"/>
              </a:rPr>
              <a:t>     (ii)   </a:t>
            </a:r>
            <a:r>
              <a:rPr lang="en-US" sz="2000" dirty="0" err="1" smtClean="0">
                <a:latin typeface="Constantia" panose="02030602050306030303" pitchFamily="18" charset="0"/>
              </a:rPr>
              <a:t>labour</a:t>
            </a:r>
            <a:r>
              <a:rPr lang="en-US" sz="2000" dirty="0" smtClean="0">
                <a:latin typeface="Constantia" panose="02030602050306030303" pitchFamily="18" charset="0"/>
              </a:rPr>
              <a:t> leaders        (iii) political leaders      (iv)  religious leaders        </a:t>
            </a:r>
            <a:endParaRPr lang="en-US" sz="2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52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chemeClr val="accent5">
                <a:lumMod val="0"/>
                <a:lumOff val="100000"/>
              </a:schemeClr>
            </a:gs>
            <a:gs pos="0">
              <a:schemeClr val="accent5">
                <a:lumMod val="0"/>
                <a:lumOff val="100000"/>
              </a:schemeClr>
            </a:gs>
            <a:gs pos="86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726892" y="1857190"/>
            <a:ext cx="2646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Bodoni MT" panose="02070603080606020203" pitchFamily="18" charset="0"/>
              </a:rPr>
              <a:t> work.</a:t>
            </a:r>
            <a:endParaRPr lang="en-US" sz="7200" b="1" dirty="0">
              <a:latin typeface="Bodoni MT" panose="020706030806060202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7434" y="548640"/>
            <a:ext cx="3334043" cy="661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389300" y="981859"/>
            <a:ext cx="3593203" cy="2456790"/>
            <a:chOff x="3618961" y="307015"/>
            <a:chExt cx="4494727" cy="3659677"/>
          </a:xfrm>
          <a:gradFill>
            <a:gsLst>
              <a:gs pos="30000">
                <a:srgbClr val="00B050"/>
              </a:gs>
              <a:gs pos="52000">
                <a:schemeClr val="accent1">
                  <a:lumMod val="45000"/>
                  <a:lumOff val="55000"/>
                </a:schemeClr>
              </a:gs>
              <a:gs pos="54000">
                <a:schemeClr val="accent1">
                  <a:lumMod val="45000"/>
                  <a:lumOff val="55000"/>
                </a:schemeClr>
              </a:gs>
              <a:gs pos="78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3" name="Rectangle 2"/>
            <p:cNvSpPr/>
            <p:nvPr/>
          </p:nvSpPr>
          <p:spPr>
            <a:xfrm>
              <a:off x="3928056" y="1442432"/>
              <a:ext cx="3902298" cy="252426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3618961" y="307015"/>
              <a:ext cx="4494727" cy="1135417"/>
            </a:xfrm>
            <a:prstGeom prst="triangle">
              <a:avLst>
                <a:gd name="adj" fmla="val 5028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499279" y="2537138"/>
              <a:ext cx="746975" cy="142955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230512" y="2537138"/>
              <a:ext cx="643943" cy="7469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871078" y="2504940"/>
              <a:ext cx="643943" cy="7469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899722" y="3669175"/>
            <a:ext cx="8572361" cy="132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Bodoni MT" panose="02070603080606020203" pitchFamily="18" charset="0"/>
              </a:rPr>
              <a:t>What  do you learn from the events of May 1, 1886 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Bodoni MT" panose="02070603080606020203" pitchFamily="18" charset="0"/>
              </a:rPr>
              <a:t>Why is May Day observed today ?</a:t>
            </a:r>
            <a:endParaRPr lang="en-US" sz="2800" b="1" dirty="0">
              <a:latin typeface="Bodoni MT" panose="020706030806060202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56876" y="1744080"/>
            <a:ext cx="2501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Bodoni MT" panose="02070603080606020203" pitchFamily="18" charset="0"/>
              </a:rPr>
              <a:t>Home </a:t>
            </a:r>
            <a:endParaRPr lang="en-US" sz="7200" b="1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44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5608" y="320144"/>
            <a:ext cx="11802794" cy="6222325"/>
            <a:chOff x="182881" y="577721"/>
            <a:chExt cx="11802794" cy="5602852"/>
          </a:xfrm>
        </p:grpSpPr>
        <p:sp>
          <p:nvSpPr>
            <p:cNvPr id="4" name="Striped Right Arrow 3"/>
            <p:cNvSpPr/>
            <p:nvPr/>
          </p:nvSpPr>
          <p:spPr>
            <a:xfrm rot="5400000">
              <a:off x="4709159" y="-3948557"/>
              <a:ext cx="2750237" cy="11802794"/>
            </a:xfrm>
            <a:prstGeom prst="stripedRightArrow">
              <a:avLst>
                <a:gd name="adj1" fmla="val 100000"/>
                <a:gd name="adj2" fmla="val 108768"/>
              </a:avLst>
            </a:prstGeom>
            <a:gradFill>
              <a:gsLst>
                <a:gs pos="99000">
                  <a:srgbClr val="00B0F0"/>
                </a:gs>
                <a:gs pos="74000">
                  <a:schemeClr val="accent5">
                    <a:lumMod val="0"/>
                    <a:lumOff val="100000"/>
                  </a:schemeClr>
                </a:gs>
                <a:gs pos="92000">
                  <a:srgbClr val="19997A"/>
                </a:gs>
                <a:gs pos="35000">
                  <a:srgbClr val="288B94"/>
                </a:gs>
                <a:gs pos="93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</a:gra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66493" y="1491175"/>
              <a:ext cx="414293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rgbClr val="002060"/>
                  </a:solidFill>
                  <a:latin typeface="Bodoni MT" panose="02070603080606020203" pitchFamily="18" charset="0"/>
                </a:rPr>
                <a:t>Introduction</a:t>
              </a:r>
              <a:endParaRPr lang="en-US" sz="5400" b="1" dirty="0">
                <a:solidFill>
                  <a:srgbClr val="002060"/>
                </a:solidFill>
                <a:latin typeface="Bodoni MT" panose="02070603080606020203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12880" y="3423309"/>
              <a:ext cx="10536695" cy="27432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Bodoni MT" panose="02070603080606020203" pitchFamily="18" charset="0"/>
                </a:rPr>
                <a:t>Md.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Bodoni MT" panose="02070603080606020203" pitchFamily="18" charset="0"/>
                </a:rPr>
                <a:t>Monirul</a:t>
              </a:r>
              <a:r>
                <a:rPr lang="en-US" sz="3200" b="1" dirty="0" smtClean="0">
                  <a:solidFill>
                    <a:srgbClr val="002060"/>
                  </a:solidFill>
                  <a:latin typeface="Bodoni MT" panose="02070603080606020203" pitchFamily="18" charset="0"/>
                </a:rPr>
                <a:t> Islam</a:t>
              </a:r>
            </a:p>
            <a:p>
              <a:r>
                <a:rPr lang="en-US" sz="2400" b="1" dirty="0" smtClean="0">
                  <a:solidFill>
                    <a:srgbClr val="002060"/>
                  </a:solidFill>
                  <a:latin typeface="Bodoni MT" panose="02070603080606020203" pitchFamily="18" charset="0"/>
                </a:rPr>
                <a:t>Assistant Teacher (English)</a:t>
              </a:r>
            </a:p>
            <a:p>
              <a:r>
                <a:rPr lang="en-US" sz="2400" b="1" dirty="0" err="1" smtClean="0">
                  <a:solidFill>
                    <a:srgbClr val="002060"/>
                  </a:solidFill>
                  <a:latin typeface="Bodoni MT" panose="02070603080606020203" pitchFamily="18" charset="0"/>
                </a:rPr>
                <a:t>Azimnagor</a:t>
              </a:r>
              <a:r>
                <a:rPr lang="en-US" sz="2400" b="1" dirty="0" smtClean="0">
                  <a:solidFill>
                    <a:srgbClr val="002060"/>
                  </a:solidFill>
                  <a:latin typeface="Bodoni MT" panose="02070603080606020203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Bodoni MT" panose="02070603080606020203" pitchFamily="18" charset="0"/>
                </a:rPr>
                <a:t>Com.K.School</a:t>
              </a:r>
              <a:r>
                <a:rPr lang="en-US" sz="2400" b="1" dirty="0" smtClean="0">
                  <a:solidFill>
                    <a:srgbClr val="002060"/>
                  </a:solidFill>
                  <a:latin typeface="Bodoni MT" panose="02070603080606020203" pitchFamily="18" charset="0"/>
                </a:rPr>
                <a:t> &amp; college.</a:t>
              </a:r>
            </a:p>
            <a:p>
              <a:r>
                <a:rPr lang="en-US" sz="2400" b="1" dirty="0" smtClean="0">
                  <a:solidFill>
                    <a:srgbClr val="002060"/>
                  </a:solidFill>
                  <a:latin typeface="Bodoni MT" panose="02070603080606020203" pitchFamily="18" charset="0"/>
                  <a:hlinkClick r:id="rId2"/>
                </a:rPr>
                <a:t>monir19077@gmail.com</a:t>
              </a:r>
              <a:endParaRPr lang="en-US" sz="2400" b="1" dirty="0" smtClean="0">
                <a:solidFill>
                  <a:srgbClr val="002060"/>
                </a:solidFill>
                <a:latin typeface="Bodoni MT" panose="02070603080606020203" pitchFamily="18" charset="0"/>
              </a:endParaRPr>
            </a:p>
            <a:p>
              <a:r>
                <a:rPr lang="en-US" sz="2400" b="1" dirty="0" smtClean="0">
                  <a:solidFill>
                    <a:srgbClr val="002060"/>
                  </a:solidFill>
                  <a:latin typeface="Bodoni MT" panose="02070603080606020203" pitchFamily="18" charset="0"/>
                </a:rPr>
                <a:t>01761714820</a:t>
              </a:r>
              <a:endParaRPr lang="en-US" sz="2400" b="1" dirty="0">
                <a:solidFill>
                  <a:srgbClr val="002060"/>
                </a:solidFill>
                <a:latin typeface="Bodoni MT" panose="02070603080606020203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flipH="1">
              <a:off x="6070209" y="3437373"/>
              <a:ext cx="45719" cy="27432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54352" y="3383287"/>
              <a:ext cx="3362178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dirty="0">
                <a:latin typeface="Bodoni MT" panose="02070603080606020203" pitchFamily="18" charset="0"/>
              </a:endParaRPr>
            </a:p>
            <a:p>
              <a:r>
                <a:rPr lang="en-US" sz="2800" b="1" i="1" dirty="0" smtClean="0">
                  <a:solidFill>
                    <a:srgbClr val="002060"/>
                  </a:solidFill>
                  <a:latin typeface="Bodoni MT" panose="02070603080606020203" pitchFamily="18" charset="0"/>
                </a:rPr>
                <a:t>English For Today</a:t>
              </a:r>
            </a:p>
            <a:p>
              <a:r>
                <a:rPr lang="en-US" sz="2400" b="1" i="1" dirty="0" smtClean="0">
                  <a:solidFill>
                    <a:srgbClr val="002060"/>
                  </a:solidFill>
                  <a:latin typeface="Bodoni MT" panose="02070603080606020203" pitchFamily="18" charset="0"/>
                </a:rPr>
                <a:t>Class –IX-X</a:t>
              </a:r>
            </a:p>
            <a:p>
              <a:endParaRPr lang="en-US" sz="2400" b="1" i="1" dirty="0">
                <a:solidFill>
                  <a:srgbClr val="002060"/>
                </a:solidFill>
                <a:latin typeface="Bodoni MT" panose="02070603080606020203" pitchFamily="18" charset="0"/>
              </a:endParaRPr>
            </a:p>
            <a:p>
              <a:r>
                <a:rPr lang="en-US" sz="2400" b="1" i="1" dirty="0" smtClean="0">
                  <a:solidFill>
                    <a:srgbClr val="002060"/>
                  </a:solidFill>
                  <a:latin typeface="Bodoni MT" panose="02070603080606020203" pitchFamily="18" charset="0"/>
                </a:rPr>
                <a:t>        Time   -    45 </a:t>
              </a:r>
              <a:r>
                <a:rPr lang="en-US" sz="2400" b="1" i="1" dirty="0" err="1" smtClean="0">
                  <a:solidFill>
                    <a:srgbClr val="002060"/>
                  </a:solidFill>
                  <a:latin typeface="Bodoni MT" panose="02070603080606020203" pitchFamily="18" charset="0"/>
                </a:rPr>
                <a:t>mins</a:t>
              </a:r>
              <a:r>
                <a:rPr lang="en-US" sz="2400" b="1" i="1" dirty="0" smtClean="0">
                  <a:solidFill>
                    <a:srgbClr val="002060"/>
                  </a:solidFill>
                  <a:latin typeface="Bodoni MT" panose="02070603080606020203" pitchFamily="18" charset="0"/>
                </a:rPr>
                <a:t>.</a:t>
              </a:r>
              <a:endParaRPr lang="en-US" sz="2400" b="1" i="1" dirty="0">
                <a:solidFill>
                  <a:srgbClr val="002060"/>
                </a:solidFill>
                <a:latin typeface="Bodoni MT" panose="02070603080606020203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2890" y="2295678"/>
              <a:ext cx="1493949" cy="1059944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</p:spTree>
    <p:extLst>
      <p:ext uri="{BB962C8B-B14F-4D97-AF65-F5344CB8AC3E}">
        <p14:creationId xmlns:p14="http://schemas.microsoft.com/office/powerpoint/2010/main" val="300239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chemeClr val="bg1"/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7434" y="548640"/>
            <a:ext cx="3334043" cy="661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97946" y="1983546"/>
            <a:ext cx="69353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n w="38100">
                  <a:solidFill>
                    <a:srgbClr val="00206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Allah Hafez.</a:t>
            </a:r>
            <a:endParaRPr lang="en-US" sz="8000" dirty="0">
              <a:ln w="38100">
                <a:solidFill>
                  <a:srgbClr val="002060"/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Donut 12"/>
          <p:cNvSpPr/>
          <p:nvPr/>
        </p:nvSpPr>
        <p:spPr>
          <a:xfrm>
            <a:off x="1505244" y="309488"/>
            <a:ext cx="8989254" cy="6330461"/>
          </a:xfrm>
          <a:prstGeom prst="donut">
            <a:avLst>
              <a:gd name="adj" fmla="val 6724"/>
            </a:avLst>
          </a:prstGeom>
          <a:pattFill prst="smGrid">
            <a:fgClr>
              <a:srgbClr val="00B0F0"/>
            </a:fgClr>
            <a:bgClr>
              <a:srgbClr val="00B050"/>
            </a:bgClr>
          </a:patt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007" y="2800007"/>
            <a:ext cx="2248876" cy="1658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977" y="2929663"/>
            <a:ext cx="1905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308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7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153 -0.44908 C -0.1569 -0.44908 -0.0069 -0.26459 -0.0069 -0.03727 C -0.0069 0.19027 -0.1569 0.37546 -0.34153 0.37546 C -0.5263 0.37546 -0.67617 0.19027 -0.67617 -0.03727 C -0.67617 -0.26459 -0.5263 -0.44908 -0.34153 -0.44908 Z " pathEditMode="relative" rAng="0" ptsTypes="AAAAA">
                                      <p:cBhvr>
                                        <p:cTn id="6" dur="1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22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3777" r="3445" b="3631"/>
          <a:stretch/>
        </p:blipFill>
        <p:spPr>
          <a:xfrm>
            <a:off x="167426" y="115909"/>
            <a:ext cx="11958033" cy="65682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95"/>
          <a:stretch/>
        </p:blipFill>
        <p:spPr>
          <a:xfrm>
            <a:off x="4651485" y="1977130"/>
            <a:ext cx="3357357" cy="25610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185" y="2118171"/>
            <a:ext cx="3493404" cy="24071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25" y="1977131"/>
            <a:ext cx="3481759" cy="24071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38659" y="1120462"/>
            <a:ext cx="5383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askerville Old Face" panose="02020602080505020303" pitchFamily="18" charset="0"/>
              </a:rPr>
              <a:t>Look at these pictures.</a:t>
            </a:r>
            <a:endParaRPr lang="en-US" sz="4000" b="1" dirty="0">
              <a:latin typeface="Baskerville Old Face" panose="020206020805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8958" y="4674092"/>
            <a:ext cx="7650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askerville Old Face" panose="02020602080505020303" pitchFamily="18" charset="0"/>
              </a:rPr>
              <a:t>What do you see in above pictures ?</a:t>
            </a:r>
            <a:endParaRPr lang="en-US" sz="40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11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3777" r="3445" b="3631"/>
          <a:stretch/>
        </p:blipFill>
        <p:spPr>
          <a:xfrm>
            <a:off x="167426" y="115909"/>
            <a:ext cx="11958033" cy="65682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5780" y="1333172"/>
            <a:ext cx="6645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askerville Old Face" panose="02020602080505020303" pitchFamily="18" charset="0"/>
              </a:rPr>
              <a:t>Look at some another pictures.</a:t>
            </a:r>
            <a:endParaRPr lang="en-US" sz="4000" b="1" dirty="0">
              <a:latin typeface="Baskerville Old Face" panose="020206020805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796" y="4353060"/>
            <a:ext cx="10097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askerville Old Face" panose="02020602080505020303" pitchFamily="18" charset="0"/>
              </a:rPr>
              <a:t>Can you relate any historical event to these picture?</a:t>
            </a:r>
            <a:endParaRPr lang="en-US" sz="3600" b="1" dirty="0">
              <a:latin typeface="Baskerville Old Face" panose="020206020805050203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034" y="2232744"/>
            <a:ext cx="3381374" cy="20430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96" y="2232744"/>
            <a:ext cx="3355617" cy="20430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b="44501"/>
          <a:stretch/>
        </p:blipFill>
        <p:spPr>
          <a:xfrm>
            <a:off x="4823808" y="2232744"/>
            <a:ext cx="3006547" cy="204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4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" t="2896" r="1900" b="3720"/>
          <a:stretch/>
        </p:blipFill>
        <p:spPr>
          <a:xfrm>
            <a:off x="119271" y="132522"/>
            <a:ext cx="11926956" cy="658633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061791" y="2801190"/>
            <a:ext cx="3705309" cy="2592064"/>
            <a:chOff x="4061791" y="2801190"/>
            <a:chExt cx="3705309" cy="259206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4" t="21370" r="6933"/>
            <a:stretch/>
          </p:blipFill>
          <p:spPr>
            <a:xfrm>
              <a:off x="4061791" y="2801190"/>
              <a:ext cx="3705309" cy="2592064"/>
            </a:xfrm>
            <a:prstGeom prst="rect">
              <a:avLst/>
            </a:prstGeom>
          </p:spPr>
        </p:pic>
        <p:graphicFrame>
          <p:nvGraphicFramePr>
            <p:cNvPr id="4" name="Object 3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3508075"/>
                </p:ext>
              </p:extLst>
            </p:nvPr>
          </p:nvGraphicFramePr>
          <p:xfrm>
            <a:off x="4492488" y="3197111"/>
            <a:ext cx="2199860" cy="1600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5" name="Packager Shell Object" showAsIcon="1" r:id="rId5" imgW="914400" imgH="771480" progId="Package">
                    <p:embed/>
                  </p:oleObj>
                </mc:Choice>
                <mc:Fallback>
                  <p:oleObj name="Packager Shell Object" showAsIcon="1" r:id="rId5" imgW="914400" imgH="771480" progId="Packag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492488" y="3197111"/>
                          <a:ext cx="2199860" cy="1600176"/>
                        </a:xfrm>
                        <a:prstGeom prst="rect">
                          <a:avLst/>
                        </a:prstGeom>
                        <a:ln w="57150">
                          <a:solidFill>
                            <a:schemeClr val="bg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TextBox 4"/>
          <p:cNvSpPr txBox="1"/>
          <p:nvPr/>
        </p:nvSpPr>
        <p:spPr>
          <a:xfrm>
            <a:off x="2385391" y="1325217"/>
            <a:ext cx="84416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Dear students ,</a:t>
            </a:r>
          </a:p>
          <a:p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et’s enjoy a video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51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8" t="2896" r="1900" b="3720"/>
          <a:stretch/>
        </p:blipFill>
        <p:spPr>
          <a:xfrm>
            <a:off x="158460" y="0"/>
            <a:ext cx="11926956" cy="6586330"/>
          </a:xfrm>
          <a:prstGeom prst="rect">
            <a:avLst/>
          </a:prstGeom>
          <a:gradFill>
            <a:gsLst>
              <a:gs pos="72000">
                <a:srgbClr val="002060"/>
              </a:gs>
              <a:gs pos="61000">
                <a:schemeClr val="accent1">
                  <a:lumMod val="95000"/>
                  <a:lumOff val="5000"/>
                </a:schemeClr>
              </a:gs>
              <a:gs pos="33000">
                <a:schemeClr val="accent1">
                  <a:lumMod val="60000"/>
                </a:schemeClr>
              </a:gs>
            </a:gsLst>
            <a:path path="circle">
              <a:fillToRect l="50000" t="50000" r="50000" b="50000"/>
            </a:path>
          </a:gradFill>
          <a:effectLst/>
        </p:spPr>
      </p:pic>
      <p:sp>
        <p:nvSpPr>
          <p:cNvPr id="7" name="TextBox 6"/>
          <p:cNvSpPr txBox="1"/>
          <p:nvPr/>
        </p:nvSpPr>
        <p:spPr>
          <a:xfrm>
            <a:off x="3219233" y="1412393"/>
            <a:ext cx="6538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Elephant" panose="02020904090505020303" pitchFamily="18" charset="0"/>
              </a:rPr>
              <a:t>So today we’ll read about-</a:t>
            </a:r>
            <a:endParaRPr lang="en-US" sz="3600" dirty="0">
              <a:latin typeface="Elephant" panose="02020904090505020303" pitchFamily="18" charset="0"/>
            </a:endParaRPr>
          </a:p>
        </p:txBody>
      </p:sp>
      <p:sp>
        <p:nvSpPr>
          <p:cNvPr id="10" name="Down Ribbon 9"/>
          <p:cNvSpPr/>
          <p:nvPr/>
        </p:nvSpPr>
        <p:spPr>
          <a:xfrm>
            <a:off x="1319349" y="2058724"/>
            <a:ext cx="9797142" cy="2670029"/>
          </a:xfrm>
          <a:prstGeom prst="ribbon">
            <a:avLst>
              <a:gd name="adj1" fmla="val 33333"/>
              <a:gd name="adj2" fmla="val 75000"/>
            </a:avLst>
          </a:prstGeom>
          <a:gradFill flip="none" rotWithShape="1">
            <a:gsLst>
              <a:gs pos="55000">
                <a:srgbClr val="002060"/>
              </a:gs>
              <a:gs pos="46000">
                <a:schemeClr val="accent1">
                  <a:lumMod val="95000"/>
                  <a:lumOff val="5000"/>
                </a:schemeClr>
              </a:gs>
              <a:gs pos="45000">
                <a:schemeClr val="accent1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May Day</a:t>
            </a:r>
            <a:endParaRPr lang="en-US" sz="2400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Unit No-3 , Lesson No-2</a:t>
            </a:r>
            <a:endParaRPr lang="en-US" sz="24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3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8" t="2896" r="1900" b="3720"/>
          <a:stretch/>
        </p:blipFill>
        <p:spPr>
          <a:xfrm>
            <a:off x="158460" y="0"/>
            <a:ext cx="11926956" cy="6586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/>
        </p:spPr>
      </p:pic>
      <p:sp>
        <p:nvSpPr>
          <p:cNvPr id="7" name="TextBox 6"/>
          <p:cNvSpPr txBox="1"/>
          <p:nvPr/>
        </p:nvSpPr>
        <p:spPr>
          <a:xfrm>
            <a:off x="3219233" y="1412393"/>
            <a:ext cx="6538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Elephant" panose="02020904090505020303" pitchFamily="18" charset="0"/>
              </a:rPr>
              <a:t>Learning Outcomes.</a:t>
            </a:r>
            <a:endParaRPr lang="en-US" sz="3600" dirty="0">
              <a:latin typeface="Elephant" panose="020209040905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0834" y="2268358"/>
            <a:ext cx="9195515" cy="2862322"/>
          </a:xfrm>
          <a:prstGeom prst="rect">
            <a:avLst/>
          </a:prstGeom>
          <a:noFill/>
          <a:ln w="19050" cap="rnd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the lesson, we will be able to-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workers’ historic struggle;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en-US" sz="2800" b="1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ask and answer </a:t>
            </a:r>
            <a:r>
              <a:rPr lang="en-US" sz="2800" b="1" dirty="0" smtClean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questions;</a:t>
            </a:r>
            <a:endParaRPr lang="en-US" sz="2800" b="1" dirty="0">
              <a:solidFill>
                <a:prstClr val="black"/>
              </a:solidFill>
              <a:latin typeface="Andalus" pitchFamily="18" charset="-78"/>
              <a:cs typeface="Andalus" pitchFamily="18" charset="-78"/>
            </a:endParaRPr>
          </a:p>
          <a:p>
            <a:pPr marL="457200" lvl="0" indent="-457200">
              <a:buFont typeface="Wingdings" pitchFamily="2" charset="2"/>
              <a:buChar char="v"/>
            </a:pPr>
            <a:r>
              <a:rPr lang="en-US" sz="2800" b="1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Infer meaning from the </a:t>
            </a:r>
            <a:r>
              <a:rPr lang="en-US" sz="2800" b="1" dirty="0" smtClean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context;</a:t>
            </a:r>
            <a:endParaRPr lang="en-US" sz="2800" b="1" dirty="0">
              <a:solidFill>
                <a:prstClr val="black"/>
              </a:solidFill>
              <a:latin typeface="Andalus" pitchFamily="18" charset="-78"/>
              <a:cs typeface="Andalus" pitchFamily="18" charset="-78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en-US" sz="2800" b="1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Write a short </a:t>
            </a:r>
            <a:r>
              <a:rPr lang="en-US" sz="2800" b="1" dirty="0" smtClean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paragraph.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02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8" t="2896" r="1900" b="3720"/>
          <a:stretch/>
        </p:blipFill>
        <p:spPr>
          <a:xfrm>
            <a:off x="158460" y="0"/>
            <a:ext cx="11926956" cy="6586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/>
        </p:spPr>
      </p:pic>
      <p:sp>
        <p:nvSpPr>
          <p:cNvPr id="4" name="Rectangle 3"/>
          <p:cNvSpPr/>
          <p:nvPr/>
        </p:nvSpPr>
        <p:spPr>
          <a:xfrm>
            <a:off x="2250830" y="1254916"/>
            <a:ext cx="8820443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Elephant" panose="02020904090505020303" pitchFamily="18" charset="0"/>
              </a:rPr>
              <a:t>Dear learners, let us learn the meaning of the important words of this story and try to know more about </a:t>
            </a:r>
            <a:r>
              <a:rPr lang="en-US" sz="3600" dirty="0" smtClean="0">
                <a:latin typeface="Elephant" panose="02020904090505020303" pitchFamily="18" charset="0"/>
              </a:rPr>
              <a:t>  </a:t>
            </a:r>
            <a:endParaRPr lang="en-US" sz="4000" dirty="0" smtClean="0">
              <a:latin typeface="Elephant" panose="02020904090505020303" pitchFamily="18" charset="0"/>
            </a:endParaRPr>
          </a:p>
          <a:p>
            <a:endParaRPr lang="en-US" sz="2000" dirty="0" smtClean="0">
              <a:solidFill>
                <a:srgbClr val="C00000"/>
              </a:solidFill>
              <a:latin typeface="Elephant" panose="02020904090505020303" pitchFamily="18" charset="0"/>
            </a:endParaRPr>
          </a:p>
          <a:p>
            <a:r>
              <a:rPr lang="en-US" sz="3600" dirty="0" smtClean="0">
                <a:solidFill>
                  <a:srgbClr val="C00000"/>
                </a:solidFill>
                <a:latin typeface="Elephant" panose="02020904090505020303" pitchFamily="18" charset="0"/>
              </a:rPr>
              <a:t>                      </a:t>
            </a:r>
            <a:r>
              <a:rPr lang="en-US" sz="4000" dirty="0" smtClean="0">
                <a:solidFill>
                  <a:srgbClr val="C00000"/>
                </a:solidFill>
                <a:latin typeface="Elephant" panose="02020904090505020303" pitchFamily="18" charset="0"/>
              </a:rPr>
              <a:t>“ May Day” .</a:t>
            </a:r>
            <a:endParaRPr lang="en-US" sz="4000" dirty="0">
              <a:solidFill>
                <a:srgbClr val="C00000"/>
              </a:solidFill>
              <a:latin typeface="Elephant" panose="02020904090505020303" pitchFamily="18" charset="0"/>
            </a:endParaRPr>
          </a:p>
          <a:p>
            <a:endParaRPr lang="en-US" sz="1050" dirty="0"/>
          </a:p>
        </p:txBody>
      </p:sp>
      <p:grpSp>
        <p:nvGrpSpPr>
          <p:cNvPr id="13" name="Group 12"/>
          <p:cNvGrpSpPr/>
          <p:nvPr/>
        </p:nvGrpSpPr>
        <p:grpSpPr>
          <a:xfrm>
            <a:off x="3811075" y="3095805"/>
            <a:ext cx="5468323" cy="2253266"/>
            <a:chOff x="3811075" y="3095805"/>
            <a:chExt cx="5468323" cy="225326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1489" y="3930003"/>
              <a:ext cx="3066757" cy="141906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/>
            <a:srcRect l="67596" b="33662"/>
            <a:stretch/>
          </p:blipFill>
          <p:spPr>
            <a:xfrm>
              <a:off x="8294806" y="3095805"/>
              <a:ext cx="984592" cy="99835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/>
            <a:srcRect r="74543" b="18706"/>
            <a:stretch/>
          </p:blipFill>
          <p:spPr>
            <a:xfrm>
              <a:off x="3811075" y="3095805"/>
              <a:ext cx="773503" cy="12234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106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04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8" t="2896" r="1900" b="3720"/>
          <a:stretch/>
        </p:blipFill>
        <p:spPr>
          <a:xfrm>
            <a:off x="158460" y="0"/>
            <a:ext cx="11926956" cy="6586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4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719" y="2674188"/>
            <a:ext cx="2482364" cy="27620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ight Arrow Callout 6"/>
          <p:cNvSpPr/>
          <p:nvPr/>
        </p:nvSpPr>
        <p:spPr>
          <a:xfrm>
            <a:off x="1740093" y="1431689"/>
            <a:ext cx="3185257" cy="963856"/>
          </a:xfrm>
          <a:prstGeom prst="rightArrowCallout">
            <a:avLst>
              <a:gd name="adj1" fmla="val 50000"/>
              <a:gd name="adj2" fmla="val 28774"/>
              <a:gd name="adj3" fmla="val 14623"/>
              <a:gd name="adj4" fmla="val 83067"/>
            </a:avLst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64000">
                <a:schemeClr val="accent6">
                  <a:lumMod val="0"/>
                  <a:lumOff val="100000"/>
                </a:schemeClr>
              </a:gs>
              <a:gs pos="82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Establish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425562" y="703385"/>
            <a:ext cx="4159642" cy="2307102"/>
            <a:chOff x="6425562" y="703385"/>
            <a:chExt cx="4159642" cy="230710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30" t="10977" r="5519" b="20505"/>
            <a:stretch/>
          </p:blipFill>
          <p:spPr>
            <a:xfrm>
              <a:off x="6425562" y="703385"/>
              <a:ext cx="4159642" cy="230710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244761" y="1318327"/>
              <a:ext cx="275726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Book Antiqua" panose="02040602050305030304" pitchFamily="18" charset="0"/>
                </a:rPr>
                <a:t>Set up , settle firmly</a:t>
              </a:r>
              <a:endParaRPr lang="en-US" sz="3200" b="1" dirty="0">
                <a:latin typeface="Book Antiqua" panose="020406020503050303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431323" y="3010487"/>
            <a:ext cx="71182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anose="02040602050305030304" pitchFamily="18" charset="0"/>
              </a:rPr>
              <a:t>May day or International Worker’s day is observed on May 1 al over the world today to commemorate the historical struggle and sacrifices of the working people to </a:t>
            </a:r>
            <a:r>
              <a:rPr lang="en-US" sz="28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establish</a:t>
            </a:r>
            <a:r>
              <a:rPr lang="en-US" sz="2800" b="1" dirty="0" smtClean="0">
                <a:latin typeface="Book Antiqua" panose="02040602050305030304" pitchFamily="18" charset="0"/>
              </a:rPr>
              <a:t> an eight-hour workday.</a:t>
            </a:r>
            <a:endParaRPr lang="en-US" sz="28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84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583</Words>
  <Application>Microsoft Office PowerPoint</Application>
  <PresentationFormat>Widescreen</PresentationFormat>
  <Paragraphs>86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Andalus</vt:lpstr>
      <vt:lpstr>Arial</vt:lpstr>
      <vt:lpstr>Arial Black</vt:lpstr>
      <vt:lpstr>Baskerville Old Face</vt:lpstr>
      <vt:lpstr>Bodoni MT</vt:lpstr>
      <vt:lpstr>Book Antiqua</vt:lpstr>
      <vt:lpstr>Calibri</vt:lpstr>
      <vt:lpstr>Calibri Light</vt:lpstr>
      <vt:lpstr>Constantia</vt:lpstr>
      <vt:lpstr>Elephant</vt:lpstr>
      <vt:lpstr>NikoshBAN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105</cp:revision>
  <dcterms:created xsi:type="dcterms:W3CDTF">2021-03-04T15:08:59Z</dcterms:created>
  <dcterms:modified xsi:type="dcterms:W3CDTF">2021-03-11T17:24:11Z</dcterms:modified>
</cp:coreProperties>
</file>