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6" r:id="rId3"/>
    <p:sldMasterId id="2147483714" r:id="rId4"/>
    <p:sldMasterId id="2147483768" r:id="rId5"/>
  </p:sldMasterIdLst>
  <p:notesMasterIdLst>
    <p:notesMasterId r:id="rId17"/>
  </p:notesMasterIdLst>
  <p:sldIdLst>
    <p:sldId id="273" r:id="rId6"/>
    <p:sldId id="276" r:id="rId7"/>
    <p:sldId id="259" r:id="rId8"/>
    <p:sldId id="260" r:id="rId9"/>
    <p:sldId id="271" r:id="rId10"/>
    <p:sldId id="261" r:id="rId11"/>
    <p:sldId id="263" r:id="rId12"/>
    <p:sldId id="264" r:id="rId13"/>
    <p:sldId id="265" r:id="rId14"/>
    <p:sldId id="272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-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A1304-6422-467F-BDFB-7E5C788AE692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E077B-B691-401F-BAFB-6174F81E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7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7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6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5" cy="1373070"/>
          </a:xfrm>
        </p:spPr>
        <p:txBody>
          <a:bodyPr anchor="b">
            <a:noAutofit/>
          </a:bodyPr>
          <a:lstStyle>
            <a:lvl1pPr algn="r"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41"/>
            <a:ext cx="8144135" cy="1117687"/>
          </a:xfrm>
        </p:spPr>
        <p:txBody>
          <a:bodyPr>
            <a:normAutofit/>
          </a:bodyPr>
          <a:lstStyle>
            <a:lvl1pPr marL="0" indent="0" algn="r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7" y="2750337"/>
            <a:ext cx="1171888" cy="135644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3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4711618"/>
            <a:ext cx="9613859" cy="453051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3" y="609599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5"/>
            <a:ext cx="9613863" cy="62297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11311"/>
            <a:ext cx="1154151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7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09597"/>
            <a:ext cx="9613859" cy="359275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4711617"/>
            <a:ext cx="9613859" cy="1090789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11617"/>
            <a:ext cx="1154151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1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600"/>
            <a:ext cx="8718877" cy="3036061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9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4711617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09927"/>
            <a:ext cx="1154151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5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54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211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7"/>
            <a:ext cx="9613863" cy="5885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5300151"/>
            <a:ext cx="9613863" cy="502255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09927"/>
            <a:ext cx="1154151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1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3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5" y="2336873"/>
            <a:ext cx="307003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5"/>
            <a:ext cx="3049703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1" y="3022675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7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7" y="3022675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20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20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20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1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8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80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8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6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3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6"/>
            <a:ext cx="5106988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3" y="5372404"/>
            <a:ext cx="1602997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3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9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5" y="5936189"/>
            <a:ext cx="27432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2" y="5936190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1" y="5398635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8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7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6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5" cy="1373070"/>
          </a:xfrm>
        </p:spPr>
        <p:txBody>
          <a:bodyPr anchor="b">
            <a:noAutofit/>
          </a:bodyPr>
          <a:lstStyle>
            <a:lvl1pPr algn="r"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41"/>
            <a:ext cx="8144135" cy="1117687"/>
          </a:xfrm>
        </p:spPr>
        <p:txBody>
          <a:bodyPr>
            <a:normAutofit/>
          </a:bodyPr>
          <a:lstStyle>
            <a:lvl1pPr marL="0" indent="0" algn="r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7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13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82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7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6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4232173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7" y="2869897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7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1" y="2336873"/>
            <a:ext cx="469835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2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31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1" y="2336875"/>
            <a:ext cx="4472327" cy="69313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3" y="3030010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5" y="2336873"/>
            <a:ext cx="4474028" cy="69207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4" y="3030010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21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8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7" y="2336875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4"/>
            <a:ext cx="3790079" cy="3599317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22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5" y="753228"/>
            <a:ext cx="9613857" cy="1080938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4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5"/>
            <a:ext cx="3876256" cy="3599315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0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4711618"/>
            <a:ext cx="9613859" cy="453051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3" y="609599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5"/>
            <a:ext cx="9613863" cy="62297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11311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8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09597"/>
            <a:ext cx="9613859" cy="359275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4711617"/>
            <a:ext cx="9613859" cy="1090789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11617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95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600"/>
            <a:ext cx="8718877" cy="3036061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9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4711617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09927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5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54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53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6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4232173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7" y="2869897"/>
            <a:ext cx="1154151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8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7"/>
            <a:ext cx="9613863" cy="5885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5300151"/>
            <a:ext cx="9613863" cy="502255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09927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06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3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5" y="2336873"/>
            <a:ext cx="307003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5"/>
            <a:ext cx="3049703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1" y="3022675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7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7" y="3022675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8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20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20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20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1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8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80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8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7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55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6"/>
            <a:ext cx="5106988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3" y="5372404"/>
            <a:ext cx="1602997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3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9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5" y="5936189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2" y="5936190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1" y="5398635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0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7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6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5" cy="1373070"/>
          </a:xfrm>
        </p:spPr>
        <p:txBody>
          <a:bodyPr anchor="b">
            <a:noAutofit/>
          </a:bodyPr>
          <a:lstStyle>
            <a:lvl1pPr algn="r"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41"/>
            <a:ext cx="8144135" cy="1117687"/>
          </a:xfrm>
        </p:spPr>
        <p:txBody>
          <a:bodyPr>
            <a:normAutofit/>
          </a:bodyPr>
          <a:lstStyle>
            <a:lvl1pPr marL="0" indent="0" algn="r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7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6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45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6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4232173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7" y="2869897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1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1" y="2336873"/>
            <a:ext cx="469835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81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31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1" y="2336875"/>
            <a:ext cx="4472327" cy="69313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3" y="3030010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5" y="2336873"/>
            <a:ext cx="4474028" cy="69207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4" y="3030010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3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1" y="2336873"/>
            <a:ext cx="469835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1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8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03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7" y="2336875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4"/>
            <a:ext cx="3790079" cy="3599317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36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5" y="753228"/>
            <a:ext cx="9613857" cy="1080938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4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5"/>
            <a:ext cx="3876256" cy="3599315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32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4711618"/>
            <a:ext cx="9613859" cy="453051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3" y="609599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5"/>
            <a:ext cx="9613863" cy="62297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11311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1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09597"/>
            <a:ext cx="9613859" cy="359275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4711617"/>
            <a:ext cx="9613859" cy="1090789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11617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600"/>
            <a:ext cx="8718877" cy="3036061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9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4711617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09927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5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54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577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7"/>
            <a:ext cx="9613863" cy="5885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5300151"/>
            <a:ext cx="9613863" cy="502255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09927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92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3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5" y="2336873"/>
            <a:ext cx="307003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5"/>
            <a:ext cx="3049703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1" y="3022675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7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7" y="3022675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7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20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20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20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1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8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80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8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25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31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1" y="2336875"/>
            <a:ext cx="4472327" cy="69313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3" y="3030010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5" y="2336873"/>
            <a:ext cx="4474028" cy="69207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4" y="3030010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6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6"/>
            <a:ext cx="5106988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3" y="5372404"/>
            <a:ext cx="1602997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3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9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5" y="5936189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2" y="5936190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1" y="5398635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8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7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6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5" cy="1373070"/>
          </a:xfrm>
        </p:spPr>
        <p:txBody>
          <a:bodyPr anchor="b">
            <a:noAutofit/>
          </a:bodyPr>
          <a:lstStyle>
            <a:lvl1pPr algn="r"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41"/>
            <a:ext cx="8144135" cy="1117687"/>
          </a:xfrm>
        </p:spPr>
        <p:txBody>
          <a:bodyPr>
            <a:normAutofit/>
          </a:bodyPr>
          <a:lstStyle>
            <a:lvl1pPr marL="0" indent="0" algn="r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7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9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2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6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4232173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7" y="2869897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1" y="2336873"/>
            <a:ext cx="469835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86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31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1" y="2336875"/>
            <a:ext cx="4472327" cy="69313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3" y="3030010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5" y="2336873"/>
            <a:ext cx="4474028" cy="69207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4" y="3030010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8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3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8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7" y="2336875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4"/>
            <a:ext cx="3790079" cy="3599317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3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4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5" y="753228"/>
            <a:ext cx="9613857" cy="1080938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4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5"/>
            <a:ext cx="3876256" cy="3599315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4711618"/>
            <a:ext cx="9613859" cy="453051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3" y="609599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5"/>
            <a:ext cx="9613863" cy="62297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11311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0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09597"/>
            <a:ext cx="9613859" cy="359275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4711617"/>
            <a:ext cx="9613859" cy="1090789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11617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2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600"/>
            <a:ext cx="8718877" cy="3036061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9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4711617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09927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5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54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783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7"/>
            <a:ext cx="9613863" cy="5885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5300151"/>
            <a:ext cx="9613863" cy="502255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09927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2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3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5" y="2336873"/>
            <a:ext cx="307003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5"/>
            <a:ext cx="3049703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1" y="3022675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7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7" y="3022675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05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20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20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20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1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8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80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8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82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9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6"/>
            <a:ext cx="5106988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3" y="5372404"/>
            <a:ext cx="1602997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3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9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5" y="5936189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2" y="5936190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1" y="5398635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81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2" y="2647949"/>
            <a:ext cx="4762500" cy="4210051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5" y="1730403"/>
            <a:ext cx="7531497" cy="1204307"/>
          </a:xfrm>
        </p:spPr>
        <p:txBody>
          <a:bodyPr bIns="9144"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1" y="2470925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867" b="0" i="0" u="none" strike="noStrike" kern="1200" cap="all" spc="533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7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7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0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Right Triangle 6"/>
          <p:cNvSpPr/>
          <p:nvPr/>
        </p:nvSpPr>
        <p:spPr>
          <a:xfrm>
            <a:off x="2" y="2647949"/>
            <a:ext cx="4762500" cy="4210051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4267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867" b="0" i="0" u="none" strike="noStrike" kern="1200" cap="all" spc="533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8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5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867" b="0" kern="1200" cap="all" spc="533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marL="0" lvl="0" indent="0" algn="l" defTabSz="1219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867" b="0" kern="1200" cap="all" spc="533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marL="0" lvl="0" indent="0" algn="l" defTabSz="1219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8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7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2" y="2647949"/>
            <a:ext cx="4762500" cy="4210051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1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1219170" rtl="0" eaLnBrk="1" latinLnBrk="0" hangingPunct="1"/>
            <a:endParaRPr lang="en-US" sz="24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3733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8" y="2618913"/>
            <a:ext cx="5077039" cy="332468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5"/>
          </a:xfrm>
        </p:spPr>
        <p:txBody>
          <a:bodyPr>
            <a:normAutofit/>
          </a:bodyPr>
          <a:lstStyle>
            <a:lvl1pPr marL="0" indent="0">
              <a:buNone/>
              <a:defRPr lang="en-US" sz="1867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83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2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2" y="2647949"/>
            <a:ext cx="4762500" cy="4210051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Freeform 9"/>
          <p:cNvSpPr/>
          <p:nvPr/>
        </p:nvSpPr>
        <p:spPr>
          <a:xfrm>
            <a:off x="2" y="5048250"/>
            <a:ext cx="4762500" cy="1809751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2"/>
            <a:ext cx="7315200" cy="867444"/>
          </a:xfrm>
        </p:spPr>
        <p:txBody>
          <a:bodyPr anchor="b"/>
          <a:lstStyle>
            <a:lvl1pPr algn="l">
              <a:defRPr sz="3733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41" y="2180529"/>
            <a:ext cx="8128727" cy="740664"/>
          </a:xfrm>
        </p:spPr>
        <p:txBody>
          <a:bodyPr/>
          <a:lstStyle>
            <a:lvl1pPr marL="0" indent="0">
              <a:buNone/>
              <a:defRPr sz="1867">
                <a:solidFill>
                  <a:schemeClr val="tx2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72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87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7" y="2336875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4"/>
            <a:ext cx="3790079" cy="3599317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7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5" y="753228"/>
            <a:ext cx="9613857" cy="1080938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4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5"/>
            <a:ext cx="3876256" cy="3599315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8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2" y="5936190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7" y="753229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93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2" y="5936190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7" y="753229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5620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2" y="5936190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7" y="753229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413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2" y="5936190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7" y="753229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5373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Freeform 7"/>
          <p:cNvSpPr/>
          <p:nvPr/>
        </p:nvSpPr>
        <p:spPr>
          <a:xfrm>
            <a:off x="-3173" y="5051292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3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 cap="all" spc="267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3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3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9170" rtl="0" eaLnBrk="1" latinLnBrk="0" hangingPunct="1">
        <a:spcBef>
          <a:spcPct val="0"/>
        </a:spcBef>
        <a:buNone/>
        <a:defRPr sz="3733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ts val="1067"/>
        </a:spcBef>
        <a:buFont typeface="Arial" pitchFamily="34" charset="0"/>
        <a:buNone/>
        <a:defRPr sz="2133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31642" indent="-231642" algn="l" defTabSz="1219170" rtl="0" eaLnBrk="1" latinLnBrk="0" hangingPunct="1">
        <a:spcBef>
          <a:spcPts val="400"/>
        </a:spcBef>
        <a:buClr>
          <a:schemeClr val="accent2"/>
        </a:buClr>
        <a:buFont typeface="Wingdings" pitchFamily="2" charset="2"/>
        <a:buChar char="§"/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536435" indent="-219451" algn="l" defTabSz="1219170" rtl="0" eaLnBrk="1" latinLnBrk="0" hangingPunct="1">
        <a:spcBef>
          <a:spcPts val="400"/>
        </a:spcBef>
        <a:buClr>
          <a:schemeClr val="accent2"/>
        </a:buClr>
        <a:buFont typeface="Wingdings" pitchFamily="2" charset="2"/>
        <a:buChar char="§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841227" indent="-219451" algn="l" defTabSz="1219170" rtl="0" eaLnBrk="1" latinLnBrk="0" hangingPunct="1">
        <a:spcBef>
          <a:spcPts val="400"/>
        </a:spcBef>
        <a:buClr>
          <a:schemeClr val="accent2"/>
        </a:buClr>
        <a:buFont typeface="Wingdings" pitchFamily="2" charset="2"/>
        <a:buChar char="§"/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1146019" indent="-231642" algn="l" defTabSz="1219170" rtl="0" eaLnBrk="1" latinLnBrk="0" hangingPunct="1">
        <a:spcBef>
          <a:spcPts val="400"/>
        </a:spcBef>
        <a:buClr>
          <a:schemeClr val="accent2"/>
        </a:buClr>
        <a:buFont typeface="Wingdings" pitchFamily="2" charset="2"/>
        <a:buChar char="§"/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1463003" indent="-231642" algn="l" defTabSz="1219170" rtl="0" eaLnBrk="1" latinLnBrk="0" hangingPunct="1">
        <a:spcBef>
          <a:spcPts val="400"/>
        </a:spcBef>
        <a:buClr>
          <a:schemeClr val="accent2"/>
        </a:buClr>
        <a:buFont typeface="Wingdings" pitchFamily="2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1804371" indent="-219451" algn="l" defTabSz="1219170" rtl="0" eaLnBrk="1" latinLnBrk="0" hangingPunct="1">
        <a:spcBef>
          <a:spcPts val="400"/>
        </a:spcBef>
        <a:buClr>
          <a:schemeClr val="accent2"/>
        </a:buClr>
        <a:buFont typeface="Wingdings" pitchFamily="2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2109163" indent="-219451" algn="l" defTabSz="1219170" rtl="0" eaLnBrk="1" latinLnBrk="0" hangingPunct="1">
        <a:spcBef>
          <a:spcPts val="400"/>
        </a:spcBef>
        <a:buClr>
          <a:schemeClr val="accent2"/>
        </a:buClr>
        <a:buFont typeface="Wingdings" pitchFamily="2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2389572" indent="-219451" algn="l" defTabSz="1219170" rtl="0" eaLnBrk="1" latinLnBrk="0" hangingPunct="1">
        <a:spcBef>
          <a:spcPts val="400"/>
        </a:spcBef>
        <a:buClr>
          <a:schemeClr val="accent2"/>
        </a:buClr>
        <a:buFont typeface="Wingdings" pitchFamily="2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579543">
            <a:off x="1910507" y="1914134"/>
            <a:ext cx="7531497" cy="1204307"/>
          </a:xfrm>
        </p:spPr>
        <p:txBody>
          <a:bodyPr/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1219200"/>
            <a:ext cx="8831894" cy="4860374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 lIns="91440" tIns="45720" rIns="91440" bIns="45720" numCol="1">
            <a:prstTxWarp prst="textArchUp">
              <a:avLst>
                <a:gd name="adj" fmla="val 10705407"/>
              </a:avLst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US" sz="16600" b="1" cap="none" spc="0" dirty="0" err="1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72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b="1" cap="none" spc="0" dirty="0" err="1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166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b="1" cap="none" spc="0" dirty="0" err="1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66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b="1" cap="none" spc="0" dirty="0" err="1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166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b="1" cap="none" spc="0" dirty="0">
              <a:ln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46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438400"/>
            <a:ext cx="9613861" cy="35993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BD" sz="36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অর্থনৈতিক উন্নয়নে খনিজ সম্পদের গুরুত্ব আলোচনা কর ।</a:t>
            </a:r>
            <a:endParaRPr lang="en-US" sz="3600" dirty="0" smtClean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sz="3600" dirty="0" smtClean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BD" sz="36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খনিজ সম্পদের দক্ষ ব্যবহারের নিতিমালা আলোচনা কর ।</a:t>
            </a:r>
            <a:endParaRPr lang="en-US" sz="36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96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rot="19625412">
            <a:off x="1856460" y="1873170"/>
            <a:ext cx="7531497" cy="1204307"/>
          </a:xfrm>
        </p:spPr>
        <p:txBody>
          <a:bodyPr/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0552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-34448" y="-3132"/>
            <a:ext cx="4301648" cy="6858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u="sng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u="sng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u="sng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54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সাইফুল</a:t>
            </a:r>
            <a:r>
              <a:rPr lang="en-US" sz="5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5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5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বি.এস</a:t>
            </a:r>
            <a: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2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2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বি.এড</a:t>
            </a:r>
            <a: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algn="ctr"/>
            <a:r>
              <a:rPr lang="en-US" sz="2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এম.এড</a:t>
            </a:r>
            <a: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b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গিধাউষা</a:t>
            </a:r>
            <a: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এইচ</a:t>
            </a:r>
            <a:r>
              <a:rPr lang="en-US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গৌরিপুরি</a:t>
            </a:r>
            <a: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ময়মনসিং</a:t>
            </a:r>
            <a:endParaRPr lang="en-US" sz="28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0171৮-১৯৩86৫</a:t>
            </a:r>
            <a:endParaRPr lang="en-US" sz="28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n-U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sflislm69@gmail.com</a:t>
            </a:r>
            <a:endParaRPr lang="en-U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34400" y="0"/>
            <a:ext cx="3657600" cy="6858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u="sng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u="sng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endParaRPr lang="en-US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36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সম্পদঃ</a:t>
            </a:r>
            <a: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2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অধাতু</a:t>
            </a:r>
            <a:r>
              <a:rPr lang="en-U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endParaRPr lang="en-US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457200"/>
            <a:ext cx="38862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8838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0321" y="25908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n-BD" sz="8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এ পাঠ শেষে শিক্ষার্থীরা </a:t>
            </a:r>
          </a:p>
          <a:p>
            <a:pPr marL="514350" indent="-514350">
              <a:buFont typeface="+mj-lt"/>
              <a:buAutoNum type="arabicParenR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খনিজ সম্পদ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arenR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শিলা , খনিজ ও আকরিকের মধ্যে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14350" indent="-514350">
              <a:buFont typeface="+mj-lt"/>
              <a:buAutoNum type="arabicParenR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খনিজ দ্রব্যের ব্যবহারে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সতর্ক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হ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বে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14350" indent="-514350">
              <a:buFont typeface="+mj-lt"/>
              <a:buAutoNum type="arabicParenR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খনিজ দ্রব্যের সংরক্ষণে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আগ্র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96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41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খনিজঃ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মাটির উপরিভাগে বা মাটির তলদেশে যে সকল পদার্থ থেকে আমরা প্রয়োজনীয় দ্রব্যাদি যেমন বিভিন্ন প্রকার ধাতু-অধাতু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ইত্যাদি সংগ্রহ করে তাদেরকে খনিজ বলা হয় ।</a:t>
            </a:r>
          </a:p>
          <a:p>
            <a:r>
              <a:rPr lang="bn-BD" sz="3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শিলাঃ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বিভিন্ন খনিজ পদার্থ মিশ্রিত হয়ে কিছু শক্ত কণা তৈরি হয়।ঐ শক্ত কণাসমূহ একত্র হয়ে যে পদার্থ তৈরি হয় তাকে শিলা বলে।</a:t>
            </a:r>
          </a:p>
          <a:p>
            <a:r>
              <a:rPr lang="bn-BD" sz="3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আকরিকঃ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যে সকল খনিজ থেকে লাভজনকভাবে ধাতু বা অধাতু কে সংগ্রহ বা নিষ্কাশন করা যায় সে সকল খনিজ আকরিক বলে।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 rot="5400000">
            <a:off x="8133860" y="1933953"/>
            <a:ext cx="1900871" cy="3596900"/>
            <a:chOff x="7438558" y="914900"/>
            <a:chExt cx="1371854" cy="3906920"/>
          </a:xfrm>
        </p:grpSpPr>
        <p:sp>
          <p:nvSpPr>
            <p:cNvPr id="7" name="Freeform 6"/>
            <p:cNvSpPr/>
            <p:nvPr/>
          </p:nvSpPr>
          <p:spPr>
            <a:xfrm>
              <a:off x="7959767" y="2895600"/>
              <a:ext cx="341912" cy="1371600"/>
            </a:xfrm>
            <a:custGeom>
              <a:avLst/>
              <a:gdLst>
                <a:gd name="connsiteX0" fmla="*/ 0 w 341912"/>
                <a:gd name="connsiteY0" fmla="*/ 0 h 325755"/>
                <a:gd name="connsiteX1" fmla="*/ 170956 w 341912"/>
                <a:gd name="connsiteY1" fmla="*/ 0 h 325755"/>
                <a:gd name="connsiteX2" fmla="*/ 170956 w 341912"/>
                <a:gd name="connsiteY2" fmla="*/ 325755 h 325755"/>
                <a:gd name="connsiteX3" fmla="*/ 341912 w 341912"/>
                <a:gd name="connsiteY3" fmla="*/ 325755 h 32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912" h="325755">
                  <a:moveTo>
                    <a:pt x="0" y="0"/>
                  </a:moveTo>
                  <a:lnTo>
                    <a:pt x="170956" y="0"/>
                  </a:lnTo>
                  <a:lnTo>
                    <a:pt x="170956" y="325755"/>
                  </a:lnTo>
                  <a:lnTo>
                    <a:pt x="341912" y="325755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0" vert="horz" wrap="square" lIns="171850" tIns="151071" rIns="171850" bIns="15107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959767" y="1524001"/>
              <a:ext cx="341912" cy="1371600"/>
            </a:xfrm>
            <a:custGeom>
              <a:avLst/>
              <a:gdLst>
                <a:gd name="connsiteX0" fmla="*/ 0 w 341912"/>
                <a:gd name="connsiteY0" fmla="*/ 325755 h 325755"/>
                <a:gd name="connsiteX1" fmla="*/ 170956 w 341912"/>
                <a:gd name="connsiteY1" fmla="*/ 325755 h 325755"/>
                <a:gd name="connsiteX2" fmla="*/ 170956 w 341912"/>
                <a:gd name="connsiteY2" fmla="*/ 0 h 325755"/>
                <a:gd name="connsiteX3" fmla="*/ 341912 w 341912"/>
                <a:gd name="connsiteY3" fmla="*/ 0 h 32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912" h="325755">
                  <a:moveTo>
                    <a:pt x="0" y="325755"/>
                  </a:moveTo>
                  <a:lnTo>
                    <a:pt x="170956" y="325755"/>
                  </a:lnTo>
                  <a:lnTo>
                    <a:pt x="170956" y="0"/>
                  </a:lnTo>
                  <a:lnTo>
                    <a:pt x="341912" y="0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0" vert="horz" wrap="square" lIns="171850" tIns="151071" rIns="171850" bIns="15107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 rot="16200000">
              <a:off x="6327562" y="2634996"/>
              <a:ext cx="2743200" cy="521208"/>
            </a:xfrm>
            <a:custGeom>
              <a:avLst/>
              <a:gdLst>
                <a:gd name="connsiteX0" fmla="*/ 0 w 2743200"/>
                <a:gd name="connsiteY0" fmla="*/ 0 h 521208"/>
                <a:gd name="connsiteX1" fmla="*/ 2743200 w 2743200"/>
                <a:gd name="connsiteY1" fmla="*/ 0 h 521208"/>
                <a:gd name="connsiteX2" fmla="*/ 2743200 w 2743200"/>
                <a:gd name="connsiteY2" fmla="*/ 521208 h 521208"/>
                <a:gd name="connsiteX3" fmla="*/ 0 w 2743200"/>
                <a:gd name="connsiteY3" fmla="*/ 521208 h 521208"/>
                <a:gd name="connsiteX4" fmla="*/ 0 w 2743200"/>
                <a:gd name="connsiteY4" fmla="*/ 0 h 521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521208">
                  <a:moveTo>
                    <a:pt x="0" y="0"/>
                  </a:moveTo>
                  <a:lnTo>
                    <a:pt x="2743200" y="0"/>
                  </a:lnTo>
                  <a:lnTo>
                    <a:pt x="2743200" y="521208"/>
                  </a:lnTo>
                  <a:lnTo>
                    <a:pt x="0" y="5212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9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খনিজ </a:t>
              </a:r>
              <a:endParaRPr lang="en-US" sz="29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7695027" y="1509077"/>
              <a:ext cx="1709562" cy="521208"/>
            </a:xfrm>
            <a:custGeom>
              <a:avLst/>
              <a:gdLst>
                <a:gd name="connsiteX0" fmla="*/ 0 w 1709562"/>
                <a:gd name="connsiteY0" fmla="*/ 0 h 521208"/>
                <a:gd name="connsiteX1" fmla="*/ 1709562 w 1709562"/>
                <a:gd name="connsiteY1" fmla="*/ 0 h 521208"/>
                <a:gd name="connsiteX2" fmla="*/ 1709562 w 1709562"/>
                <a:gd name="connsiteY2" fmla="*/ 521208 h 521208"/>
                <a:gd name="connsiteX3" fmla="*/ 0 w 1709562"/>
                <a:gd name="connsiteY3" fmla="*/ 521208 h 521208"/>
                <a:gd name="connsiteX4" fmla="*/ 0 w 1709562"/>
                <a:gd name="connsiteY4" fmla="*/ 0 h 521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9562" h="521208">
                  <a:moveTo>
                    <a:pt x="0" y="0"/>
                  </a:moveTo>
                  <a:lnTo>
                    <a:pt x="1709562" y="0"/>
                  </a:lnTo>
                  <a:lnTo>
                    <a:pt x="1709562" y="521208"/>
                  </a:lnTo>
                  <a:lnTo>
                    <a:pt x="0" y="5212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4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মৌলিক খনিজ </a:t>
              </a:r>
              <a:endParaRPr lang="en-US" sz="24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7695027" y="3706435"/>
              <a:ext cx="1709562" cy="521208"/>
            </a:xfrm>
            <a:custGeom>
              <a:avLst/>
              <a:gdLst>
                <a:gd name="connsiteX0" fmla="*/ 0 w 1709562"/>
                <a:gd name="connsiteY0" fmla="*/ 0 h 521208"/>
                <a:gd name="connsiteX1" fmla="*/ 1709562 w 1709562"/>
                <a:gd name="connsiteY1" fmla="*/ 0 h 521208"/>
                <a:gd name="connsiteX2" fmla="*/ 1709562 w 1709562"/>
                <a:gd name="connsiteY2" fmla="*/ 521208 h 521208"/>
                <a:gd name="connsiteX3" fmla="*/ 0 w 1709562"/>
                <a:gd name="connsiteY3" fmla="*/ 521208 h 521208"/>
                <a:gd name="connsiteX4" fmla="*/ 0 w 1709562"/>
                <a:gd name="connsiteY4" fmla="*/ 0 h 521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9562" h="521208">
                  <a:moveTo>
                    <a:pt x="0" y="0"/>
                  </a:moveTo>
                  <a:lnTo>
                    <a:pt x="1709562" y="0"/>
                  </a:lnTo>
                  <a:lnTo>
                    <a:pt x="1709562" y="521208"/>
                  </a:lnTo>
                  <a:lnTo>
                    <a:pt x="0" y="5212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4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যৌগিক খনিজ </a:t>
              </a:r>
              <a:endParaRPr lang="en-US" sz="24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 rot="5400000">
            <a:off x="2197588" y="1587991"/>
            <a:ext cx="1817749" cy="4302674"/>
            <a:chOff x="2614000" y="2274551"/>
            <a:chExt cx="1836162" cy="5954293"/>
          </a:xfrm>
        </p:grpSpPr>
        <p:sp>
          <p:nvSpPr>
            <p:cNvPr id="13" name="Freeform 12"/>
            <p:cNvSpPr/>
            <p:nvPr/>
          </p:nvSpPr>
          <p:spPr>
            <a:xfrm>
              <a:off x="3299292" y="5045635"/>
              <a:ext cx="449551" cy="2385732"/>
            </a:xfrm>
            <a:custGeom>
              <a:avLst/>
              <a:gdLst>
                <a:gd name="connsiteX0" fmla="*/ 0 w 449551"/>
                <a:gd name="connsiteY0" fmla="*/ 0 h 856615"/>
                <a:gd name="connsiteX1" fmla="*/ 224775 w 449551"/>
                <a:gd name="connsiteY1" fmla="*/ 0 h 856615"/>
                <a:gd name="connsiteX2" fmla="*/ 224775 w 449551"/>
                <a:gd name="connsiteY2" fmla="*/ 856615 h 856615"/>
                <a:gd name="connsiteX3" fmla="*/ 449551 w 449551"/>
                <a:gd name="connsiteY3" fmla="*/ 856615 h 856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551" h="856615">
                  <a:moveTo>
                    <a:pt x="0" y="0"/>
                  </a:moveTo>
                  <a:lnTo>
                    <a:pt x="224775" y="0"/>
                  </a:lnTo>
                  <a:lnTo>
                    <a:pt x="224775" y="856615"/>
                  </a:lnTo>
                  <a:lnTo>
                    <a:pt x="449551" y="856615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0" vert="horz" wrap="square" lIns="213290" tIns="404122" rIns="213291" bIns="404123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299291" y="4999914"/>
              <a:ext cx="449551" cy="91440"/>
            </a:xfrm>
            <a:custGeom>
              <a:avLst/>
              <a:gdLst>
                <a:gd name="connsiteX0" fmla="*/ 0 w 449551"/>
                <a:gd name="connsiteY0" fmla="*/ 45720 h 91440"/>
                <a:gd name="connsiteX1" fmla="*/ 449551 w 449551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9551" h="91440">
                  <a:moveTo>
                    <a:pt x="0" y="45720"/>
                  </a:moveTo>
                  <a:lnTo>
                    <a:pt x="449551" y="45720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0" vert="horz" wrap="square" lIns="226237" tIns="34482" rIns="226237" bIns="3448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299292" y="3011768"/>
              <a:ext cx="449551" cy="2033867"/>
            </a:xfrm>
            <a:custGeom>
              <a:avLst/>
              <a:gdLst>
                <a:gd name="connsiteX0" fmla="*/ 0 w 449551"/>
                <a:gd name="connsiteY0" fmla="*/ 856615 h 856615"/>
                <a:gd name="connsiteX1" fmla="*/ 224775 w 449551"/>
                <a:gd name="connsiteY1" fmla="*/ 856615 h 856615"/>
                <a:gd name="connsiteX2" fmla="*/ 224775 w 449551"/>
                <a:gd name="connsiteY2" fmla="*/ 0 h 856615"/>
                <a:gd name="connsiteX3" fmla="*/ 449551 w 449551"/>
                <a:gd name="connsiteY3" fmla="*/ 0 h 856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551" h="856615">
                  <a:moveTo>
                    <a:pt x="0" y="856615"/>
                  </a:moveTo>
                  <a:lnTo>
                    <a:pt x="224775" y="856615"/>
                  </a:lnTo>
                  <a:lnTo>
                    <a:pt x="224775" y="0"/>
                  </a:lnTo>
                  <a:lnTo>
                    <a:pt x="449551" y="0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0" vert="horz" wrap="square" lIns="213290" tIns="404123" rIns="213291" bIns="40412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16200000">
              <a:off x="1153246" y="4702988"/>
              <a:ext cx="3606800" cy="685292"/>
            </a:xfrm>
            <a:custGeom>
              <a:avLst/>
              <a:gdLst>
                <a:gd name="connsiteX0" fmla="*/ 0 w 3606800"/>
                <a:gd name="connsiteY0" fmla="*/ 0 h 685292"/>
                <a:gd name="connsiteX1" fmla="*/ 3606800 w 3606800"/>
                <a:gd name="connsiteY1" fmla="*/ 0 h 685292"/>
                <a:gd name="connsiteX2" fmla="*/ 3606800 w 3606800"/>
                <a:gd name="connsiteY2" fmla="*/ 685292 h 685292"/>
                <a:gd name="connsiteX3" fmla="*/ 0 w 3606800"/>
                <a:gd name="connsiteY3" fmla="*/ 685292 h 685292"/>
                <a:gd name="connsiteX4" fmla="*/ 0 w 3606800"/>
                <a:gd name="connsiteY4" fmla="*/ 0 h 685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6800" h="685292">
                  <a:moveTo>
                    <a:pt x="0" y="0"/>
                  </a:moveTo>
                  <a:lnTo>
                    <a:pt x="3606800" y="0"/>
                  </a:lnTo>
                  <a:lnTo>
                    <a:pt x="3606800" y="685292"/>
                  </a:lnTo>
                  <a:lnTo>
                    <a:pt x="0" y="68529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24130" tIns="24129" rIns="24129" bIns="2413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8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খনিজ </a:t>
              </a:r>
              <a:endParaRPr lang="en-US" sz="3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16200000">
              <a:off x="3355076" y="2684345"/>
              <a:ext cx="1504879" cy="685292"/>
            </a:xfrm>
            <a:custGeom>
              <a:avLst/>
              <a:gdLst>
                <a:gd name="connsiteX0" fmla="*/ 0 w 2247757"/>
                <a:gd name="connsiteY0" fmla="*/ 0 h 685292"/>
                <a:gd name="connsiteX1" fmla="*/ 2247757 w 2247757"/>
                <a:gd name="connsiteY1" fmla="*/ 0 h 685292"/>
                <a:gd name="connsiteX2" fmla="*/ 2247757 w 2247757"/>
                <a:gd name="connsiteY2" fmla="*/ 685292 h 685292"/>
                <a:gd name="connsiteX3" fmla="*/ 0 w 2247757"/>
                <a:gd name="connsiteY3" fmla="*/ 685292 h 685292"/>
                <a:gd name="connsiteX4" fmla="*/ 0 w 2247757"/>
                <a:gd name="connsiteY4" fmla="*/ 0 h 685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7757" h="685292">
                  <a:moveTo>
                    <a:pt x="0" y="0"/>
                  </a:moveTo>
                  <a:lnTo>
                    <a:pt x="2247757" y="0"/>
                  </a:lnTo>
                  <a:lnTo>
                    <a:pt x="2247757" y="685292"/>
                  </a:lnTo>
                  <a:lnTo>
                    <a:pt x="0" y="68529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8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কঠিন</a:t>
              </a:r>
              <a:endParaRPr lang="en-US" sz="3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16200000">
              <a:off x="3362848" y="4702990"/>
              <a:ext cx="1474133" cy="685292"/>
            </a:xfrm>
            <a:custGeom>
              <a:avLst/>
              <a:gdLst>
                <a:gd name="connsiteX0" fmla="*/ 0 w 2247757"/>
                <a:gd name="connsiteY0" fmla="*/ 0 h 685292"/>
                <a:gd name="connsiteX1" fmla="*/ 2247757 w 2247757"/>
                <a:gd name="connsiteY1" fmla="*/ 0 h 685292"/>
                <a:gd name="connsiteX2" fmla="*/ 2247757 w 2247757"/>
                <a:gd name="connsiteY2" fmla="*/ 685292 h 685292"/>
                <a:gd name="connsiteX3" fmla="*/ 0 w 2247757"/>
                <a:gd name="connsiteY3" fmla="*/ 685292 h 685292"/>
                <a:gd name="connsiteX4" fmla="*/ 0 w 2247757"/>
                <a:gd name="connsiteY4" fmla="*/ 0 h 685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7757" h="685292">
                  <a:moveTo>
                    <a:pt x="0" y="0"/>
                  </a:moveTo>
                  <a:lnTo>
                    <a:pt x="2247757" y="0"/>
                  </a:lnTo>
                  <a:lnTo>
                    <a:pt x="2247757" y="685292"/>
                  </a:lnTo>
                  <a:lnTo>
                    <a:pt x="0" y="68529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8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তরল </a:t>
              </a:r>
              <a:endParaRPr lang="en-US" sz="3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16200000">
              <a:off x="3302437" y="7088722"/>
              <a:ext cx="1594953" cy="685292"/>
            </a:xfrm>
            <a:custGeom>
              <a:avLst/>
              <a:gdLst>
                <a:gd name="connsiteX0" fmla="*/ 0 w 2247757"/>
                <a:gd name="connsiteY0" fmla="*/ 0 h 685292"/>
                <a:gd name="connsiteX1" fmla="*/ 2247757 w 2247757"/>
                <a:gd name="connsiteY1" fmla="*/ 0 h 685292"/>
                <a:gd name="connsiteX2" fmla="*/ 2247757 w 2247757"/>
                <a:gd name="connsiteY2" fmla="*/ 685292 h 685292"/>
                <a:gd name="connsiteX3" fmla="*/ 0 w 2247757"/>
                <a:gd name="connsiteY3" fmla="*/ 685292 h 685292"/>
                <a:gd name="connsiteX4" fmla="*/ 0 w 2247757"/>
                <a:gd name="connsiteY4" fmla="*/ 0 h 685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7757" h="685292">
                  <a:moveTo>
                    <a:pt x="0" y="0"/>
                  </a:moveTo>
                  <a:lnTo>
                    <a:pt x="2247757" y="0"/>
                  </a:lnTo>
                  <a:lnTo>
                    <a:pt x="2247757" y="685292"/>
                  </a:lnTo>
                  <a:lnTo>
                    <a:pt x="0" y="68529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8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গ্যাসীয় </a:t>
              </a:r>
              <a:endParaRPr lang="en-US" sz="3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963716" y="2031393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মৌল ও যৌগ বিবেচনায়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031468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ভৌত অবস্থা বিবেচনায়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39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9539" y="27432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সকল আকরিক খনিজ কিন্তু সকল খনিজ আকরিক নয় কেন ব্যাখ্যা কর।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err="1" smtClean="0"/>
              <a:t>প্রশ্ন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780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438400"/>
            <a:ext cx="8458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ধাতু যদি বাতাসের অক্সিজেন এবং পানির সংস্পর্শে না আসে তাহলে ক্ষয় প্রাপ্ত হয়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না।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রং ,ইলেক্ট্রোপ্লেটিং ও গ্যালভানাইজিং করে ক্ষয় রোধ করা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যায়।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কম সক্রিয় ধাতু সাধারণত বাতাসের    অক্সিজেনের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করে না ,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তবে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বেশি সক্রিয় ধাতু সাধারণত বাতাসের অক্সিজেনের সাথে বিক্রিয়া করে , তাই বেশি সক্রিয় ধাতুর উপর কম সক্রিয় ধাতুর প্রলেপ দিতে হবে ।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62000"/>
            <a:ext cx="9613861" cy="1080938"/>
          </a:xfrm>
        </p:spPr>
        <p:txBody>
          <a:bodyPr/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খনিজ দ্রব্যের ব্যবহারে সতর্কতা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87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7248" y="2286000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অপচয়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রোধে সচেতনতা প্রদর্শন করবে 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পুরাতন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দ্রব্যের ব্যবহারে আগ্রহ প্রদর্শন করবে।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অন্যের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সচেতনতা বৃদ্ধিতে সহায়তা করবে 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খনিজ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সম্পদ বৃদ্ধির ফলে ব্যপক কর্মসংস্থান হচ্ছে 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নবায়ন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যোগ্য শক্তির ব্যবহার নিশ্চিত করবে 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গ্যাস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সহ অন্যান্য জ্বালানি হচ্ছে গচ্ছিত সম্পদ ,এটি নিঃশেষ হয়ে গেলে নতুন করে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জন্ম নেবেনা ।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পাশাপাশি নিজেকে সম্পৃক্ত রাখতে হবে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>
                <a:latin typeface="NikoshBAN" panose="02000000000000000000" pitchFamily="2" charset="0"/>
                <a:cs typeface="NikoshBAN" pitchFamily="2" charset="0"/>
              </a:rPr>
              <a:t>খনিজ দ্রব্যের সংরক্ষণে  আগ্রহ প্রদর্শন </a:t>
            </a:r>
          </a:p>
        </p:txBody>
      </p:sp>
    </p:spTree>
    <p:extLst>
      <p:ext uri="{BB962C8B-B14F-4D97-AF65-F5344CB8AC3E}">
        <p14:creationId xmlns:p14="http://schemas.microsoft.com/office/powerpoint/2010/main" val="185485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0320" y="2667000"/>
            <a:ext cx="90732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আকরির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কি ?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খনিজের নাম বল ? 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খনিজ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দ্রব্য আমাদের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কোন ভূমিকা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রাখে?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78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1" id="{0A581222-4DAB-4E3A-A341-4A58E21B30F5}" vid="{3B948519-109F-408F-8C4F-878066BC80A9}"/>
    </a:ext>
  </a:extLst>
</a:theme>
</file>

<file path=ppt/theme/theme2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B587E4A9-1405-4B4F-8BC3-512EE08D2EBF}"/>
    </a:ext>
  </a:extLst>
</a:theme>
</file>

<file path=ppt/theme/theme3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7D30EEFE-7128-4DE5-8A0D-8D4EF32CB0AF}"/>
    </a:ext>
  </a:extLst>
</a:theme>
</file>

<file path=ppt/theme/theme5.xml><?xml version="1.0" encoding="utf-8"?>
<a:theme xmlns:a="http://schemas.openxmlformats.org/drawingml/2006/main" name="Theme11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11" id="{26192143-77F9-455B-A3DC-2CCFCB534A19}" vid="{894C8B17-35AD-4D6F-ABCE-227D4FFEC0EC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579</TotalTime>
  <Words>335</Words>
  <Application>Microsoft Office PowerPoint</Application>
  <PresentationFormat>Custom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Theme1</vt:lpstr>
      <vt:lpstr>1_Berlin</vt:lpstr>
      <vt:lpstr>2_Berlin</vt:lpstr>
      <vt:lpstr>3_Berlin</vt:lpstr>
      <vt:lpstr>Theme11</vt:lpstr>
      <vt:lpstr>সবাইকে স্বাগতম</vt:lpstr>
      <vt:lpstr>PowerPoint Presentation</vt:lpstr>
      <vt:lpstr>শিখনফল</vt:lpstr>
      <vt:lpstr>খনিজ সম্পদ</vt:lpstr>
      <vt:lpstr>খনিজ</vt:lpstr>
      <vt:lpstr>প্রশ্ন</vt:lpstr>
      <vt:lpstr>খনিজ দ্রব্যের ব্যবহারে সতর্কতা </vt:lpstr>
      <vt:lpstr>খনিজ দ্রব্যের সংরক্ষণে  আগ্রহ প্রদর্শন </vt:lpstr>
      <vt:lpstr>মুল্যায়ন</vt:lpstr>
      <vt:lpstr>বাড়ির কাজ </vt:lpstr>
      <vt:lpstr>সবাইকে 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ShAiFuL HaQuE</dc:creator>
  <cp:lastModifiedBy>Saiful Islam</cp:lastModifiedBy>
  <cp:revision>70</cp:revision>
  <dcterms:created xsi:type="dcterms:W3CDTF">2006-08-16T00:00:00Z</dcterms:created>
  <dcterms:modified xsi:type="dcterms:W3CDTF">2021-03-10T18:55:13Z</dcterms:modified>
</cp:coreProperties>
</file>