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embeddedFontLst>
    <p:embeddedFont>
      <p:font typeface="Comfortaa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font" Target="fonts/Comfortaa-bold.fntdata"/><Relationship Id="rId12" Type="http://schemas.openxmlformats.org/officeDocument/2006/relationships/slide" Target="slides/slide7.xml"/><Relationship Id="rId23" Type="http://schemas.openxmlformats.org/officeDocument/2006/relationships/font" Target="fonts/Comforta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b78fc76288cdc5b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5b78fc76288cdc5b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b78fc76288cdc5b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5b78fc76288cdc5b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e86a328bbf17e4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5e86a328bbf17e4d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ফাঁকা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মূল বিষয়">
  <p:cSld name="MAIN_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বিভাগের শীর্ষক এবং বর্ণনা">
  <p:cSld name="SECTION_TITLE_AND_DESCRI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2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3" name="Google Shape;53;p12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4" name="Google Shape;54;p12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পরিচয়লিপি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বড় সংখ্যা">
  <p:cSld name="BIG_NUMB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28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/>
            </a:lvl3pPr>
            <a:lvl4pPr indent="-3556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4pPr>
            <a:lvl5pPr indent="-3556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5pPr>
            <a:lvl6pPr indent="-3556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6pPr>
            <a:lvl7pPr indent="-3556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7pPr>
            <a:lvl8pPr indent="-3556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8pPr>
            <a:lvl9pPr indent="-3556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Char char="■"/>
              <a:defRPr sz="2000"/>
            </a:lvl9pPr>
          </a:lstStyle>
          <a:p/>
        </p:txBody>
      </p:sp>
      <p:sp>
        <p:nvSpPr>
          <p:cNvPr id="14" name="Google Shape;14;p3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" name="Google Shape;15;p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শীর্ষক স্লাইড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4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শুধুমাত্র শীর্ষক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বিভাগের শিরোলেখ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শীর্ষক ও মূল অংশ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শীর্ষক এবং দুটি কলাম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একটি কলামে সজ্জিত পাঠ্য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BD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0.jpg"/><Relationship Id="rId5" Type="http://schemas.openxmlformats.org/officeDocument/2006/relationships/image" Target="../media/image17.jpg"/><Relationship Id="rId6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8.jpg"/><Relationship Id="rId5" Type="http://schemas.openxmlformats.org/officeDocument/2006/relationships/image" Target="../media/image11.jpg"/><Relationship Id="rId6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4.jpg"/><Relationship Id="rId6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7252"/>
            <a:ext cx="9144000" cy="6327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se.jpg" id="68" name="Google Shape;68;p15"/>
          <p:cNvPicPr preferRelativeResize="0"/>
          <p:nvPr/>
        </p:nvPicPr>
        <p:blipFill rotWithShape="1">
          <a:blip r:embed="rId4">
            <a:alphaModFix amt="75000"/>
          </a:blip>
          <a:srcRect b="0" l="0" r="0" t="0"/>
          <a:stretch/>
        </p:blipFill>
        <p:spPr>
          <a:xfrm rot="-8">
            <a:off x="5993624" y="2960952"/>
            <a:ext cx="2621875" cy="2269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225" y="213000"/>
            <a:ext cx="4341775" cy="301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7625" y="213000"/>
            <a:ext cx="4571575" cy="3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225" y="2998275"/>
            <a:ext cx="4111550" cy="360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67625" y="2998275"/>
            <a:ext cx="4571575" cy="360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4"/>
          <p:cNvSpPr txBox="1"/>
          <p:nvPr/>
        </p:nvSpPr>
        <p:spPr>
          <a:xfrm flipH="1" rot="677">
            <a:off x="2318288" y="1578786"/>
            <a:ext cx="4572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38150" lvl="0" marL="85725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Noto Sans Symbols"/>
              <a:buChar char="❖"/>
            </a:pPr>
            <a:r>
              <a:rPr b="1" lang="bn-BD" sz="3000">
                <a:solidFill>
                  <a:srgbClr val="FF0000"/>
                </a:solidFill>
              </a:rPr>
              <a:t>পাহারী বন</a:t>
            </a:r>
            <a:endParaRPr b="1" sz="3000">
              <a:solidFill>
                <a:srgbClr val="FF0000"/>
              </a:solidFill>
            </a:endParaRPr>
          </a:p>
          <a:p>
            <a:pPr indent="-438150" lvl="0" marL="85725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Noto Sans Symbols"/>
              <a:buChar char="❖"/>
            </a:pPr>
            <a:r>
              <a:rPr b="1" lang="bn-BD" sz="3000">
                <a:solidFill>
                  <a:srgbClr val="FF0000"/>
                </a:solidFill>
              </a:rPr>
              <a:t>ম্যানগ্রোভ বন</a:t>
            </a:r>
            <a:endParaRPr b="1" sz="3000">
              <a:solidFill>
                <a:srgbClr val="FF0000"/>
              </a:solidFill>
            </a:endParaRPr>
          </a:p>
          <a:p>
            <a:pPr indent="-438150" lvl="0" marL="85725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Noto Sans Symbols"/>
              <a:buChar char="❖"/>
            </a:pPr>
            <a:r>
              <a:rPr b="1" lang="bn-BD" sz="3000">
                <a:solidFill>
                  <a:srgbClr val="FF0000"/>
                </a:solidFill>
              </a:rPr>
              <a:t>সমতল ভূমির বন</a:t>
            </a:r>
            <a:endParaRPr b="1" sz="3000">
              <a:solidFill>
                <a:srgbClr val="FF0000"/>
              </a:solidFill>
            </a:endParaRPr>
          </a:p>
          <a:p>
            <a:pPr indent="-438150" lvl="0" marL="85725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Noto Sans Symbols"/>
              <a:buChar char="❖"/>
            </a:pPr>
            <a:r>
              <a:rPr b="1" lang="bn-BD" sz="3000">
                <a:solidFill>
                  <a:srgbClr val="FF0000"/>
                </a:solidFill>
              </a:rPr>
              <a:t>সামাজিক বন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idx="1" type="subTitle"/>
          </p:nvPr>
        </p:nvSpPr>
        <p:spPr>
          <a:xfrm>
            <a:off x="76200" y="0"/>
            <a:ext cx="8991600" cy="6762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n-BD" sz="2200">
                <a:solidFill>
                  <a:srgbClr val="FF0000"/>
                </a:solidFill>
              </a:rPr>
              <a:t>∆ </a:t>
            </a:r>
            <a:r>
              <a:rPr lang="bn-BD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সড়ক ও বাঁধ বন  </a:t>
            </a:r>
            <a:r>
              <a:rPr lang="bn-BD" sz="2200">
                <a:solidFill>
                  <a:srgbClr val="FF0000"/>
                </a:solidFill>
              </a:rPr>
              <a:t>∆ </a:t>
            </a:r>
            <a:r>
              <a:rPr lang="bn-BD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কৃষি বন</a:t>
            </a:r>
            <a:r>
              <a:rPr lang="bn-BD" sz="2200">
                <a:solidFill>
                  <a:srgbClr val="FF0000"/>
                </a:solidFill>
              </a:rPr>
              <a:t> ∆ </a:t>
            </a:r>
            <a:r>
              <a:rPr lang="bn-BD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বসতবাড়ির বন </a:t>
            </a:r>
            <a:r>
              <a:rPr lang="bn-BD" sz="2200">
                <a:solidFill>
                  <a:srgbClr val="FF0000"/>
                </a:solidFill>
              </a:rPr>
              <a:t>∆ </a:t>
            </a:r>
            <a:r>
              <a:rPr lang="bn-BD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প্রাতিষ্ঠানিক বন </a:t>
            </a:r>
            <a:endParaRPr sz="2200">
              <a:solidFill>
                <a:srgbClr val="FF00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 sz="2200">
              <a:solidFill>
                <a:srgbClr val="FF0000"/>
              </a:solidFill>
            </a:endParaRPr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800" y="676200"/>
            <a:ext cx="4267200" cy="2403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76200"/>
            <a:ext cx="4876800" cy="30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079300"/>
            <a:ext cx="4876800" cy="36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6800" y="3079300"/>
            <a:ext cx="4267200" cy="362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ctrTitle"/>
          </p:nvPr>
        </p:nvSpPr>
        <p:spPr>
          <a:xfrm>
            <a:off x="1219200" y="228600"/>
            <a:ext cx="6019800" cy="914400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bn-BD" sz="3200">
                <a:latin typeface="Arial"/>
                <a:ea typeface="Arial"/>
                <a:cs typeface="Arial"/>
                <a:sym typeface="Arial"/>
              </a:rPr>
              <a:t>সামাজিক বনায়নের উপকারভোগী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45300" y="5257800"/>
            <a:ext cx="8273400" cy="12192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bn-BD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সামাজিক বন থেকে যেসব ব্যক্তি, গোষ্ঠী, বা প্রতিষ্ঠান আর্থিকভাবে লাভবান হয় তারাই হল সামাজিক বনের উপকারভোগী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00919824_3273570186009406_1692170192106291200_o.jpg" id="152" name="Google Shape;15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295400"/>
            <a:ext cx="5943600" cy="386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B2A0C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bn-BD">
                <a:latin typeface="Arial"/>
                <a:ea typeface="Arial"/>
                <a:cs typeface="Arial"/>
                <a:sym typeface="Arial"/>
              </a:rPr>
              <a:t>সামাজিক বনায়ন বাস্তবায়ন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457200" y="1186850"/>
            <a:ext cx="8229600" cy="56712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835" lvl="0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bn-BD" sz="2400">
                <a:latin typeface="Calibri"/>
                <a:ea typeface="Calibri"/>
                <a:cs typeface="Calibri"/>
                <a:sym typeface="Calibri"/>
              </a:rPr>
              <a:t>স্থান নির্বাচন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30835" lvl="0" marL="800100" rtl="0" algn="l">
              <a:lnSpc>
                <a:spcPct val="115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bn-BD" sz="2400">
                <a:latin typeface="Calibri"/>
                <a:ea typeface="Calibri"/>
                <a:cs typeface="Calibri"/>
                <a:sym typeface="Calibri"/>
              </a:rPr>
              <a:t>এলাকা পরিদর্শন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30835" lvl="0" marL="800100" rtl="0" algn="l">
              <a:lnSpc>
                <a:spcPct val="115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bn-BD" sz="2400">
                <a:latin typeface="Calibri"/>
                <a:ea typeface="Calibri"/>
                <a:cs typeface="Calibri"/>
                <a:sym typeface="Calibri"/>
              </a:rPr>
              <a:t>বনায়ন মডেল নির্বাচন ও বৃক্ষ প্রজাতি নির্বাচন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30835" lvl="0" marL="800100" rtl="0" algn="l">
              <a:lnSpc>
                <a:spcPct val="115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bn-BD" sz="2400">
                <a:latin typeface="Calibri"/>
                <a:ea typeface="Calibri"/>
                <a:cs typeface="Calibri"/>
                <a:sym typeface="Calibri"/>
              </a:rPr>
              <a:t>উপকারভোগী শনাক্তকরণ ও প্রশিক্ষণ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30835" lvl="0" marL="800100" rtl="0" algn="l">
              <a:lnSpc>
                <a:spcPct val="115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bn-BD" sz="2400">
                <a:latin typeface="Calibri"/>
                <a:ea typeface="Calibri"/>
                <a:cs typeface="Calibri"/>
                <a:sym typeface="Calibri"/>
              </a:rPr>
              <a:t>অংশীদারীত্বের চুক্তিনামা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30835" lvl="0" marL="800100" rtl="0" algn="l">
              <a:lnSpc>
                <a:spcPct val="115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bn-BD" sz="2400">
                <a:latin typeface="Calibri"/>
                <a:ea typeface="Calibri"/>
                <a:cs typeface="Calibri"/>
                <a:sym typeface="Calibri"/>
              </a:rPr>
              <a:t>ঋণ সুবিধা ও সঞ্চয়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30835" lvl="0" marL="800100" rtl="0" algn="l">
              <a:lnSpc>
                <a:spcPct val="115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bn-BD" sz="2400">
                <a:latin typeface="Calibri"/>
                <a:ea typeface="Calibri"/>
                <a:cs typeface="Calibri"/>
                <a:sym typeface="Calibri"/>
              </a:rPr>
              <a:t>জমি প্রস্তুতকরন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30835" lvl="0" marL="800100" rtl="0" algn="l">
              <a:lnSpc>
                <a:spcPct val="115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bn-BD" sz="2400">
                <a:latin typeface="Calibri"/>
                <a:ea typeface="Calibri"/>
                <a:cs typeface="Calibri"/>
                <a:sym typeface="Calibri"/>
              </a:rPr>
              <a:t>গর্ত খনন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30835" lvl="0" marL="800100" rtl="0" algn="l">
              <a:lnSpc>
                <a:spcPct val="115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bn-BD" sz="2400">
                <a:latin typeface="Calibri"/>
                <a:ea typeface="Calibri"/>
                <a:cs typeface="Calibri"/>
                <a:sym typeface="Calibri"/>
              </a:rPr>
              <a:t>সার প্রয়োগ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30835" lvl="0" marL="800100" rtl="0" algn="l">
              <a:lnSpc>
                <a:spcPct val="115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bn-BD" sz="2400">
                <a:latin typeface="Calibri"/>
                <a:ea typeface="Calibri"/>
                <a:cs typeface="Calibri"/>
                <a:sym typeface="Calibri"/>
              </a:rPr>
              <a:t>চারা রোপণ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30835" lvl="0" marL="800100" rtl="0" algn="l">
              <a:lnSpc>
                <a:spcPct val="115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bn-BD" sz="2400">
                <a:latin typeface="Calibri"/>
                <a:ea typeface="Calibri"/>
                <a:cs typeface="Calibri"/>
                <a:sym typeface="Calibri"/>
              </a:rPr>
              <a:t>চারার পরিচর্যা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5425" lvl="0" marL="800100" rtl="0" algn="l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5425" lvl="0" marL="800100" rtl="0" algn="l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800100" rtl="0" algn="l">
              <a:lnSpc>
                <a:spcPct val="115000"/>
              </a:lnSpc>
              <a:spcBef>
                <a:spcPts val="370"/>
              </a:spcBef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ctrTitle"/>
          </p:nvPr>
        </p:nvSpPr>
        <p:spPr>
          <a:xfrm>
            <a:off x="457200" y="304801"/>
            <a:ext cx="7772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bn-BD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জোড়ায় কাজ </a:t>
            </a: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125" y="1371600"/>
            <a:ext cx="6300426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 txBox="1"/>
          <p:nvPr/>
        </p:nvSpPr>
        <p:spPr>
          <a:xfrm>
            <a:off x="591150" y="3962400"/>
            <a:ext cx="7504500" cy="26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5915" lvl="0" marL="8001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50"/>
              <a:buChar char="★"/>
            </a:pPr>
            <a:r>
              <a:rPr lang="bn-BD" sz="2850">
                <a:solidFill>
                  <a:schemeClr val="dk1"/>
                </a:solidFill>
              </a:rPr>
              <a:t>বন ও বনায়নের মধ্যে পার্থক্য কি?</a:t>
            </a:r>
            <a:endParaRPr sz="2850">
              <a:solidFill>
                <a:schemeClr val="dk2"/>
              </a:solidFill>
            </a:endParaRPr>
          </a:p>
          <a:p>
            <a:pPr indent="-335915" lvl="0" marL="800100" rtl="0" algn="just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850"/>
              <a:buChar char="★"/>
            </a:pPr>
            <a:r>
              <a:rPr lang="bn-BD" sz="2850">
                <a:solidFill>
                  <a:schemeClr val="dk1"/>
                </a:solidFill>
              </a:rPr>
              <a:t>ম্যানগ্রোভ বনের বৈশিষ্ট্য সমুহ কী কী?</a:t>
            </a:r>
            <a:endParaRPr sz="2850">
              <a:solidFill>
                <a:schemeClr val="dk2"/>
              </a:solidFill>
            </a:endParaRPr>
          </a:p>
          <a:p>
            <a:pPr indent="-335915" lvl="0" marL="800100" rtl="0" algn="just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850"/>
              <a:buChar char="★"/>
            </a:pPr>
            <a:r>
              <a:rPr lang="bn-BD" sz="2850">
                <a:solidFill>
                  <a:schemeClr val="dk1"/>
                </a:solidFill>
              </a:rPr>
              <a:t>সামাজিক বনায়ন গুরুত্বপূর্ণ কেন?</a:t>
            </a:r>
            <a:endParaRPr sz="2850">
              <a:solidFill>
                <a:schemeClr val="dk2"/>
              </a:solidFill>
            </a:endParaRPr>
          </a:p>
          <a:p>
            <a:pPr indent="-335915" lvl="0" marL="800100" rtl="0" algn="just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850"/>
              <a:buChar char="★"/>
            </a:pPr>
            <a:r>
              <a:rPr lang="bn-BD" sz="2850">
                <a:solidFill>
                  <a:schemeClr val="dk1"/>
                </a:solidFill>
              </a:rPr>
              <a:t>চারা রোপণের জন্য কী কী পদক্ষেপ নিতে হয়?</a:t>
            </a:r>
            <a:endParaRPr sz="2850">
              <a:solidFill>
                <a:schemeClr val="dk2"/>
              </a:solidFill>
            </a:endParaRPr>
          </a:p>
          <a:p>
            <a:pPr indent="-335915" lvl="0" marL="800100" rtl="0" algn="just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850"/>
              <a:buChar char="★"/>
            </a:pPr>
            <a:r>
              <a:rPr lang="bn-BD" sz="2850">
                <a:solidFill>
                  <a:schemeClr val="dk1"/>
                </a:solidFill>
              </a:rPr>
              <a:t>চারা রোপনে গর্তের মাপ কেমন হতে হবে?</a:t>
            </a:r>
            <a:endParaRPr sz="285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ctrTitle"/>
          </p:nvPr>
        </p:nvSpPr>
        <p:spPr>
          <a:xfrm>
            <a:off x="314400" y="304800"/>
            <a:ext cx="8581200" cy="838200"/>
          </a:xfrm>
          <a:prstGeom prst="rect">
            <a:avLst/>
          </a:prstGeom>
          <a:solidFill>
            <a:srgbClr val="FABF8E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bn-BD">
                <a:latin typeface="Arial"/>
                <a:ea typeface="Arial"/>
                <a:cs typeface="Arial"/>
                <a:sym typeface="Arial"/>
              </a:rPr>
              <a:t>মূল্যায়ন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9"/>
          <p:cNvSpPr txBox="1"/>
          <p:nvPr>
            <p:ph idx="1" type="subTitle"/>
          </p:nvPr>
        </p:nvSpPr>
        <p:spPr>
          <a:xfrm>
            <a:off x="314275" y="1143000"/>
            <a:ext cx="85812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22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Noto Sans Symbols"/>
              <a:buChar char="⮚"/>
            </a:pPr>
            <a:r>
              <a:rPr lang="bn-BD" sz="2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কোন বনের মাটি ক্ষারীয়?</a:t>
            </a:r>
            <a:endParaRPr sz="2350"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bn-BD" sz="2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ক) পাহাড়ি বন খ) শালবন </a:t>
            </a:r>
            <a:r>
              <a:rPr lang="bn-BD" sz="2350"/>
              <a:t> </a:t>
            </a:r>
            <a:r>
              <a:rPr lang="bn-BD" sz="2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গ) ম্যানগ্রোভ বন ঘ) কৃষি বন</a:t>
            </a:r>
            <a:endParaRPr sz="2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 sz="2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6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Noto Sans Symbols"/>
              <a:buChar char="⮚"/>
            </a:pPr>
            <a:r>
              <a:rPr lang="bn-BD" sz="2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সড়ক ও বাঁধ বনে রোপণ উপযোগী বৃক্ষ কোনটি? </a:t>
            </a:r>
            <a:endParaRPr sz="2350"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bn-BD" sz="2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ক) আকাশমণি খ) ডালিম  গ) খেজুর ঘ) জবা</a:t>
            </a:r>
            <a:endParaRPr sz="2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 sz="2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6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Noto Sans Symbols"/>
              <a:buChar char="⮚"/>
            </a:pPr>
            <a:r>
              <a:rPr lang="bn-BD" sz="2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সামাজিক বনের আয়ের শতকরা কত অংশ বনায়নকারী প্রতিষ্ঠান নেয়? </a:t>
            </a:r>
            <a:endParaRPr sz="2350"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bn-BD" sz="2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ক) 5     খ) 15    গ) 20     ঘ) 30</a:t>
            </a:r>
            <a:endParaRPr sz="2350"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 sz="2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6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Noto Sans Symbols"/>
              <a:buChar char="⮚"/>
            </a:pPr>
            <a:r>
              <a:rPr lang="bn-BD" sz="2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গর্তে সার প্রয়োগের কতদিন পর চারা রোপন করতে হয়? </a:t>
            </a:r>
            <a:endParaRPr sz="2350"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bn-BD" sz="2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ক) 1-5   খ) 5-10   গ) 10-15   ঘ) 15-20</a:t>
            </a:r>
            <a:endParaRPr sz="2350"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 sz="235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ctrTitle"/>
          </p:nvPr>
        </p:nvSpPr>
        <p:spPr>
          <a:xfrm>
            <a:off x="1752600" y="304800"/>
            <a:ext cx="5410200" cy="9906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bn-BD">
                <a:latin typeface="Arial"/>
                <a:ea typeface="Arial"/>
                <a:cs typeface="Arial"/>
                <a:sym typeface="Arial"/>
              </a:rPr>
              <a:t>বাড়ির কাজ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0"/>
          <p:cNvSpPr txBox="1"/>
          <p:nvPr>
            <p:ph idx="1" type="subTitle"/>
          </p:nvPr>
        </p:nvSpPr>
        <p:spPr>
          <a:xfrm>
            <a:off x="372975" y="5686050"/>
            <a:ext cx="8156100" cy="638400"/>
          </a:xfrm>
          <a:prstGeom prst="rect">
            <a:avLst/>
          </a:prstGeom>
          <a:solidFill>
            <a:srgbClr val="C4BD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bn-BD" sz="32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পরিবেশ</a:t>
            </a:r>
            <a:r>
              <a:rPr lang="bn-BD" sz="3250">
                <a:solidFill>
                  <a:schemeClr val="dk1"/>
                </a:solidFill>
              </a:rPr>
              <a:t> রক্ষায় বনের গুরুত্ব বর্ণনা করো????</a:t>
            </a:r>
            <a:endParaRPr sz="3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 sz="3250"/>
          </a:p>
        </p:txBody>
      </p:sp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295400"/>
            <a:ext cx="5947057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ধন্যবাদ জানানোর জন্য সুন্দর কিছু ..." id="183" name="Google Shape;18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1" y="990600"/>
            <a:ext cx="7012691" cy="466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 flipH="1">
            <a:off x="221450" y="0"/>
            <a:ext cx="8517900" cy="633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bn-BD" sz="3200">
                <a:latin typeface="Arial"/>
                <a:ea typeface="Arial"/>
                <a:cs typeface="Arial"/>
                <a:sym typeface="Arial"/>
              </a:rPr>
              <a:t>পরিচিতি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66-3-1910150406-1910150417.jpg" id="74" name="Google Shape;7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632997"/>
            <a:ext cx="8991600" cy="62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221450" y="867576"/>
            <a:ext cx="4815000" cy="3518400"/>
          </a:xfrm>
          <a:prstGeom prst="rect">
            <a:avLst/>
          </a:prstGeom>
          <a:solidFill>
            <a:srgbClr val="9900FF"/>
          </a:solidFill>
          <a:ln cap="flat" cmpd="sng" w="228600">
            <a:solidFill>
              <a:srgbClr val="FF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bn-BD" sz="4900">
                <a:solidFill>
                  <a:srgbClr val="00FF00"/>
                </a:solidFill>
              </a:rPr>
              <a:t> হিরালাল রায়</a:t>
            </a:r>
            <a:r>
              <a:rPr b="1" lang="bn-BD" sz="3600">
                <a:solidFill>
                  <a:srgbClr val="00FF00"/>
                </a:solidFill>
              </a:rPr>
              <a:t> </a:t>
            </a:r>
            <a:endParaRPr b="1">
              <a:solidFill>
                <a:srgbClr val="00FF00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i="1" lang="bn-BD" sz="1500">
                <a:solidFill>
                  <a:srgbClr val="00FF00"/>
                </a:solidFill>
              </a:rPr>
              <a:t>B.Sc.Ag,MS in Agronomy (BAU</a:t>
            </a:r>
            <a:r>
              <a:rPr b="1" lang="bn-BD" sz="1500">
                <a:solidFill>
                  <a:srgbClr val="00FF00"/>
                </a:solidFill>
              </a:rPr>
              <a:t>)</a:t>
            </a:r>
            <a:endParaRPr b="1" sz="1500">
              <a:solidFill>
                <a:srgbClr val="00FF00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bn-BD" sz="2400">
                <a:solidFill>
                  <a:srgbClr val="00FF00"/>
                </a:solidFill>
              </a:rPr>
              <a:t>প্রভাষক (কৃষিশিক্ষা)</a:t>
            </a:r>
            <a:endParaRPr b="1" sz="2400">
              <a:solidFill>
                <a:srgbClr val="00FF00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bn-BD" sz="2000">
                <a:solidFill>
                  <a:srgbClr val="00FF00"/>
                </a:solidFill>
              </a:rPr>
              <a:t>নশিপুর হাইস্কুল এন্ড কলেজ</a:t>
            </a:r>
            <a:endParaRPr b="1" sz="2000">
              <a:solidFill>
                <a:srgbClr val="00FF00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bn-BD" sz="2000">
                <a:solidFill>
                  <a:srgbClr val="00FF00"/>
                </a:solidFill>
              </a:rPr>
              <a:t>সদর, দিনাজপুর।</a:t>
            </a:r>
            <a:endParaRPr b="1" sz="2000">
              <a:solidFill>
                <a:srgbClr val="00FF00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1200"/>
              </a:spcAft>
              <a:buClr>
                <a:schemeClr val="dk1"/>
              </a:buClr>
              <a:buSzPts val="2800"/>
              <a:buNone/>
            </a:pPr>
            <a:r>
              <a:rPr b="1" lang="bn-BD" sz="2800">
                <a:solidFill>
                  <a:srgbClr val="00FF00"/>
                </a:solidFill>
              </a:rPr>
              <a:t>Email: </a:t>
            </a:r>
            <a:r>
              <a:rPr b="1" lang="bn-BD" sz="1800">
                <a:solidFill>
                  <a:srgbClr val="00FF00"/>
                </a:solidFill>
              </a:rPr>
              <a:t>royhiralal@gmail.com</a:t>
            </a:r>
            <a:endParaRPr b="1" sz="1800">
              <a:solidFill>
                <a:srgbClr val="00FF00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4">
            <a:alphaModFix amt="83000"/>
          </a:blip>
          <a:srcRect b="22955" l="25311" r="22968" t="19928"/>
          <a:stretch/>
        </p:blipFill>
        <p:spPr>
          <a:xfrm>
            <a:off x="5314525" y="603775"/>
            <a:ext cx="3424834" cy="37822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2040124" y="4834800"/>
            <a:ext cx="6699300" cy="18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bn-BD" sz="2300">
                <a:solidFill>
                  <a:srgbClr val="0000FF"/>
                </a:solidFill>
              </a:rPr>
              <a:t>বিষয়ঃ  কৃষিশিক্ষা </a:t>
            </a:r>
            <a:endParaRPr b="1" sz="2300">
              <a:solidFill>
                <a:srgbClr val="0000FF"/>
              </a:solidFill>
            </a:endParaRPr>
          </a:p>
          <a:p>
            <a:pPr indent="-342900" lvl="0" marL="342900" rtl="0" algn="ct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bn-BD" sz="2300">
                <a:solidFill>
                  <a:srgbClr val="0000FF"/>
                </a:solidFill>
              </a:rPr>
              <a:t>শ্রেণিঃ  দ্বাদশ</a:t>
            </a:r>
            <a:endParaRPr b="1" sz="2300">
              <a:solidFill>
                <a:srgbClr val="0000FF"/>
              </a:solidFill>
            </a:endParaRPr>
          </a:p>
          <a:p>
            <a:pPr indent="-342900" lvl="0" marL="342900" rtl="0" algn="ct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bn-BD" sz="2300">
                <a:solidFill>
                  <a:srgbClr val="0000FF"/>
                </a:solidFill>
              </a:rPr>
              <a:t>অধ্যায়ঃ  চতুর্থ (বনায়ন) </a:t>
            </a:r>
            <a:endParaRPr b="1" sz="23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6-3-1910150406-1910150417.jpg" id="82" name="Google Shape;8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505200"/>
            <a:ext cx="43053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est.jpg" id="83" name="Google Shape;8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1" y="1"/>
            <a:ext cx="3809999" cy="26883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dex2.jpg" id="84" name="Google Shape;8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1" y="-1"/>
            <a:ext cx="4377164" cy="2654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dex1.jpg" id="85" name="Google Shape;8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95800" y="3505200"/>
            <a:ext cx="4136192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228600" y="2819400"/>
            <a:ext cx="8458200" cy="6117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bn-BD" sz="3400" u="none" cap="none" strike="noStrike">
                <a:solidFill>
                  <a:srgbClr val="FF00FF"/>
                </a:solidFill>
              </a:rPr>
              <a:t>ছবিতে কি দেখতে পাচ্ছ? </a:t>
            </a:r>
            <a:endParaRPr b="1" i="0" sz="3400" u="none" cap="none" strike="noStrike">
              <a:solidFill>
                <a:srgbClr val="FF00FF"/>
              </a:solidFill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2438400" y="4786198"/>
            <a:ext cx="4038600" cy="2071800"/>
          </a:xfrm>
          <a:prstGeom prst="ellipse">
            <a:avLst/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bn-BD" sz="2400" u="none" cap="none" strike="noStrike">
                <a:solidFill>
                  <a:srgbClr val="FF0000"/>
                </a:solidFill>
              </a:rPr>
              <a:t>আজকের পাঠঃ</a:t>
            </a:r>
            <a:endParaRPr b="1" i="0" sz="2400" u="none" cap="none" strike="noStrike">
              <a:solidFill>
                <a:srgbClr val="FF00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FF00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bn-BD" sz="2400" u="none" cap="none" strike="noStrike">
                <a:solidFill>
                  <a:srgbClr val="FF0000"/>
                </a:solidFill>
              </a:rPr>
              <a:t> </a:t>
            </a:r>
            <a:r>
              <a:rPr b="1" i="0" lang="bn-BD" sz="4600" u="none" cap="none" strike="noStrike">
                <a:solidFill>
                  <a:srgbClr val="0000FF"/>
                </a:solidFill>
              </a:rPr>
              <a:t>বনায়ন</a:t>
            </a:r>
            <a:endParaRPr b="1" i="0" sz="4600" u="none" cap="none" strike="noStrike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lkboard-illustration-png-clip-art.png" id="92" name="Google Shape;9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75"/>
            <a:ext cx="9144001" cy="63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>
            <p:ph idx="1" type="subTitle"/>
          </p:nvPr>
        </p:nvSpPr>
        <p:spPr>
          <a:xfrm>
            <a:off x="677250" y="2258788"/>
            <a:ext cx="77895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omfortaa"/>
              <a:buChar char="❏"/>
            </a:pPr>
            <a:r>
              <a:rPr lang="bn-BD" sz="2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বন ও বনায়নের ধারনা ব্যাখ্যা করতে পারবে।</a:t>
            </a:r>
            <a:endParaRPr sz="2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76250" lvl="1" marL="9144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omfortaa"/>
              <a:buChar char="❏"/>
            </a:pPr>
            <a:r>
              <a:rPr lang="bn-BD" sz="2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বনের শ্রেনিবিভাগ ও বনায়নের প্রকারভেদ বর্ণনা  করতে পারবে।  </a:t>
            </a:r>
            <a:endParaRPr sz="2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76250" lvl="1" marL="9144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omfortaa"/>
              <a:buChar char="❏"/>
            </a:pPr>
            <a:r>
              <a:rPr lang="bn-BD" sz="2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সামাজিক বনায়নের উপকারভোগী সম্পর্কে ব্যাখ্যা করতে পারবে।</a:t>
            </a:r>
            <a:endParaRPr sz="2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76250" lvl="1" marL="9144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omfortaa"/>
              <a:buChar char="❏"/>
            </a:pPr>
            <a:r>
              <a:rPr lang="bn-BD" sz="2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সামাজিক বনায়ন সফল  ভাবে বাস্তবায়নের উপায় ব্যাখ্যা করতে পারবে।</a:t>
            </a:r>
            <a:endParaRPr sz="2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4" name="Google Shape;94;p18"/>
          <p:cNvSpPr/>
          <p:nvPr/>
        </p:nvSpPr>
        <p:spPr>
          <a:xfrm>
            <a:off x="2514600" y="685800"/>
            <a:ext cx="4589400" cy="805500"/>
          </a:xfrm>
          <a:prstGeom prst="ellipse">
            <a:avLst/>
          </a:prstGeom>
          <a:solidFill>
            <a:srgbClr val="FF00FF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0" i="0" lang="bn-BD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শিখন ফল</a:t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896503" y="1491300"/>
            <a:ext cx="5005500" cy="534900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bn-BD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এই পাঠ শেষে শিক্ষার্থীরা 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lkboard-illustration-png-clip-art.png" id="100" name="Google Shape;10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136" y="261930"/>
            <a:ext cx="8667750" cy="63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>
            <p:ph idx="1" type="subTitle"/>
          </p:nvPr>
        </p:nvSpPr>
        <p:spPr>
          <a:xfrm>
            <a:off x="1219200" y="2502000"/>
            <a:ext cx="6651000" cy="30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bn-BD" sz="3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প্রাকৃতিক বা কৃত্রিমভাবে সৃষ্ট বৃক্ষ, গুল্ম, লতাপাতা দ্বারা আচ্ছাদিত এলাকা যেখানে পশুপাখি, পোকামাকড়স</a:t>
            </a:r>
            <a:r>
              <a:rPr lang="bn-BD" sz="3500">
                <a:solidFill>
                  <a:schemeClr val="lt1"/>
                </a:solidFill>
              </a:rPr>
              <a:t>হ</a:t>
            </a:r>
            <a:r>
              <a:rPr lang="bn-BD" sz="3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বিভিন্ন জীব বাস করে তাকে বন বলে।</a:t>
            </a:r>
            <a:endParaRPr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961400" y="609600"/>
            <a:ext cx="4741200" cy="1575600"/>
          </a:xfrm>
          <a:prstGeom prst="ellipse">
            <a:avLst/>
          </a:prstGeom>
          <a:solidFill>
            <a:srgbClr val="E5B8B7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bn-BD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বন কাকে বলে?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lkboard-illustration-png-clip-art.png" id="107" name="Google Shape;10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061" y="-7"/>
            <a:ext cx="8667900" cy="6334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8" name="Google Shape;108;p20"/>
          <p:cNvSpPr/>
          <p:nvPr/>
        </p:nvSpPr>
        <p:spPr>
          <a:xfrm>
            <a:off x="2667000" y="609600"/>
            <a:ext cx="3627600" cy="1244700"/>
          </a:xfrm>
          <a:prstGeom prst="ellipse">
            <a:avLst/>
          </a:prstGeom>
          <a:solidFill>
            <a:srgbClr val="E5B8B7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bn-BD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বন </a:t>
            </a:r>
            <a:r>
              <a:rPr lang="bn-BD" sz="3600">
                <a:solidFill>
                  <a:schemeClr val="dk1"/>
                </a:solidFill>
              </a:rPr>
              <a:t>অর্থ?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906000" y="2009091"/>
            <a:ext cx="7332000" cy="32823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2900">
                <a:solidFill>
                  <a:schemeClr val="dk1"/>
                </a:solidFill>
              </a:rPr>
              <a:t>‘Forest’ শব্দটি ল্যাটিন শব্দ  ‘Fories’ থেকে সৃষ্ট। ‘Fories’ শব্দের ইংরেজি অর্থ outside বা far from household </a:t>
            </a:r>
            <a:endParaRPr sz="29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n-BD" sz="2900">
                <a:solidFill>
                  <a:schemeClr val="dk1"/>
                </a:solidFill>
              </a:rPr>
              <a:t>অর্থাৎ বসতবাড়ি থেকে দুরের স্থান। সাধারনত লোকালয় থেকে দূরে বৃক্ষরাজি দ্বারা আচ্ছাদিত বিস্তীর্ণ এলাকাকে বন বলা হয়। বন সব ধরনের জীবের প্রাকৃতিক আবাসস্থল ।  </a:t>
            </a:r>
            <a:endParaRPr sz="29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.jpg" id="114" name="Google Shape;11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28599"/>
            <a:ext cx="8305800" cy="41677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304800" y="4572000"/>
            <a:ext cx="8458200" cy="2131800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bn-BD" sz="33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বনঃ</a:t>
            </a:r>
            <a:r>
              <a:rPr b="0" i="0" lang="bn-BD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প্রাকৃতিক বা কৃত্রিমভাবে সৃষ্ট বৃক্ষ, গুল্ম, লতাপাতা দ্বারা আচ্ছাদিত এলাকা যেখানে পশুপাখি পোকামাকড় সহবিভিন্ন জীব বাস করে তাকে</a:t>
            </a:r>
            <a:r>
              <a:rPr lang="bn-BD" sz="3300">
                <a:solidFill>
                  <a:schemeClr val="dk1"/>
                </a:solidFill>
              </a:rPr>
              <a:t> বন বলে।</a:t>
            </a:r>
            <a:endParaRPr b="0" i="0" sz="3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/>
        </p:nvSpPr>
        <p:spPr>
          <a:xfrm>
            <a:off x="342900" y="5298796"/>
            <a:ext cx="8458200" cy="1073700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bn-BD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বনায়নঃ</a:t>
            </a:r>
            <a:r>
              <a:rPr b="0" i="0" lang="bn-BD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বিজ্ঞানসম্মত উপায়ে বৃক্ষরোপণ ও প্রাণীকুল সংরক্ষণ ব্যস্থাপনাকে বনায়ন বলে । 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ndex1.jpg" id="121" name="Google Shape;12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56225"/>
            <a:ext cx="8458200" cy="494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457200" y="457200"/>
            <a:ext cx="7924800" cy="9603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bn-BD" sz="43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বনের শ্রেণিবিভাগ </a:t>
            </a:r>
            <a:endParaRPr sz="43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457200" y="1371600"/>
            <a:ext cx="7924800" cy="4710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30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bn-BD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উৎপত্তির ভিত্তিতে- 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b="0" i="0" lang="bn-BD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প্রাকৃতিক বন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b="0" i="0" lang="bn-BD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কৃত্রিম বন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bn-BD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প্রকৃতি অবস্থান ও ব</a:t>
            </a:r>
            <a:r>
              <a:rPr lang="bn-BD" sz="3000">
                <a:solidFill>
                  <a:schemeClr val="dk1"/>
                </a:solidFill>
              </a:rPr>
              <a:t>িস্তৃতির </a:t>
            </a:r>
            <a:r>
              <a:rPr b="0" i="0" lang="bn-BD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ভিত্তিতে-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8150" lvl="0" marL="8572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b="0" i="0" lang="bn-BD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পাহারী বন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8150" lvl="0" marL="8572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b="0" i="0" lang="bn-BD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ম্যানগ্রোভ বন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8150" lvl="0" marL="8572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b="0" i="0" lang="bn-BD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সমতল ভূমির বন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8150" lvl="0" marL="8572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b="0" i="0" lang="bn-BD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সামাজিক বন  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