
<file path=[Content_Types].xml><?xml version="1.0" encoding="utf-8"?>
<Types xmlns="http://schemas.openxmlformats.org/package/2006/content-types">
  <Default Extension="mp3" ContentType="audio/mpeg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8" r:id="rId3"/>
    <p:sldId id="289" r:id="rId4"/>
    <p:sldId id="287" r:id="rId5"/>
    <p:sldId id="290" r:id="rId6"/>
    <p:sldId id="291" r:id="rId7"/>
    <p:sldId id="292" r:id="rId8"/>
    <p:sldId id="293" r:id="rId9"/>
    <p:sldId id="300" r:id="rId10"/>
    <p:sldId id="294" r:id="rId11"/>
    <p:sldId id="299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10" r:id="rId21"/>
    <p:sldId id="308" r:id="rId22"/>
    <p:sldId id="295" r:id="rId23"/>
    <p:sldId id="283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4D70E-4E5A-4A41-8895-ABA251D28B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2EC478E-B5CB-4FCF-B4A7-A2068AD3EBF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BD" sz="3600" b="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ণত্ব</a:t>
          </a:r>
          <a:r>
            <a:rPr lang="en-US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bn-BD" sz="3600" b="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ষত্ব</a:t>
          </a:r>
          <a:r>
            <a:rPr lang="bn-BD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বিধান কী বলতে পারবে।</a:t>
          </a:r>
          <a:endParaRPr lang="en-US" sz="3200" b="0" dirty="0"/>
        </a:p>
      </dgm:t>
    </dgm:pt>
    <dgm:pt modelId="{ADE0C60B-8A06-478C-9D8D-246AD26AE65A}" type="parTrans" cxnId="{6BE68531-49B7-4AE2-899B-27BA29BCC6C9}">
      <dgm:prSet/>
      <dgm:spPr/>
      <dgm:t>
        <a:bodyPr/>
        <a:lstStyle/>
        <a:p>
          <a:endParaRPr lang="en-US"/>
        </a:p>
      </dgm:t>
    </dgm:pt>
    <dgm:pt modelId="{A8347B67-29BA-440D-B16B-2A9160A56D6D}" type="sibTrans" cxnId="{6BE68531-49B7-4AE2-899B-27BA29BCC6C9}">
      <dgm:prSet/>
      <dgm:spPr/>
      <dgm:t>
        <a:bodyPr/>
        <a:lstStyle/>
        <a:p>
          <a:endParaRPr lang="en-US"/>
        </a:p>
      </dgm:t>
    </dgm:pt>
    <dgm:pt modelId="{B58728D9-7756-4FD7-9D63-5FB9E2F8024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bn-BD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বানানে শুদ্ধাশুদ্ধি নির্ণয় করতে পারবে।</a:t>
          </a:r>
          <a:endParaRPr lang="en-US" sz="3200" b="0" dirty="0"/>
        </a:p>
      </dgm:t>
    </dgm:pt>
    <dgm:pt modelId="{6FB1483E-16AA-4020-9D78-06AC9D9F3967}" type="parTrans" cxnId="{68DC3E2F-8A23-435D-A4B0-3C6FBCCC5B51}">
      <dgm:prSet/>
      <dgm:spPr/>
      <dgm:t>
        <a:bodyPr/>
        <a:lstStyle/>
        <a:p>
          <a:endParaRPr lang="en-US"/>
        </a:p>
      </dgm:t>
    </dgm:pt>
    <dgm:pt modelId="{B65785B1-9545-411A-AEDB-38C5F87D3C65}" type="sibTrans" cxnId="{68DC3E2F-8A23-435D-A4B0-3C6FBCCC5B51}">
      <dgm:prSet/>
      <dgm:spPr/>
      <dgm:t>
        <a:bodyPr/>
        <a:lstStyle/>
        <a:p>
          <a:endParaRPr lang="en-US"/>
        </a:p>
      </dgm:t>
    </dgm:pt>
    <dgm:pt modelId="{2B433725-2424-481C-8098-0813AD1E446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ণ </a:t>
          </a:r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ব্যবহারের নিয়ম ব্যাখ্যা করতে পারবে।</a:t>
          </a:r>
          <a:endParaRPr lang="en-US" sz="3200" b="0" dirty="0"/>
        </a:p>
      </dgm:t>
    </dgm:pt>
    <dgm:pt modelId="{320F506F-3213-489E-AD53-3CB00DE12E00}" type="parTrans" cxnId="{AE88DB3B-3423-479B-9C60-269396ADA4AB}">
      <dgm:prSet/>
      <dgm:spPr/>
      <dgm:t>
        <a:bodyPr/>
        <a:lstStyle/>
        <a:p>
          <a:endParaRPr lang="en-US"/>
        </a:p>
      </dgm:t>
    </dgm:pt>
    <dgm:pt modelId="{A63C41DB-719D-4B7D-A298-5AD426645652}" type="sibTrans" cxnId="{AE88DB3B-3423-479B-9C60-269396ADA4AB}">
      <dgm:prSet/>
      <dgm:spPr/>
      <dgm:t>
        <a:bodyPr/>
        <a:lstStyle/>
        <a:p>
          <a:endParaRPr lang="en-US"/>
        </a:p>
      </dgm:t>
    </dgm:pt>
    <dgm:pt modelId="{D86A0B14-009F-458B-9C67-2DB538064B91}" type="pres">
      <dgm:prSet presAssocID="{90C4D70E-4E5A-4A41-8895-ABA251D28BF6}" presName="linearFlow" presStyleCnt="0">
        <dgm:presLayoutVars>
          <dgm:dir/>
          <dgm:resizeHandles val="exact"/>
        </dgm:presLayoutVars>
      </dgm:prSet>
      <dgm:spPr/>
    </dgm:pt>
    <dgm:pt modelId="{DDCAC3CB-202B-4A71-9C48-BD7BC5FE97DE}" type="pres">
      <dgm:prSet presAssocID="{B2EC478E-B5CB-4FCF-B4A7-A2068AD3EBF5}" presName="composite" presStyleCnt="0"/>
      <dgm:spPr/>
    </dgm:pt>
    <dgm:pt modelId="{2213E1A4-30CF-4F1F-9C4D-5A5730A85B9C}" type="pres">
      <dgm:prSet presAssocID="{B2EC478E-B5CB-4FCF-B4A7-A2068AD3EBF5}" presName="imgShp" presStyleLbl="fgImgPlace1" presStyleIdx="0" presStyleCnt="3" custScaleX="111983" custScaleY="118085" custLinFactNeighborX="-73210" custLinFactNeighborY="-545"/>
      <dgm:spPr>
        <a:solidFill>
          <a:schemeClr val="accent6">
            <a:lumMod val="60000"/>
            <a:lumOff val="40000"/>
          </a:schemeClr>
        </a:solidFill>
      </dgm:spPr>
    </dgm:pt>
    <dgm:pt modelId="{DD152186-9330-4BFC-B711-C446D81979C8}" type="pres">
      <dgm:prSet presAssocID="{B2EC478E-B5CB-4FCF-B4A7-A2068AD3EBF5}" presName="txShp" presStyleLbl="node1" presStyleIdx="0" presStyleCnt="3" custScaleX="129817" custLinFactNeighborX="-1157" custLinFactNeighborY="1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10BF7-1CC3-4B86-9C24-AB04468F8763}" type="pres">
      <dgm:prSet presAssocID="{A8347B67-29BA-440D-B16B-2A9160A56D6D}" presName="spacing" presStyleCnt="0"/>
      <dgm:spPr/>
    </dgm:pt>
    <dgm:pt modelId="{C545ED80-F42B-4425-BABC-58677361DB5F}" type="pres">
      <dgm:prSet presAssocID="{B58728D9-7756-4FD7-9D63-5FB9E2F80243}" presName="composite" presStyleCnt="0"/>
      <dgm:spPr/>
    </dgm:pt>
    <dgm:pt modelId="{F5051BF3-FC9A-40EA-91E2-4FFC1A99D7E2}" type="pres">
      <dgm:prSet presAssocID="{B58728D9-7756-4FD7-9D63-5FB9E2F80243}" presName="imgShp" presStyleLbl="fgImgPlace1" presStyleIdx="1" presStyleCnt="3" custScaleX="120345" custScaleY="106823" custLinFactNeighborX="-68759" custLinFactNeighborY="-1305"/>
      <dgm:spPr>
        <a:solidFill>
          <a:schemeClr val="accent4">
            <a:lumMod val="40000"/>
            <a:lumOff val="60000"/>
          </a:schemeClr>
        </a:solidFill>
      </dgm:spPr>
    </dgm:pt>
    <dgm:pt modelId="{6E5D8ACA-D93E-4B08-ACA3-4C1BB0EFDDEF}" type="pres">
      <dgm:prSet presAssocID="{B58728D9-7756-4FD7-9D63-5FB9E2F80243}" presName="txShp" presStyleLbl="node1" presStyleIdx="1" presStyleCnt="3" custScaleX="132215" custLinFactNeighborX="-2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9111-DFB7-4A82-B44D-E6E13E1696AD}" type="pres">
      <dgm:prSet presAssocID="{B65785B1-9545-411A-AEDB-38C5F87D3C65}" presName="spacing" presStyleCnt="0"/>
      <dgm:spPr/>
    </dgm:pt>
    <dgm:pt modelId="{FAE71761-6A1F-42F5-9108-EC8ED3607671}" type="pres">
      <dgm:prSet presAssocID="{2B433725-2424-481C-8098-0813AD1E4462}" presName="composite" presStyleCnt="0"/>
      <dgm:spPr/>
    </dgm:pt>
    <dgm:pt modelId="{F4A1AC37-620E-451E-B459-2BFB911CEBD1}" type="pres">
      <dgm:prSet presAssocID="{2B433725-2424-481C-8098-0813AD1E4462}" presName="imgShp" presStyleLbl="fgImgPlace1" presStyleIdx="2" presStyleCnt="3" custScaleX="113182" custScaleY="104036" custLinFactNeighborX="-58420" custLinFactNeighborY="-6724"/>
      <dgm:spPr>
        <a:solidFill>
          <a:schemeClr val="accent2">
            <a:lumMod val="40000"/>
            <a:lumOff val="60000"/>
          </a:schemeClr>
        </a:solidFill>
      </dgm:spPr>
    </dgm:pt>
    <dgm:pt modelId="{31008B49-64D9-411D-BFC4-E7C300AD1B4D}" type="pres">
      <dgm:prSet presAssocID="{2B433725-2424-481C-8098-0813AD1E4462}" presName="txShp" presStyleLbl="node1" presStyleIdx="2" presStyleCnt="3" custScaleX="130639" custLinFactNeighborX="-1183" custLinFactNeighborY="-5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D89A7-C2F7-4457-B846-8F544E69FFB3}" type="presOf" srcId="{2B433725-2424-481C-8098-0813AD1E4462}" destId="{31008B49-64D9-411D-BFC4-E7C300AD1B4D}" srcOrd="0" destOrd="0" presId="urn:microsoft.com/office/officeart/2005/8/layout/vList3"/>
    <dgm:cxn modelId="{68DC3E2F-8A23-435D-A4B0-3C6FBCCC5B51}" srcId="{90C4D70E-4E5A-4A41-8895-ABA251D28BF6}" destId="{B58728D9-7756-4FD7-9D63-5FB9E2F80243}" srcOrd="1" destOrd="0" parTransId="{6FB1483E-16AA-4020-9D78-06AC9D9F3967}" sibTransId="{B65785B1-9545-411A-AEDB-38C5F87D3C65}"/>
    <dgm:cxn modelId="{BF85EAF5-1AD1-48FA-8278-CD8B0E0CEA69}" type="presOf" srcId="{90C4D70E-4E5A-4A41-8895-ABA251D28BF6}" destId="{D86A0B14-009F-458B-9C67-2DB538064B91}" srcOrd="0" destOrd="0" presId="urn:microsoft.com/office/officeart/2005/8/layout/vList3"/>
    <dgm:cxn modelId="{AE88DB3B-3423-479B-9C60-269396ADA4AB}" srcId="{90C4D70E-4E5A-4A41-8895-ABA251D28BF6}" destId="{2B433725-2424-481C-8098-0813AD1E4462}" srcOrd="2" destOrd="0" parTransId="{320F506F-3213-489E-AD53-3CB00DE12E00}" sibTransId="{A63C41DB-719D-4B7D-A298-5AD426645652}"/>
    <dgm:cxn modelId="{C3C59914-F76D-4452-8682-D84090D78616}" type="presOf" srcId="{B2EC478E-B5CB-4FCF-B4A7-A2068AD3EBF5}" destId="{DD152186-9330-4BFC-B711-C446D81979C8}" srcOrd="0" destOrd="0" presId="urn:microsoft.com/office/officeart/2005/8/layout/vList3"/>
    <dgm:cxn modelId="{C7422A8B-6F9A-42E4-BC85-B997CF93D74B}" type="presOf" srcId="{B58728D9-7756-4FD7-9D63-5FB9E2F80243}" destId="{6E5D8ACA-D93E-4B08-ACA3-4C1BB0EFDDEF}" srcOrd="0" destOrd="0" presId="urn:microsoft.com/office/officeart/2005/8/layout/vList3"/>
    <dgm:cxn modelId="{6BE68531-49B7-4AE2-899B-27BA29BCC6C9}" srcId="{90C4D70E-4E5A-4A41-8895-ABA251D28BF6}" destId="{B2EC478E-B5CB-4FCF-B4A7-A2068AD3EBF5}" srcOrd="0" destOrd="0" parTransId="{ADE0C60B-8A06-478C-9D8D-246AD26AE65A}" sibTransId="{A8347B67-29BA-440D-B16B-2A9160A56D6D}"/>
    <dgm:cxn modelId="{5B8F0A4B-9C34-47DC-8A03-F4F0DE8BC700}" type="presParOf" srcId="{D86A0B14-009F-458B-9C67-2DB538064B91}" destId="{DDCAC3CB-202B-4A71-9C48-BD7BC5FE97DE}" srcOrd="0" destOrd="0" presId="urn:microsoft.com/office/officeart/2005/8/layout/vList3"/>
    <dgm:cxn modelId="{C17E7FEB-4B0B-4A9E-A3DB-FEAB396D34D5}" type="presParOf" srcId="{DDCAC3CB-202B-4A71-9C48-BD7BC5FE97DE}" destId="{2213E1A4-30CF-4F1F-9C4D-5A5730A85B9C}" srcOrd="0" destOrd="0" presId="urn:microsoft.com/office/officeart/2005/8/layout/vList3"/>
    <dgm:cxn modelId="{E81BDAEB-1B65-4E51-8EB5-7842F0C19BA2}" type="presParOf" srcId="{DDCAC3CB-202B-4A71-9C48-BD7BC5FE97DE}" destId="{DD152186-9330-4BFC-B711-C446D81979C8}" srcOrd="1" destOrd="0" presId="urn:microsoft.com/office/officeart/2005/8/layout/vList3"/>
    <dgm:cxn modelId="{B8B359CD-3B80-49C3-8536-CEE82FC870C9}" type="presParOf" srcId="{D86A0B14-009F-458B-9C67-2DB538064B91}" destId="{1D910BF7-1CC3-4B86-9C24-AB04468F8763}" srcOrd="1" destOrd="0" presId="urn:microsoft.com/office/officeart/2005/8/layout/vList3"/>
    <dgm:cxn modelId="{67D07439-1043-428D-A8C1-B8BBDB3E23FE}" type="presParOf" srcId="{D86A0B14-009F-458B-9C67-2DB538064B91}" destId="{C545ED80-F42B-4425-BABC-58677361DB5F}" srcOrd="2" destOrd="0" presId="urn:microsoft.com/office/officeart/2005/8/layout/vList3"/>
    <dgm:cxn modelId="{18469242-3CA7-4037-9F08-006DDFCF59A4}" type="presParOf" srcId="{C545ED80-F42B-4425-BABC-58677361DB5F}" destId="{F5051BF3-FC9A-40EA-91E2-4FFC1A99D7E2}" srcOrd="0" destOrd="0" presId="urn:microsoft.com/office/officeart/2005/8/layout/vList3"/>
    <dgm:cxn modelId="{A33EFB4D-E41F-406E-9C5B-93FB0E6AB816}" type="presParOf" srcId="{C545ED80-F42B-4425-BABC-58677361DB5F}" destId="{6E5D8ACA-D93E-4B08-ACA3-4C1BB0EFDDEF}" srcOrd="1" destOrd="0" presId="urn:microsoft.com/office/officeart/2005/8/layout/vList3"/>
    <dgm:cxn modelId="{0D7A389C-891F-47BD-B414-9AC74B1F04CA}" type="presParOf" srcId="{D86A0B14-009F-458B-9C67-2DB538064B91}" destId="{A84D9111-DFB7-4A82-B44D-E6E13E1696AD}" srcOrd="3" destOrd="0" presId="urn:microsoft.com/office/officeart/2005/8/layout/vList3"/>
    <dgm:cxn modelId="{4EBAF6BB-3468-46DD-93A8-C0E9AC8CF9E0}" type="presParOf" srcId="{D86A0B14-009F-458B-9C67-2DB538064B91}" destId="{FAE71761-6A1F-42F5-9108-EC8ED3607671}" srcOrd="4" destOrd="0" presId="urn:microsoft.com/office/officeart/2005/8/layout/vList3"/>
    <dgm:cxn modelId="{FF30C6EF-668A-44B9-A088-7B3F53FBCB11}" type="presParOf" srcId="{FAE71761-6A1F-42F5-9108-EC8ED3607671}" destId="{F4A1AC37-620E-451E-B459-2BFB911CEBD1}" srcOrd="0" destOrd="0" presId="urn:microsoft.com/office/officeart/2005/8/layout/vList3"/>
    <dgm:cxn modelId="{85B71F8E-A550-4FB4-AC19-07C8B01442C1}" type="presParOf" srcId="{FAE71761-6A1F-42F5-9108-EC8ED3607671}" destId="{31008B49-64D9-411D-BFC4-E7C300AD1B4D}" srcOrd="1" destOrd="0" presId="urn:microsoft.com/office/officeart/2005/8/layout/vList3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836E0-829D-459B-9D02-BADD1315E3F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82A0A-046B-421D-B321-FD16F09227E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শব্দের উৎস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80037D5-2BCF-4A31-9A7B-28C3DA67FFCE}" type="parTrans" cxnId="{F1D8410C-227B-4D5D-8008-EB8DD9BFA8D4}">
      <dgm:prSet/>
      <dgm:spPr/>
      <dgm:t>
        <a:bodyPr/>
        <a:lstStyle/>
        <a:p>
          <a:endParaRPr lang="en-US"/>
        </a:p>
      </dgm:t>
    </dgm:pt>
    <dgm:pt modelId="{B9B0FD0D-5D1D-4AB7-A8AE-1C19200B554C}" type="sibTrans" cxnId="{F1D8410C-227B-4D5D-8008-EB8DD9BFA8D4}">
      <dgm:prSet/>
      <dgm:spPr/>
      <dgm:t>
        <a:bodyPr/>
        <a:lstStyle/>
        <a:p>
          <a:endParaRPr lang="en-US"/>
        </a:p>
      </dgm:t>
    </dgm:pt>
    <dgm:pt modelId="{9ACC2276-ECC2-4601-9132-DF1D0055FD6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বিদেশি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322F2C9-7079-4E52-AF18-C07AB97D1D44}" type="parTrans" cxnId="{6411A049-C966-4CDE-AE92-1644F18B8BE0}">
      <dgm:prSet/>
      <dgm:spPr/>
      <dgm:t>
        <a:bodyPr/>
        <a:lstStyle/>
        <a:p>
          <a:endParaRPr lang="en-US"/>
        </a:p>
      </dgm:t>
    </dgm:pt>
    <dgm:pt modelId="{60F4E49F-3E08-46C5-A1C3-DE722A4FD80D}" type="sibTrans" cxnId="{6411A049-C966-4CDE-AE92-1644F18B8BE0}">
      <dgm:prSet/>
      <dgm:spPr/>
      <dgm:t>
        <a:bodyPr/>
        <a:lstStyle/>
        <a:p>
          <a:endParaRPr lang="en-US"/>
        </a:p>
      </dgm:t>
    </dgm:pt>
    <dgm:pt modelId="{11F0A56E-4E8A-4BE1-9D59-119337AC0AD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তৎসম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D154588-D7E5-465B-9719-A40283CD39A4}" type="parTrans" cxnId="{658EABB9-984D-4BE5-BC9D-A47AA144699F}">
      <dgm:prSet/>
      <dgm:spPr/>
      <dgm:t>
        <a:bodyPr/>
        <a:lstStyle/>
        <a:p>
          <a:endParaRPr lang="en-US"/>
        </a:p>
      </dgm:t>
    </dgm:pt>
    <dgm:pt modelId="{BEA4C1CF-51AD-4454-99EF-49499662149E}" type="sibTrans" cxnId="{658EABB9-984D-4BE5-BC9D-A47AA144699F}">
      <dgm:prSet/>
      <dgm:spPr/>
      <dgm:t>
        <a:bodyPr/>
        <a:lstStyle/>
        <a:p>
          <a:endParaRPr lang="en-US"/>
        </a:p>
      </dgm:t>
    </dgm:pt>
    <dgm:pt modelId="{70BCB792-4D32-4BAD-A9F1-B67D0817E190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তদ্‌ভব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F4DDE1E-7E22-4366-9333-B5AB8A22BCF7}" type="parTrans" cxnId="{5B480DCC-BB4F-4081-9BB7-A0DF9C49903F}">
      <dgm:prSet/>
      <dgm:spPr/>
      <dgm:t>
        <a:bodyPr/>
        <a:lstStyle/>
        <a:p>
          <a:endParaRPr lang="en-US"/>
        </a:p>
      </dgm:t>
    </dgm:pt>
    <dgm:pt modelId="{9FC17895-5601-4A86-8530-3DEA0E71F78D}" type="sibTrans" cxnId="{5B480DCC-BB4F-4081-9BB7-A0DF9C49903F}">
      <dgm:prSet/>
      <dgm:spPr/>
      <dgm:t>
        <a:bodyPr/>
        <a:lstStyle/>
        <a:p>
          <a:endParaRPr lang="en-US"/>
        </a:p>
      </dgm:t>
    </dgm:pt>
    <dgm:pt modelId="{82B00E63-C8A0-4A0E-84E2-26203A0AEED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দেশি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B051B4F-72A1-4820-8C31-7945593CFC84}" type="parTrans" cxnId="{7620B0D2-8421-48F2-A3DF-D084B8461389}">
      <dgm:prSet/>
      <dgm:spPr/>
      <dgm:t>
        <a:bodyPr/>
        <a:lstStyle/>
        <a:p>
          <a:endParaRPr lang="en-US"/>
        </a:p>
      </dgm:t>
    </dgm:pt>
    <dgm:pt modelId="{68D14AC8-8542-4F06-A08C-F28C6EEC763C}" type="sibTrans" cxnId="{7620B0D2-8421-48F2-A3DF-D084B8461389}">
      <dgm:prSet/>
      <dgm:spPr/>
      <dgm:t>
        <a:bodyPr/>
        <a:lstStyle/>
        <a:p>
          <a:endParaRPr lang="en-US"/>
        </a:p>
      </dgm:t>
    </dgm:pt>
    <dgm:pt modelId="{9AEA0C64-CDBD-4299-86E8-550D5B2D69EB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অর্ধ-তৎসম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26D8342-5C4E-4608-B0B8-8D033DB760C7}" type="parTrans" cxnId="{CC67DFF9-911B-49BE-9DE0-67BA5FF7D23A}">
      <dgm:prSet/>
      <dgm:spPr/>
      <dgm:t>
        <a:bodyPr/>
        <a:lstStyle/>
        <a:p>
          <a:endParaRPr lang="en-US"/>
        </a:p>
      </dgm:t>
    </dgm:pt>
    <dgm:pt modelId="{316317D9-A39A-4C20-A8CA-84B4E3505F0C}" type="sibTrans" cxnId="{CC67DFF9-911B-49BE-9DE0-67BA5FF7D23A}">
      <dgm:prSet/>
      <dgm:spPr/>
      <dgm:t>
        <a:bodyPr/>
        <a:lstStyle/>
        <a:p>
          <a:endParaRPr lang="en-US"/>
        </a:p>
      </dgm:t>
    </dgm:pt>
    <dgm:pt modelId="{15013ADC-CC0C-4979-9470-E2466B152D10}" type="pres">
      <dgm:prSet presAssocID="{BB2836E0-829D-459B-9D02-BADD1315E3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D7419-655A-42AC-B7E1-B36AD9533318}" type="pres">
      <dgm:prSet presAssocID="{FB782A0A-046B-421D-B321-FD16F09227E2}" presName="centerShape" presStyleLbl="node0" presStyleIdx="0" presStyleCnt="1" custLinFactNeighborX="-52915" custLinFactNeighborY="-4072"/>
      <dgm:spPr/>
      <dgm:t>
        <a:bodyPr/>
        <a:lstStyle/>
        <a:p>
          <a:endParaRPr lang="en-US"/>
        </a:p>
      </dgm:t>
    </dgm:pt>
    <dgm:pt modelId="{07FA9349-FBAA-48A8-B478-DD2F8CBDAE2A}" type="pres">
      <dgm:prSet presAssocID="{0322F2C9-7079-4E52-AF18-C07AB97D1D44}" presName="Name9" presStyleLbl="parChTrans1D2" presStyleIdx="0" presStyleCnt="5"/>
      <dgm:spPr/>
      <dgm:t>
        <a:bodyPr/>
        <a:lstStyle/>
        <a:p>
          <a:endParaRPr lang="en-US"/>
        </a:p>
      </dgm:t>
    </dgm:pt>
    <dgm:pt modelId="{12C63A6F-78E8-41EA-AF0D-B65B8C08B267}" type="pres">
      <dgm:prSet presAssocID="{0322F2C9-7079-4E52-AF18-C07AB97D1D4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3312C7D-CC2B-4011-9A46-2A7605EF807A}" type="pres">
      <dgm:prSet presAssocID="{9ACC2276-ECC2-4601-9132-DF1D0055FD6C}" presName="node" presStyleLbl="node1" presStyleIdx="0" presStyleCnt="5" custRadScaleRad="147163" custRadScaleInc="-131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AB78-F9B7-407E-A18A-0C931694D8A0}" type="pres">
      <dgm:prSet presAssocID="{2D154588-D7E5-465B-9719-A40283CD39A4}" presName="Name9" presStyleLbl="parChTrans1D2" presStyleIdx="1" presStyleCnt="5"/>
      <dgm:spPr/>
      <dgm:t>
        <a:bodyPr/>
        <a:lstStyle/>
        <a:p>
          <a:endParaRPr lang="en-US"/>
        </a:p>
      </dgm:t>
    </dgm:pt>
    <dgm:pt modelId="{829165CF-946A-4BF1-A402-34DE370B4A89}" type="pres">
      <dgm:prSet presAssocID="{2D154588-D7E5-465B-9719-A40283CD39A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F55A786-6AC3-4ED0-8C3D-E178C66D49B4}" type="pres">
      <dgm:prSet presAssocID="{11F0A56E-4E8A-4BE1-9D59-119337AC0AD0}" presName="node" presStyleLbl="node1" presStyleIdx="1" presStyleCnt="5" custRadScaleRad="37769" custRadScaleInc="-220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A2E64-4655-43D1-B12B-DE60968ED5AE}" type="pres">
      <dgm:prSet presAssocID="{626D8342-5C4E-4608-B0B8-8D033DB760C7}" presName="Name9" presStyleLbl="parChTrans1D2" presStyleIdx="2" presStyleCnt="5"/>
      <dgm:spPr/>
      <dgm:t>
        <a:bodyPr/>
        <a:lstStyle/>
        <a:p>
          <a:endParaRPr lang="en-US"/>
        </a:p>
      </dgm:t>
    </dgm:pt>
    <dgm:pt modelId="{0FABECB4-60AA-4DA0-AEC7-139F89EAAB39}" type="pres">
      <dgm:prSet presAssocID="{626D8342-5C4E-4608-B0B8-8D033DB760C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7A2330C-C56F-4810-B2D5-BC4B438951AA}" type="pres">
      <dgm:prSet presAssocID="{9AEA0C64-CDBD-4299-86E8-550D5B2D69EB}" presName="node" presStyleLbl="node1" presStyleIdx="2" presStyleCnt="5" custRadScaleRad="71653" custRadScaleInc="194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4EBC-C71C-424C-AB26-00CF0254D84C}" type="pres">
      <dgm:prSet presAssocID="{4F4DDE1E-7E22-4366-9333-B5AB8A22BCF7}" presName="Name9" presStyleLbl="parChTrans1D2" presStyleIdx="3" presStyleCnt="5"/>
      <dgm:spPr/>
      <dgm:t>
        <a:bodyPr/>
        <a:lstStyle/>
        <a:p>
          <a:endParaRPr lang="en-US"/>
        </a:p>
      </dgm:t>
    </dgm:pt>
    <dgm:pt modelId="{15AF55E1-B5FF-4F16-8935-37F113905EBE}" type="pres">
      <dgm:prSet presAssocID="{4F4DDE1E-7E22-4366-9333-B5AB8A22BCF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E59FC7A-E229-4428-A203-CBA9AC0CA8E6}" type="pres">
      <dgm:prSet presAssocID="{70BCB792-4D32-4BAD-A9F1-B67D0817E190}" presName="node" presStyleLbl="node1" presStyleIdx="3" presStyleCnt="5" custRadScaleRad="189695" custRadScaleInc="93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6B1C-B5FC-4CF8-B79B-4070ABAC04BE}" type="pres">
      <dgm:prSet presAssocID="{3B051B4F-72A1-4820-8C31-7945593CFC84}" presName="Name9" presStyleLbl="parChTrans1D2" presStyleIdx="4" presStyleCnt="5"/>
      <dgm:spPr/>
      <dgm:t>
        <a:bodyPr/>
        <a:lstStyle/>
        <a:p>
          <a:endParaRPr lang="en-US"/>
        </a:p>
      </dgm:t>
    </dgm:pt>
    <dgm:pt modelId="{1F566D41-CD7D-43AC-8DCC-EA591EDAC6AA}" type="pres">
      <dgm:prSet presAssocID="{3B051B4F-72A1-4820-8C31-7945593CFC8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115E63D-D277-4048-BD23-F3648153AFE0}" type="pres">
      <dgm:prSet presAssocID="{82B00E63-C8A0-4A0E-84E2-26203A0AEEDB}" presName="node" presStyleLbl="node1" presStyleIdx="4" presStyleCnt="5" custRadScaleRad="217512" custRadScaleInc="-1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96102-3DDC-4723-8EB4-22687FEADFCB}" type="presOf" srcId="{3B051B4F-72A1-4820-8C31-7945593CFC84}" destId="{A7FE6B1C-B5FC-4CF8-B79B-4070ABAC04BE}" srcOrd="0" destOrd="0" presId="urn:microsoft.com/office/officeart/2005/8/layout/radial1"/>
    <dgm:cxn modelId="{C3C35F1A-6966-4DDF-8184-74E30A97B5A3}" type="presOf" srcId="{626D8342-5C4E-4608-B0B8-8D033DB760C7}" destId="{0FABECB4-60AA-4DA0-AEC7-139F89EAAB39}" srcOrd="1" destOrd="0" presId="urn:microsoft.com/office/officeart/2005/8/layout/radial1"/>
    <dgm:cxn modelId="{CC67DFF9-911B-49BE-9DE0-67BA5FF7D23A}" srcId="{FB782A0A-046B-421D-B321-FD16F09227E2}" destId="{9AEA0C64-CDBD-4299-86E8-550D5B2D69EB}" srcOrd="2" destOrd="0" parTransId="{626D8342-5C4E-4608-B0B8-8D033DB760C7}" sibTransId="{316317D9-A39A-4C20-A8CA-84B4E3505F0C}"/>
    <dgm:cxn modelId="{10495E71-086F-4647-90FD-57DB39157D97}" type="presOf" srcId="{0322F2C9-7079-4E52-AF18-C07AB97D1D44}" destId="{07FA9349-FBAA-48A8-B478-DD2F8CBDAE2A}" srcOrd="0" destOrd="0" presId="urn:microsoft.com/office/officeart/2005/8/layout/radial1"/>
    <dgm:cxn modelId="{F569A6C6-9C94-403B-86E0-733A250ABB07}" type="presOf" srcId="{FB782A0A-046B-421D-B321-FD16F09227E2}" destId="{BD8D7419-655A-42AC-B7E1-B36AD9533318}" srcOrd="0" destOrd="0" presId="urn:microsoft.com/office/officeart/2005/8/layout/radial1"/>
    <dgm:cxn modelId="{89431E76-5FF4-458C-A6F3-68E53A4073D8}" type="presOf" srcId="{11F0A56E-4E8A-4BE1-9D59-119337AC0AD0}" destId="{8F55A786-6AC3-4ED0-8C3D-E178C66D49B4}" srcOrd="0" destOrd="0" presId="urn:microsoft.com/office/officeart/2005/8/layout/radial1"/>
    <dgm:cxn modelId="{33F2703A-E997-4670-9F7D-E8470535C1A0}" type="presOf" srcId="{626D8342-5C4E-4608-B0B8-8D033DB760C7}" destId="{A12A2E64-4655-43D1-B12B-DE60968ED5AE}" srcOrd="0" destOrd="0" presId="urn:microsoft.com/office/officeart/2005/8/layout/radial1"/>
    <dgm:cxn modelId="{6411A049-C966-4CDE-AE92-1644F18B8BE0}" srcId="{FB782A0A-046B-421D-B321-FD16F09227E2}" destId="{9ACC2276-ECC2-4601-9132-DF1D0055FD6C}" srcOrd="0" destOrd="0" parTransId="{0322F2C9-7079-4E52-AF18-C07AB97D1D44}" sibTransId="{60F4E49F-3E08-46C5-A1C3-DE722A4FD80D}"/>
    <dgm:cxn modelId="{13E0A4F6-3302-4EB5-89CB-2DE6FAC623B9}" type="presOf" srcId="{0322F2C9-7079-4E52-AF18-C07AB97D1D44}" destId="{12C63A6F-78E8-41EA-AF0D-B65B8C08B267}" srcOrd="1" destOrd="0" presId="urn:microsoft.com/office/officeart/2005/8/layout/radial1"/>
    <dgm:cxn modelId="{8AFB77BC-FE26-414E-B608-6999F859638F}" type="presOf" srcId="{3B051B4F-72A1-4820-8C31-7945593CFC84}" destId="{1F566D41-CD7D-43AC-8DCC-EA591EDAC6AA}" srcOrd="1" destOrd="0" presId="urn:microsoft.com/office/officeart/2005/8/layout/radial1"/>
    <dgm:cxn modelId="{F1D8410C-227B-4D5D-8008-EB8DD9BFA8D4}" srcId="{BB2836E0-829D-459B-9D02-BADD1315E3F9}" destId="{FB782A0A-046B-421D-B321-FD16F09227E2}" srcOrd="0" destOrd="0" parTransId="{C80037D5-2BCF-4A31-9A7B-28C3DA67FFCE}" sibTransId="{B9B0FD0D-5D1D-4AB7-A8AE-1C19200B554C}"/>
    <dgm:cxn modelId="{2B37245C-0CA1-43EC-8F20-756C06A59E89}" type="presOf" srcId="{4F4DDE1E-7E22-4366-9333-B5AB8A22BCF7}" destId="{15AF55E1-B5FF-4F16-8935-37F113905EBE}" srcOrd="1" destOrd="0" presId="urn:microsoft.com/office/officeart/2005/8/layout/radial1"/>
    <dgm:cxn modelId="{ECAC6029-1BA2-4987-8C01-CED7C6E7BB13}" type="presOf" srcId="{70BCB792-4D32-4BAD-A9F1-B67D0817E190}" destId="{1E59FC7A-E229-4428-A203-CBA9AC0CA8E6}" srcOrd="0" destOrd="0" presId="urn:microsoft.com/office/officeart/2005/8/layout/radial1"/>
    <dgm:cxn modelId="{C531F0FF-45E9-4D9D-BCEE-A8C11C421F98}" type="presOf" srcId="{2D154588-D7E5-465B-9719-A40283CD39A4}" destId="{0E6DAB78-F9B7-407E-A18A-0C931694D8A0}" srcOrd="0" destOrd="0" presId="urn:microsoft.com/office/officeart/2005/8/layout/radial1"/>
    <dgm:cxn modelId="{7620B0D2-8421-48F2-A3DF-D084B8461389}" srcId="{FB782A0A-046B-421D-B321-FD16F09227E2}" destId="{82B00E63-C8A0-4A0E-84E2-26203A0AEEDB}" srcOrd="4" destOrd="0" parTransId="{3B051B4F-72A1-4820-8C31-7945593CFC84}" sibTransId="{68D14AC8-8542-4F06-A08C-F28C6EEC763C}"/>
    <dgm:cxn modelId="{5ED99223-B7C2-4EAD-90B1-2169D3EB2613}" type="presOf" srcId="{2D154588-D7E5-465B-9719-A40283CD39A4}" destId="{829165CF-946A-4BF1-A402-34DE370B4A89}" srcOrd="1" destOrd="0" presId="urn:microsoft.com/office/officeart/2005/8/layout/radial1"/>
    <dgm:cxn modelId="{658EABB9-984D-4BE5-BC9D-A47AA144699F}" srcId="{FB782A0A-046B-421D-B321-FD16F09227E2}" destId="{11F0A56E-4E8A-4BE1-9D59-119337AC0AD0}" srcOrd="1" destOrd="0" parTransId="{2D154588-D7E5-465B-9719-A40283CD39A4}" sibTransId="{BEA4C1CF-51AD-4454-99EF-49499662149E}"/>
    <dgm:cxn modelId="{A26C7233-5E2A-42C4-90C0-120AF6F429EB}" type="presOf" srcId="{9ACC2276-ECC2-4601-9132-DF1D0055FD6C}" destId="{C3312C7D-CC2B-4011-9A46-2A7605EF807A}" srcOrd="0" destOrd="0" presId="urn:microsoft.com/office/officeart/2005/8/layout/radial1"/>
    <dgm:cxn modelId="{141CA59B-6917-47A2-BB52-EFB280625859}" type="presOf" srcId="{BB2836E0-829D-459B-9D02-BADD1315E3F9}" destId="{15013ADC-CC0C-4979-9470-E2466B152D10}" srcOrd="0" destOrd="0" presId="urn:microsoft.com/office/officeart/2005/8/layout/radial1"/>
    <dgm:cxn modelId="{5B480DCC-BB4F-4081-9BB7-A0DF9C49903F}" srcId="{FB782A0A-046B-421D-B321-FD16F09227E2}" destId="{70BCB792-4D32-4BAD-A9F1-B67D0817E190}" srcOrd="3" destOrd="0" parTransId="{4F4DDE1E-7E22-4366-9333-B5AB8A22BCF7}" sibTransId="{9FC17895-5601-4A86-8530-3DEA0E71F78D}"/>
    <dgm:cxn modelId="{E1456FEF-30AC-44E7-8D8C-371F292BB1C6}" type="presOf" srcId="{9AEA0C64-CDBD-4299-86E8-550D5B2D69EB}" destId="{67A2330C-C56F-4810-B2D5-BC4B438951AA}" srcOrd="0" destOrd="0" presId="urn:microsoft.com/office/officeart/2005/8/layout/radial1"/>
    <dgm:cxn modelId="{CD41412F-61F5-4E36-BAF0-D717D7B977E1}" type="presOf" srcId="{4F4DDE1E-7E22-4366-9333-B5AB8A22BCF7}" destId="{90C64EBC-C71C-424C-AB26-00CF0254D84C}" srcOrd="0" destOrd="0" presId="urn:microsoft.com/office/officeart/2005/8/layout/radial1"/>
    <dgm:cxn modelId="{AFE51D6F-6B19-479A-BCC9-DD5A81E5BD45}" type="presOf" srcId="{82B00E63-C8A0-4A0E-84E2-26203A0AEEDB}" destId="{4115E63D-D277-4048-BD23-F3648153AFE0}" srcOrd="0" destOrd="0" presId="urn:microsoft.com/office/officeart/2005/8/layout/radial1"/>
    <dgm:cxn modelId="{EE1D882A-8E3B-43C6-80C3-F2185F42A20D}" type="presParOf" srcId="{15013ADC-CC0C-4979-9470-E2466B152D10}" destId="{BD8D7419-655A-42AC-B7E1-B36AD9533318}" srcOrd="0" destOrd="0" presId="urn:microsoft.com/office/officeart/2005/8/layout/radial1"/>
    <dgm:cxn modelId="{EDD18E0E-1D0A-4B5B-A9E4-59C16FD20CF0}" type="presParOf" srcId="{15013ADC-CC0C-4979-9470-E2466B152D10}" destId="{07FA9349-FBAA-48A8-B478-DD2F8CBDAE2A}" srcOrd="1" destOrd="0" presId="urn:microsoft.com/office/officeart/2005/8/layout/radial1"/>
    <dgm:cxn modelId="{B7A80275-AFA7-4BAF-8F82-794CC86644DD}" type="presParOf" srcId="{07FA9349-FBAA-48A8-B478-DD2F8CBDAE2A}" destId="{12C63A6F-78E8-41EA-AF0D-B65B8C08B267}" srcOrd="0" destOrd="0" presId="urn:microsoft.com/office/officeart/2005/8/layout/radial1"/>
    <dgm:cxn modelId="{9306563B-239E-410B-880C-EE8A7C0476AE}" type="presParOf" srcId="{15013ADC-CC0C-4979-9470-E2466B152D10}" destId="{C3312C7D-CC2B-4011-9A46-2A7605EF807A}" srcOrd="2" destOrd="0" presId="urn:microsoft.com/office/officeart/2005/8/layout/radial1"/>
    <dgm:cxn modelId="{B28931FC-3080-487F-BDCE-BAC437577448}" type="presParOf" srcId="{15013ADC-CC0C-4979-9470-E2466B152D10}" destId="{0E6DAB78-F9B7-407E-A18A-0C931694D8A0}" srcOrd="3" destOrd="0" presId="urn:microsoft.com/office/officeart/2005/8/layout/radial1"/>
    <dgm:cxn modelId="{B216FFB4-BEC6-4D3F-A863-A00CA283673A}" type="presParOf" srcId="{0E6DAB78-F9B7-407E-A18A-0C931694D8A0}" destId="{829165CF-946A-4BF1-A402-34DE370B4A89}" srcOrd="0" destOrd="0" presId="urn:microsoft.com/office/officeart/2005/8/layout/radial1"/>
    <dgm:cxn modelId="{263A5B5B-2A15-41F3-A7DC-13C2404AC4DC}" type="presParOf" srcId="{15013ADC-CC0C-4979-9470-E2466B152D10}" destId="{8F55A786-6AC3-4ED0-8C3D-E178C66D49B4}" srcOrd="4" destOrd="0" presId="urn:microsoft.com/office/officeart/2005/8/layout/radial1"/>
    <dgm:cxn modelId="{C7A7C757-B4FD-4C29-BCE5-2623D5AE4238}" type="presParOf" srcId="{15013ADC-CC0C-4979-9470-E2466B152D10}" destId="{A12A2E64-4655-43D1-B12B-DE60968ED5AE}" srcOrd="5" destOrd="0" presId="urn:microsoft.com/office/officeart/2005/8/layout/radial1"/>
    <dgm:cxn modelId="{0BCFE6B3-EFC1-44DF-9B5C-3488A566B891}" type="presParOf" srcId="{A12A2E64-4655-43D1-B12B-DE60968ED5AE}" destId="{0FABECB4-60AA-4DA0-AEC7-139F89EAAB39}" srcOrd="0" destOrd="0" presId="urn:microsoft.com/office/officeart/2005/8/layout/radial1"/>
    <dgm:cxn modelId="{907FDD5D-FE6C-4888-B6EC-ECDF7DCA98A3}" type="presParOf" srcId="{15013ADC-CC0C-4979-9470-E2466B152D10}" destId="{67A2330C-C56F-4810-B2D5-BC4B438951AA}" srcOrd="6" destOrd="0" presId="urn:microsoft.com/office/officeart/2005/8/layout/radial1"/>
    <dgm:cxn modelId="{BD602ABE-D5FF-46C3-AA58-3FF9F6139EA5}" type="presParOf" srcId="{15013ADC-CC0C-4979-9470-E2466B152D10}" destId="{90C64EBC-C71C-424C-AB26-00CF0254D84C}" srcOrd="7" destOrd="0" presId="urn:microsoft.com/office/officeart/2005/8/layout/radial1"/>
    <dgm:cxn modelId="{BDC96D2F-80B3-4C1E-8557-C2B8EF0054EC}" type="presParOf" srcId="{90C64EBC-C71C-424C-AB26-00CF0254D84C}" destId="{15AF55E1-B5FF-4F16-8935-37F113905EBE}" srcOrd="0" destOrd="0" presId="urn:microsoft.com/office/officeart/2005/8/layout/radial1"/>
    <dgm:cxn modelId="{45B22336-5387-486F-B223-1E62294A0484}" type="presParOf" srcId="{15013ADC-CC0C-4979-9470-E2466B152D10}" destId="{1E59FC7A-E229-4428-A203-CBA9AC0CA8E6}" srcOrd="8" destOrd="0" presId="urn:microsoft.com/office/officeart/2005/8/layout/radial1"/>
    <dgm:cxn modelId="{52A5983C-ABDD-479C-9686-963BD937A9AC}" type="presParOf" srcId="{15013ADC-CC0C-4979-9470-E2466B152D10}" destId="{A7FE6B1C-B5FC-4CF8-B79B-4070ABAC04BE}" srcOrd="9" destOrd="0" presId="urn:microsoft.com/office/officeart/2005/8/layout/radial1"/>
    <dgm:cxn modelId="{08BFA5B8-70ED-4B84-BBCF-976056CBECBD}" type="presParOf" srcId="{A7FE6B1C-B5FC-4CF8-B79B-4070ABAC04BE}" destId="{1F566D41-CD7D-43AC-8DCC-EA591EDAC6AA}" srcOrd="0" destOrd="0" presId="urn:microsoft.com/office/officeart/2005/8/layout/radial1"/>
    <dgm:cxn modelId="{480C4712-2245-4790-9A2A-5CE0E4F49FA3}" type="presParOf" srcId="{15013ADC-CC0C-4979-9470-E2466B152D10}" destId="{4115E63D-D277-4048-BD23-F3648153AFE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113" r="1355" b="2411"/>
          <a:stretch/>
        </p:blipFill>
        <p:spPr>
          <a:xfrm>
            <a:off x="101600" y="0"/>
            <a:ext cx="12001500" cy="675769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8428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0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4E10-5B08-40BA-931B-AABA45BB9B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2B06-35F6-45A6-A73E-4B70209C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f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fif"/><Relationship Id="rId2" Type="http://schemas.openxmlformats.org/officeDocument/2006/relationships/image" Target="../media/image5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f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279" b="3964"/>
          <a:stretch/>
        </p:blipFill>
        <p:spPr>
          <a:xfrm>
            <a:off x="682389" y="1337481"/>
            <a:ext cx="10877266" cy="4967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63774"/>
            <a:ext cx="11750723" cy="638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389" y="447514"/>
            <a:ext cx="1087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99. Sob kota Janal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6914" y="787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0650" y="365149"/>
            <a:ext cx="2934270" cy="1187356"/>
            <a:chOff x="4860650" y="365149"/>
            <a:chExt cx="2934270" cy="11873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860650" y="365149"/>
              <a:ext cx="2934270" cy="11873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98546" y="604884"/>
              <a:ext cx="2658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38567" y="286017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ণত্ব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বিধান কাকে বলে?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ষত্ব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বিধান কাকে বলে?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592" y="1552505"/>
            <a:ext cx="738188" cy="374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7" y="1552505"/>
            <a:ext cx="895748" cy="3624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05" y="365149"/>
            <a:ext cx="2199449" cy="22538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4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579" y="2357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153" y="943647"/>
            <a:ext cx="9225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ট-বর্গীয়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ধ্বনির আগে তৎসম শব্দে সব সময় মূর্ধন্য ণ যুক্ত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যেমন-ঘণ্টা,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লণ্ঠন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কাণ্ড ইত্যাদি।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2" t="6169" r="29834" b="12239"/>
          <a:stretch/>
        </p:blipFill>
        <p:spPr>
          <a:xfrm>
            <a:off x="5363571" y="2197289"/>
            <a:ext cx="2415654" cy="30272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6958" r="11470" b="7311"/>
          <a:stretch/>
        </p:blipFill>
        <p:spPr>
          <a:xfrm>
            <a:off x="1606662" y="2197289"/>
            <a:ext cx="2419428" cy="28887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050" name="Picture 2" descr="AD Misc - Gingko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4" y="2197289"/>
            <a:ext cx="2347415" cy="288874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6662" y="5400951"/>
            <a:ext cx="2419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5363571" y="5400952"/>
            <a:ext cx="2415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লণ্ঠন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645856" y="5400952"/>
            <a:ext cx="2442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789" y="988635"/>
            <a:ext cx="7792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২।ঋ,র,ষ-এর পরে মূর্ধন্য ণ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ঋণ,তৃণ,বর্ণ,বর্ণনা,কারণ,মরণ,ব্যাকরণ,ভীষণ,ভাষণ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5045" y="2807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42" y="2442950"/>
            <a:ext cx="2668134" cy="24702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414471"/>
            <a:ext cx="2384523" cy="25870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11939" y="2354633"/>
            <a:ext cx="2481227" cy="264687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16600" b="1" dirty="0">
              <a:solidFill>
                <a:srgbClr val="7030A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436" y="2414472"/>
            <a:ext cx="2265528" cy="249872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356143" y="2442950"/>
            <a:ext cx="1091821" cy="6005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500" y="5250555"/>
            <a:ext cx="2188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411939" y="5290291"/>
            <a:ext cx="2361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6182436" y="5290291"/>
            <a:ext cx="2265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8871046" y="5290291"/>
            <a:ext cx="2552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749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091" y="584419"/>
            <a:ext cx="101812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ঋ,র,ষ-এর পরে স্বরধ্বনি,ষ য় ব হ ং এবং ক-বর্গীয় ও প-বর্গীয় ধ্বনি থাকলে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ন মূর্ধন্য হয়।যেমন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441" y="1032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r="18979"/>
          <a:stretch/>
        </p:blipFill>
        <p:spPr>
          <a:xfrm>
            <a:off x="950792" y="1689125"/>
            <a:ext cx="2007240" cy="20929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46" y="4093795"/>
            <a:ext cx="2035368" cy="239725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2841080"/>
            <a:ext cx="1856096" cy="21505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096510" y="2135803"/>
            <a:ext cx="4879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ঋ-কারের পরে প তার পরে 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39556" y="3311439"/>
            <a:ext cx="4360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এর পরে ই,তার পরে 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219800" y="4893600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এর পরে প, তার পরে 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60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383" y="1093042"/>
            <a:ext cx="6305266" cy="5078313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 স্বভাবতই ণ হয়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চাণক্য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মাণিক্য গণ          বাণিজ্য লবণ মণ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বেণু বীণা কঙ্কণ কণিকা।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 শোণিত মণি          স্থাণু গুণ পুণ্য বেণী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ফণী অণু বিপণি গণিকা।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আপণ লাবণ্য বাণী          নিপুণ ভণিতা পাণি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গৌণ কোণ ভাণ পণ শাণ।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চিক্কণ নিক্কণ তূণ          কফণি (কনুই) বণিক গুণ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       গণনা পিণাক পণ্য বাণ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2383" y="228178"/>
            <a:ext cx="5508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নিয়ম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4073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" y="1851108"/>
            <a:ext cx="3029803" cy="15050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00" y="1886107"/>
            <a:ext cx="3223690" cy="14730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r="20308"/>
          <a:stretch/>
        </p:blipFill>
        <p:spPr>
          <a:xfrm>
            <a:off x="8366079" y="1851108"/>
            <a:ext cx="2825086" cy="15050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8550" y="375346"/>
            <a:ext cx="955343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শব্দে স্বভাবতই ‘ণ’ হয়। যেমন—বাণিজ্য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বীণা, কল্যাণ, পুণ্য, নিপুণ, গণনা, পণ্য ইত্যাদি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4072643"/>
            <a:ext cx="2909826" cy="16266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14029"/>
          <a:stretch/>
        </p:blipFill>
        <p:spPr>
          <a:xfrm>
            <a:off x="4460000" y="4054338"/>
            <a:ext cx="3223690" cy="1644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" y="4072643"/>
            <a:ext cx="3123844" cy="16266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79416" y="3426312"/>
            <a:ext cx="3029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4426161" y="3408007"/>
            <a:ext cx="302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8581586" y="3377473"/>
            <a:ext cx="260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823480" y="5687854"/>
            <a:ext cx="2583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পুণ্য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4359395" y="5755081"/>
            <a:ext cx="322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8323709" y="5779848"/>
            <a:ext cx="290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পণ্য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70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036" y="1456478"/>
            <a:ext cx="10849969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বিদেশি শব্দে ‘ণ’ হয় না। যেমন—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মডার্ন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ইস্টার্ন ইত্যাদি।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766979"/>
            <a:ext cx="3317227" cy="18364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16876" r="13372"/>
          <a:stretch/>
        </p:blipFill>
        <p:spPr>
          <a:xfrm>
            <a:off x="4442756" y="2766979"/>
            <a:ext cx="3138985" cy="18364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10518" b="32614"/>
          <a:stretch/>
        </p:blipFill>
        <p:spPr>
          <a:xfrm>
            <a:off x="8011235" y="2766979"/>
            <a:ext cx="3534770" cy="180741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6034" y="4852056"/>
            <a:ext cx="3425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মডার্ন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442756" y="5021333"/>
            <a:ext cx="313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হর্ন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902874" y="4878308"/>
            <a:ext cx="353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ইস্টার্ন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845556" y="330643"/>
            <a:ext cx="5841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নিয়ম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72390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9" y="1017728"/>
            <a:ext cx="10781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অন্য স্বর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ধ্বনি এবং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বর্ণের পরের প্রত্যয়াদির দন্ত্য-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মূর্ধন্য-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হয়। যেমন: ভবিষ্যৎ, পরিষ্কার, মুমূর্ষ।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7791" y="195661"/>
            <a:ext cx="6005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ষ-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নিয়ম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2525119"/>
            <a:ext cx="3302758" cy="24627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7652" b="12119"/>
          <a:stretch/>
        </p:blipFill>
        <p:spPr>
          <a:xfrm>
            <a:off x="8413845" y="2559350"/>
            <a:ext cx="3207224" cy="242851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98306" y="5209611"/>
            <a:ext cx="339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/>
          <a:stretch/>
        </p:blipFill>
        <p:spPr>
          <a:xfrm>
            <a:off x="4474422" y="2525119"/>
            <a:ext cx="3395556" cy="24029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413845" y="5209611"/>
            <a:ext cx="3173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মুমূ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র্ষু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7797" y="5236502"/>
            <a:ext cx="330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ভবিষ্যৎ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1136514"/>
            <a:ext cx="11546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২।ই-কারান্ত এবং উ-কারান্ত উপসর্গের পর কতগুলো ধাতুতে ষ হয়।যেমন-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'অতি', 'অভি' এমন শব্দের শেষে ই-কার উপসর্গ এবং 'অনু' আর 'সু' উপসর্গের পরে কতগুলো ধাতুর দন্ত্য-স এর মূর্ধন্য-ষ হয়। যেমন: অতিষ্ঠ, অনুষ্ঠান, নিষেধ, অভিষেক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বিষণ্ন('ণ্ন' মূর্ধ-ণ পরে দন্ত্য-ন), সুষম।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3052928"/>
            <a:ext cx="2647667" cy="20627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00" y="3052927"/>
            <a:ext cx="2684771" cy="20627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074" name="Picture 2" descr="বিশ্বভরা প্রাণ চট্টগ্রাম মহানগর শাখার অভিষেক অনুষ্ঠান | চট্টগ্রাম নিউ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5" y="3052928"/>
            <a:ext cx="2924640" cy="207809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19" y="3052927"/>
            <a:ext cx="2438400" cy="20781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69057" y="249326"/>
            <a:ext cx="7151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ষ-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নিয়ম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251" y="5462389"/>
            <a:ext cx="2756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260000" y="5462389"/>
            <a:ext cx="2684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নিষেধ,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944770" y="5477781"/>
            <a:ext cx="2924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অভিষেক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8018" y="5462389"/>
            <a:ext cx="2406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বিষণ্ন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89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821" y="685181"/>
            <a:ext cx="9146376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ঋ-কারে পরে মূর্ধন্য-ষ হয়। যেমন: ঋষি, বৃষ, বৃষ্টি।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814" y="127421"/>
            <a:ext cx="7615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ষ-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নিয়ম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11" y="1460045"/>
            <a:ext cx="3429000" cy="18181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5090" r="30228"/>
          <a:stretch/>
        </p:blipFill>
        <p:spPr>
          <a:xfrm>
            <a:off x="939810" y="1415828"/>
            <a:ext cx="3096980" cy="18579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/>
          <a:stretch/>
        </p:blipFill>
        <p:spPr>
          <a:xfrm>
            <a:off x="4458344" y="1459288"/>
            <a:ext cx="3288540" cy="18152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39810" y="3971380"/>
            <a:ext cx="10578901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তৎসম শব্দের র-এর পর ষ হয়।যেমন-বর্ষা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9" y="4679295"/>
            <a:ext cx="2985911" cy="13772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96" y="4685407"/>
            <a:ext cx="3171631" cy="14015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1" y="4720595"/>
            <a:ext cx="3246963" cy="13938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939810" y="3325049"/>
            <a:ext cx="3096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427162" y="3371083"/>
            <a:ext cx="328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089711" y="332678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95345" y="6056533"/>
            <a:ext cx="298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489527" y="6114426"/>
            <a:ext cx="322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8218396" y="6114425"/>
            <a:ext cx="317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045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625398" y="515155"/>
            <a:ext cx="7001302" cy="81137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90" y="1326526"/>
            <a:ext cx="820003" cy="4025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6" y="1583139"/>
            <a:ext cx="798856" cy="37692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9817" y="1460309"/>
            <a:ext cx="5376998" cy="4913195"/>
            <a:chOff x="470386" y="1944805"/>
            <a:chExt cx="5376998" cy="4913195"/>
          </a:xfrm>
        </p:grpSpPr>
        <p:grpSp>
          <p:nvGrpSpPr>
            <p:cNvPr id="8" name="Group 7"/>
            <p:cNvGrpSpPr/>
            <p:nvPr/>
          </p:nvGrpSpPr>
          <p:grpSpPr>
            <a:xfrm>
              <a:off x="470386" y="1944805"/>
              <a:ext cx="5376998" cy="4913195"/>
              <a:chOff x="4584858" y="32637"/>
              <a:chExt cx="2934270" cy="337930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"/>
              <a:stretch/>
            </p:blipFill>
            <p:spPr>
              <a:xfrm>
                <a:off x="4584858" y="32637"/>
                <a:ext cx="2934270" cy="337930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860650" y="555867"/>
                <a:ext cx="265847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22" y="2318399"/>
              <a:ext cx="4749421" cy="420523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6387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2" y="807699"/>
            <a:ext cx="10454185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ট-বর্গীয় ধ্বনির সঙ্গে ‘ষ’ যুক্ত হয়। যেমন—কষ্ট, কাষ্ঠ।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0812" y="141070"/>
            <a:ext cx="8120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ষ-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নিয়ম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52" y="1566213"/>
            <a:ext cx="2617422" cy="15975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41457" y="3367443"/>
            <a:ext cx="11245754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কতগুলো শব্দে স্বভাবতই ‘ষ’ হয়। যেমন—ষড়ঋতু, আষাঢ়, পাষাণ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ভাষা, মানুষ, দ্বেষ।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" y="4135705"/>
            <a:ext cx="2937928" cy="15939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122" name="Picture 2" descr="Download Gif Background Anime Rain | PNG &amp; GIF BA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73" y="4169771"/>
            <a:ext cx="2603951" cy="158547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00" y="4164144"/>
            <a:ext cx="2277365" cy="16536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705208" y="1975678"/>
            <a:ext cx="129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9117665" y="2160077"/>
            <a:ext cx="162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44360" y="5829608"/>
            <a:ext cx="277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151690" y="5829607"/>
            <a:ext cx="260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929509" y="5909670"/>
            <a:ext cx="2277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1" r="12627" b="12587"/>
          <a:stretch/>
        </p:blipFill>
        <p:spPr>
          <a:xfrm>
            <a:off x="9380741" y="4176003"/>
            <a:ext cx="2306470" cy="16547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9310043" y="5811000"/>
            <a:ext cx="204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566212"/>
            <a:ext cx="2466975" cy="15774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96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141" y="3739192"/>
            <a:ext cx="10905619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শব্দ বিশেষ নিয়মে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মূর্ধন্য-ষ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হয়।যেমন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: সুষুপ্তি, বিষম,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বিষয়,দুর্বিষহ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as-IN" sz="3200" dirty="0"/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নিঃ, দুঃ, বহিঃ, আবিঃ, চতুঃ, প্রাদুঃ এ শব্দগুলোর পর ক্‌, খ্‌, প্‌, ফ্‌ থাকলে বিসর্গ (ঃ) এর জায়গায় মূর্ধন্য-ষ হয়। যেমন: নিঃ + কাম &gt; নিষ্কাম, দুঃ + কর &gt; দুষ্কর, বহিঃ + কার &gt; বহিষ্কার, নিঃ + পাপ &gt; নিষ্পাপ।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শব্দ স্বভাবতই মূর্ধন্য-ষ হয়। যেমন: আষাঢ়, নিষ্কর, পাষাণ, ষোড়শ ইত্যাদি।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4709" y="168365"/>
            <a:ext cx="7151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ষ-</a:t>
            </a:r>
            <a:r>
              <a:rPr lang="bn-BD" sz="40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নিয়ম</a:t>
            </a:r>
            <a:endParaRPr lang="as-IN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940" y="783511"/>
            <a:ext cx="11038599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৭। বিদেশি শব্দে ‘ষ’ হয় না। যেমন—জিনিস, পোশাক, মাস্টার, পোস্ট ইত্যাদি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146" name="Picture 2" descr="Demo মাটির তৈরি জিনিস গৃহসজ্জা – lalelal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2" y="1594082"/>
            <a:ext cx="2412159" cy="191009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88" y="1594083"/>
            <a:ext cx="1978749" cy="19100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1622176"/>
            <a:ext cx="2388358" cy="19246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93742" y="2195188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860966" y="2265961"/>
            <a:ext cx="125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788087" y="2265961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20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05808" y="256298"/>
            <a:ext cx="2934270" cy="1187356"/>
            <a:chOff x="4505808" y="256298"/>
            <a:chExt cx="2934270" cy="11873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505808" y="256298"/>
              <a:ext cx="2934270" cy="11873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643704" y="454941"/>
              <a:ext cx="2658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96269" y="1792240"/>
            <a:ext cx="68466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ঘন্টা,তৃন, হর্ণ,ব্যাকরন,মডার্ণ		 					            </a:t>
            </a: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ইষ্টার্ণ,মাষ্টার,জিনিষ,পোষাক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									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ষ্ট্যাট,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পোষ্ট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বর্সা, কৃসক					     		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45812" y="4739199"/>
            <a:ext cx="3862315" cy="5187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স্ট্যাট,পোস্ট,বর্ষা,কৃষক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5812" y="2938630"/>
            <a:ext cx="3792941" cy="443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ঘণ্টা, তৃণ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হর্ন,ব্যাকরণ,মডার্ন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5812" y="3782797"/>
            <a:ext cx="3912783" cy="4961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ইস্টার্ন,মাস্টার,জিনিস,পোশাক</a:t>
            </a:r>
            <a:r>
              <a:rPr lang="as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708744" y="2967101"/>
            <a:ext cx="1278910" cy="415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08744" y="4805191"/>
            <a:ext cx="1278910" cy="415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708744" y="3838954"/>
            <a:ext cx="1278910" cy="4152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7" y="1552505"/>
            <a:ext cx="675424" cy="372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74" y="138422"/>
            <a:ext cx="2807847" cy="21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01485" y="5726079"/>
            <a:ext cx="4026089" cy="7268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)ঘ, ২)গ, ৩)ক, ৪)গ, ৫)ঘ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161" y="1503488"/>
            <a:ext cx="5390866" cy="40318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।কোন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বানানে মূর্ধন্য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বর্ণ(ণ)লেখার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 হয়?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দেশি 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তদ্ভব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বিদেশি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ণত্ব বিধান অনুযায়ী কোনটি সঠিক নয়?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ক) তৃণ    খ) ঘণ্টা  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 ঘ)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স্বভাবতই ‘ষ’ হয়েছে কোন শব্দটিতে?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ক) দ্বেষ            খ) সৃষ্টি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গ) সুষমা           ঘ)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7027" y="1503487"/>
            <a:ext cx="5308977" cy="403187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স্বভাবতই ‘ণ’ হয়েছে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ক) বর্ণনা  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লণ্ঠন      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গ) বাণিজ্য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‘ঋ’ ও ঋ কারের পর ‘ষ’ হয় — এরূপ উদাহরণ কোনটি?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   ক) অনুষঙ্গ      খ) নষ্ট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বর্ষণ       ঘ) ঋষি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2754" y="316132"/>
            <a:ext cx="2934270" cy="1103235"/>
            <a:chOff x="4722754" y="316132"/>
            <a:chExt cx="2934270" cy="11032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722754" y="316132"/>
              <a:ext cx="2934270" cy="11032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60650" y="555867"/>
              <a:ext cx="2658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4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18037" y="534496"/>
            <a:ext cx="2934270" cy="1103235"/>
            <a:chOff x="4722754" y="316132"/>
            <a:chExt cx="2934270" cy="1103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722754" y="316132"/>
              <a:ext cx="2934270" cy="110323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60650" y="555867"/>
              <a:ext cx="26584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>
          <a:xfrm>
            <a:off x="7863157" y="665777"/>
            <a:ext cx="3287064" cy="18590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555227" y="3148800"/>
            <a:ext cx="9690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নত্ব বিধান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ষত্ব বিধানের পাঁচটি নিয়ম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নিয়ে আসবে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8" y="1662757"/>
            <a:ext cx="751836" cy="35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83352" y="493552"/>
            <a:ext cx="4789736" cy="1563174"/>
            <a:chOff x="4722754" y="316132"/>
            <a:chExt cx="2934270" cy="1563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722754" y="316132"/>
              <a:ext cx="2934270" cy="110323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860650" y="555867"/>
              <a:ext cx="265847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5" y="1473958"/>
            <a:ext cx="751836" cy="3938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72" y="1473958"/>
            <a:ext cx="724469" cy="37479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94077" y="1596787"/>
            <a:ext cx="5376998" cy="4913195"/>
            <a:chOff x="1290231" y="1596787"/>
            <a:chExt cx="4789736" cy="3379303"/>
          </a:xfrm>
        </p:grpSpPr>
        <p:grpSp>
          <p:nvGrpSpPr>
            <p:cNvPr id="8" name="Group 7"/>
            <p:cNvGrpSpPr/>
            <p:nvPr/>
          </p:nvGrpSpPr>
          <p:grpSpPr>
            <a:xfrm>
              <a:off x="1290231" y="1596787"/>
              <a:ext cx="4789736" cy="3379303"/>
              <a:chOff x="4584858" y="32637"/>
              <a:chExt cx="2934270" cy="337930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"/>
              <a:stretch/>
            </p:blipFill>
            <p:spPr>
              <a:xfrm>
                <a:off x="4584858" y="32637"/>
                <a:ext cx="2934270" cy="337930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860650" y="555867"/>
                <a:ext cx="265847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9" b="29685"/>
            <a:stretch/>
          </p:blipFill>
          <p:spPr>
            <a:xfrm>
              <a:off x="1542008" y="1836522"/>
              <a:ext cx="4271938" cy="28387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193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>
          <a:xfrm>
            <a:off x="4860650" y="365149"/>
            <a:ext cx="2934270" cy="118735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251881" y="1078173"/>
            <a:ext cx="2238232" cy="2240397"/>
            <a:chOff x="7955097" y="1190102"/>
            <a:chExt cx="2348615" cy="339851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05" t="10800" r="19453"/>
            <a:stretch/>
          </p:blipFill>
          <p:spPr>
            <a:xfrm>
              <a:off x="7955097" y="1190102"/>
              <a:ext cx="2348615" cy="339851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010" y="1405719"/>
              <a:ext cx="1924334" cy="287967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5113361" y="608225"/>
            <a:ext cx="240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8364" y="331857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Email:slovely1032874@gmail.com</a:t>
            </a: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60191" y="3660886"/>
            <a:ext cx="5099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৯ম/১০ম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২য় পত্র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47" y="1220314"/>
            <a:ext cx="1819275" cy="2305024"/>
          </a:xfrm>
          <a:prstGeom prst="rect">
            <a:avLst/>
          </a:prstGeom>
        </p:spPr>
      </p:pic>
      <p:sp>
        <p:nvSpPr>
          <p:cNvPr id="4" name="AutoShape 2" descr="C:\Users\HP\Desktop\%E0%A6%AC%E0%A6%BE%E0%A6%82%E0%A6%B2%E0%A6%BE %E0%A7%A8%E0%A7%9F\6d51219b2e577fed003736fe490d587e.jpg_340x340q80.jpg_.webp"/>
          <p:cNvSpPr>
            <a:spLocks noChangeAspect="1" noChangeArrowheads="1"/>
          </p:cNvSpPr>
          <p:nvPr/>
        </p:nvSpPr>
        <p:spPr bwMode="auto">
          <a:xfrm>
            <a:off x="996856" y="228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:\Users\HP\Desktop\%E0%A6%AC%E0%A6%BE%E0%A6%82%E0%A6%B2%E0%A6%BE %E0%A7%A8%E0%A7%9F\6d51219b2e577fed003736fe490d587e.jpg_340x340q80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84" y="1494771"/>
            <a:ext cx="1162050" cy="49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7415" y="281268"/>
            <a:ext cx="6864824" cy="1040154"/>
            <a:chOff x="3084394" y="365149"/>
            <a:chExt cx="6864824" cy="1040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3084394" y="365149"/>
              <a:ext cx="6864824" cy="104015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820231" y="550412"/>
              <a:ext cx="53931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চিত্রগুলো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854" y="1564478"/>
            <a:ext cx="10986448" cy="3932837"/>
            <a:chOff x="586854" y="1564478"/>
            <a:chExt cx="10986448" cy="39328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48"/>
            <a:stretch/>
          </p:blipFill>
          <p:spPr>
            <a:xfrm>
              <a:off x="586854" y="1618451"/>
              <a:ext cx="3095512" cy="19081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554" y="1602501"/>
              <a:ext cx="3878171" cy="194007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017" y="1564478"/>
              <a:ext cx="3466285" cy="194007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91" y="3778724"/>
              <a:ext cx="7012602" cy="17185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7" y="3755511"/>
              <a:ext cx="3095512" cy="170164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018" y="3822775"/>
              <a:ext cx="3466284" cy="163049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3" name="Oval 2"/>
            <p:cNvSpPr/>
            <p:nvPr/>
          </p:nvSpPr>
          <p:spPr>
            <a:xfrm>
              <a:off x="1655894" y="3715356"/>
              <a:ext cx="2021420" cy="95001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94491" y="3951049"/>
              <a:ext cx="2372474" cy="150221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70377" y="1635637"/>
              <a:ext cx="2021420" cy="95001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45545" y="1635637"/>
              <a:ext cx="2021420" cy="95001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44380" y="3849883"/>
              <a:ext cx="2021420" cy="95001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26686" y="5733462"/>
            <a:ext cx="7063475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526" y="1017222"/>
            <a:ext cx="9676262" cy="50167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বানানে মূর্ধন্য-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মূর্ধন্য-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ব্যবহার নিয়ে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দ্বিধায় থাক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মাদের মতো আরো অনেকে এ বিষয়ে দ্বিধায় থাকে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‘ণ’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‘ষ’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বর্ণের ব্যবহার নিয়ে বিভ্রান্তির আরো একটি কারণ হলো চলতে-ফিরতে সাইনবোর্ড, ব্যানার, দোকানের নাম, পণ্যের বিজ্ঞাপনসহ বিভিন্ন জায়গায় অনেক সময়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‘ণ’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‘ষ’-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ব্যবহারে ভুল দেখা যায়। যেমন—ফটোষ্ট্যাট,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মডার্ণ,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হর্ণ, পোষ্ট, ইষ্টার্ণ, ঘন্টা, মাষ্টার, জিনিষ, পোষাক ইত্যাদি। এই শব্দগুলোর সঠিক বানান যথাক্রমে—ফটোস্ট্যাট,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মডার্ন,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হর্ন, পোস্ট, ঘণ্টা, মাস্টার, জিনিস, পোশাক। এ বানানগুলো যেন ভুল না হয় এ জন্য বাংলা ব্যাকরণের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ষত্ব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বিধান পরিচ্ছেদটি ভালোভাবে বুঝে পড়লে তোমরা উপকৃত হবে। নিচে এ বিষয়ে আলোকপাত করা হলো 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57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423081"/>
            <a:ext cx="10931856" cy="5117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6150" y="1824966"/>
            <a:ext cx="5568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bn-IN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তৃতীয় পরিচ্ছেদ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ণত্ব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ষত্ব বিধান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81181" y="343836"/>
            <a:ext cx="3166282" cy="1190697"/>
            <a:chOff x="4681181" y="343836"/>
            <a:chExt cx="3166282" cy="11906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/>
            <a:stretch/>
          </p:blipFill>
          <p:spPr>
            <a:xfrm>
              <a:off x="4681181" y="343836"/>
              <a:ext cx="3166282" cy="119069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008729" y="620201"/>
              <a:ext cx="27568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6768052"/>
              </p:ext>
            </p:extLst>
          </p:nvPr>
        </p:nvGraphicFramePr>
        <p:xfrm>
          <a:off x="2169993" y="2492786"/>
          <a:ext cx="8434316" cy="332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920620" y="1690494"/>
            <a:ext cx="693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662047" y="2706511"/>
            <a:ext cx="61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7791" y="3958657"/>
            <a:ext cx="54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H="1" flipV="1">
            <a:off x="2829378" y="4974674"/>
            <a:ext cx="478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08" y="1740980"/>
            <a:ext cx="683599" cy="3556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1" y="1699910"/>
            <a:ext cx="813215" cy="35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29" y="1124664"/>
            <a:ext cx="10085697" cy="261610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ণত্ব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ৎসম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বানানে</a:t>
            </a:r>
            <a:r>
              <a:rPr lang="bn-BD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ণ-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ব্যবহারের নিয়মই </a:t>
            </a:r>
            <a:r>
              <a:rPr lang="bn-BD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ণত্ব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বিধান।</a:t>
            </a:r>
            <a:b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সাধারণত মূর্ধন্য-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ধনির ব্যবহার নেই।সেজন্য বাংলা(দেশি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তদ্ভব 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বানানে মূর্ধন্য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বর্ণ(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লেখার প্রয়োজন হয়না।কিন্তু বাংলা ভাষায় বহু তৎসম বা সংস্কৃত শব্দে মূর্ধন্য-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দন্ত্য-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আছে। তা বাংলায় অবিকৃতভাবে রক্ষিত হয়।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7229" y="3952053"/>
            <a:ext cx="10085696" cy="21236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ষত্ব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ৎসম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বানানে 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মূর্ধন্য“</a:t>
            </a:r>
            <a:r>
              <a:rPr lang="bn-BD" sz="32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”-এর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2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ষত্ব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বিধান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সাধারণত মূর্ধন্য-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ধ্বনির ব্যবহার নেই।তাই বাংলা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,তদ্ভব ও বিদেশি শব্দের বানানে মূর্ধন্য-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লেখার প্রয়োজন হয়না।কেবল কিছু তৎসম শব্দে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-এর প্রয়োগ রয়েছে। যে-সব তৎসম শব্দে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রয়েছে তা বাংলায় অবিকৃত আছে।</a:t>
            </a:r>
            <a:endParaRPr lang="bn-BD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6517" y="311134"/>
            <a:ext cx="4746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ণত্ব ও ষত্ব বিধান</a:t>
            </a:r>
            <a:endParaRPr lang="bn-IN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5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850" y="172731"/>
            <a:ext cx="8115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u="sng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bn-BD" sz="4000" b="1" u="sng" spc="150" dirty="0" smtClean="0">
                <a:ln w="11430"/>
                <a:latin typeface="NikoshBAN" pitchFamily="2" charset="0"/>
                <a:cs typeface="NikoshBAN" pitchFamily="2" charset="0"/>
              </a:rPr>
              <a:t> বিধান</a:t>
            </a:r>
            <a:endParaRPr lang="en-US" sz="3200" b="1" u="sng" spc="150" dirty="0">
              <a:ln w="1143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27" y="801472"/>
            <a:ext cx="1080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ভাষা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/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তৎসম বা</a:t>
            </a:r>
            <a:r>
              <a:rPr lang="bn-IN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 </a:t>
            </a:r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ব্দে</a:t>
            </a:r>
            <a:r>
              <a:rPr lang="bn-IN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বিধান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9724743"/>
              </p:ext>
            </p:extLst>
          </p:nvPr>
        </p:nvGraphicFramePr>
        <p:xfrm>
          <a:off x="2149931" y="1836605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271749" y="2076543"/>
            <a:ext cx="746812" cy="897241"/>
            <a:chOff x="304800" y="4038600"/>
            <a:chExt cx="2971800" cy="2743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04800" y="4038600"/>
              <a:ext cx="29718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457199" y="4038600"/>
              <a:ext cx="28194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987535" y="3274709"/>
            <a:ext cx="933450" cy="461581"/>
            <a:chOff x="1143000" y="4875657"/>
            <a:chExt cx="609600" cy="3059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43000" y="4989240"/>
              <a:ext cx="228600" cy="1923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371600" y="4875657"/>
              <a:ext cx="381000" cy="30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18642" y="2903040"/>
            <a:ext cx="819845" cy="788854"/>
            <a:chOff x="304800" y="4038600"/>
            <a:chExt cx="2971800" cy="27432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04800" y="4038600"/>
              <a:ext cx="29718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 flipV="1">
              <a:off x="457199" y="4038600"/>
              <a:ext cx="28194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152633" y="4657700"/>
            <a:ext cx="840162" cy="883509"/>
            <a:chOff x="304800" y="4038600"/>
            <a:chExt cx="2971800" cy="2743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04800" y="4038600"/>
              <a:ext cx="29718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457199" y="4038600"/>
              <a:ext cx="28194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308979" y="4496945"/>
            <a:ext cx="864150" cy="953869"/>
            <a:chOff x="304799" y="4038600"/>
            <a:chExt cx="2971800" cy="27432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04799" y="4038600"/>
              <a:ext cx="29718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457199" y="4038600"/>
              <a:ext cx="28194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44128" y="2189354"/>
            <a:ext cx="2894966" cy="3509665"/>
            <a:chOff x="4093643" y="2362200"/>
            <a:chExt cx="4233311" cy="3509665"/>
          </a:xfrm>
        </p:grpSpPr>
        <p:sp>
          <p:nvSpPr>
            <p:cNvPr id="4" name="TextBox 3"/>
            <p:cNvSpPr txBox="1"/>
            <p:nvPr/>
          </p:nvSpPr>
          <p:spPr>
            <a:xfrm>
              <a:off x="6855951" y="2362200"/>
              <a:ext cx="1297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বিশেষ্য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5951" y="3200400"/>
              <a:ext cx="1471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বিশে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ষণ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5950" y="3881735"/>
              <a:ext cx="1297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সর্বনাম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09150" y="4663149"/>
              <a:ext cx="1120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অব্যয়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9150" y="5410200"/>
              <a:ext cx="1120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ক্রিয়া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18420" y="2795204"/>
              <a:ext cx="2195793" cy="6922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18420" y="3518333"/>
              <a:ext cx="2312751" cy="15244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267199" y="3858539"/>
              <a:ext cx="2415195" cy="1706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91002" y="3958774"/>
              <a:ext cx="2388949" cy="6495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093643" y="4135380"/>
              <a:ext cx="2445944" cy="106542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9677401" y="2202711"/>
            <a:ext cx="647700" cy="433006"/>
            <a:chOff x="1143000" y="4875657"/>
            <a:chExt cx="609600" cy="30594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143000" y="4989240"/>
              <a:ext cx="228600" cy="1923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371600" y="4875657"/>
              <a:ext cx="381000" cy="30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 rot="19005362">
            <a:off x="6562916" y="2054393"/>
            <a:ext cx="220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 এর ব্যবহার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677402" y="3043449"/>
            <a:ext cx="647700" cy="433006"/>
            <a:chOff x="1143000" y="4875657"/>
            <a:chExt cx="609600" cy="30594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143000" y="4989240"/>
              <a:ext cx="228600" cy="1923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371600" y="4875657"/>
              <a:ext cx="381000" cy="30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72517" y="3707850"/>
            <a:ext cx="647700" cy="433006"/>
            <a:chOff x="1143000" y="4875657"/>
            <a:chExt cx="609600" cy="305944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143000" y="4989240"/>
              <a:ext cx="228600" cy="1923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371600" y="4875657"/>
              <a:ext cx="381000" cy="30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672518" y="4496945"/>
            <a:ext cx="647700" cy="433006"/>
            <a:chOff x="1143000" y="4875657"/>
            <a:chExt cx="609600" cy="30594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43000" y="4989240"/>
              <a:ext cx="228600" cy="1923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371600" y="4875657"/>
              <a:ext cx="381000" cy="305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9591554" y="5171638"/>
            <a:ext cx="647701" cy="555156"/>
            <a:chOff x="304800" y="4038600"/>
            <a:chExt cx="2971800" cy="27432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304800" y="4038600"/>
              <a:ext cx="29718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V="1">
              <a:off x="457199" y="4038600"/>
              <a:ext cx="2819400" cy="2743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2810524" y="5829458"/>
            <a:ext cx="53226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ক্রিয়াপদে</a:t>
            </a:r>
            <a:r>
              <a:rPr lang="bn-BD" sz="3200" b="1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ব্যবহৃত হয় না</a:t>
            </a:r>
            <a:endParaRPr lang="en-US" sz="1600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1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905</Words>
  <Application>Microsoft Office PowerPoint</Application>
  <PresentationFormat>Widescreen</PresentationFormat>
  <Paragraphs>148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595</cp:revision>
  <dcterms:created xsi:type="dcterms:W3CDTF">2020-09-09T10:05:55Z</dcterms:created>
  <dcterms:modified xsi:type="dcterms:W3CDTF">2021-03-11T06:15:45Z</dcterms:modified>
</cp:coreProperties>
</file>