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152400"/>
            <a:ext cx="13716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বালি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4648200"/>
            <a:ext cx="84582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/>
              <a:t>প্রাকৃতিতে আবহাওয়াজনিত কারণে ক্ষয়প্রাপ্ত পাথর কণাকে বালি বলে। বালি একটি অত্যন্ত গুরুত্বপূর্ণ নির্মাণ উপাদান যা পূরক পদার্থ হিসেবে মর্টার, কংক্রিট, নিচু ভূমি ভরাট ইত্যাদিতে ব্যবহারিত হয়।</a:t>
            </a:r>
            <a:endParaRPr lang="en-US" sz="2400" b="1" dirty="0"/>
          </a:p>
        </p:txBody>
      </p:sp>
      <p:pic>
        <p:nvPicPr>
          <p:cNvPr id="6" name="Picture 5" descr="images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990600"/>
            <a:ext cx="5619750" cy="3162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228600"/>
            <a:ext cx="24384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/>
              <a:t>বালি প্রাপ্তির উৎসঃ</a:t>
            </a:r>
          </a:p>
        </p:txBody>
      </p:sp>
      <p:pic>
        <p:nvPicPr>
          <p:cNvPr id="7" name="Picture 6" descr="images (4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209800"/>
            <a:ext cx="4343400" cy="2440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images (5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0"/>
            <a:ext cx="3709877" cy="21464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62000"/>
            <a:ext cx="4231538" cy="23393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>
            <a:off x="1295400" y="6096000"/>
            <a:ext cx="167640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b="1" dirty="0" smtClean="0"/>
              <a:t>গর্তে</a:t>
            </a:r>
            <a:r>
              <a:rPr lang="en-US" b="1" dirty="0" smtClean="0"/>
              <a:t>র </a:t>
            </a:r>
            <a:r>
              <a:rPr lang="en-US" b="1" dirty="0" err="1" smtClean="0"/>
              <a:t>বালি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3200400"/>
            <a:ext cx="167640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নদীর</a:t>
            </a:r>
            <a:r>
              <a:rPr lang="en-US" b="1" dirty="0" smtClean="0"/>
              <a:t> </a:t>
            </a:r>
            <a:r>
              <a:rPr lang="en-US" b="1" dirty="0" err="1" smtClean="0"/>
              <a:t>বালি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67400" y="4800600"/>
            <a:ext cx="167640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b="1" dirty="0" smtClean="0"/>
              <a:t>সমুদ্রে</a:t>
            </a:r>
            <a:r>
              <a:rPr lang="en-US" b="1" dirty="0" smtClean="0"/>
              <a:t>র </a:t>
            </a:r>
            <a:r>
              <a:rPr lang="en-US" b="1" dirty="0" err="1" smtClean="0"/>
              <a:t>বালি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45720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বালির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ভিতর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ক্ষতিকারক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পদার্থসমূহ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9144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b="1" dirty="0" smtClean="0"/>
              <a:t>প্রাকৃতিক উৎস হতে প্রাপ্ত বালিতে বিভিন্ন ক্ষতিকারক অপদ্রব্য মিশ্র অবস্থায় পাওয়া যায়। কাদা, </a:t>
            </a:r>
            <a:r>
              <a:rPr lang="bn-BD" sz="2400" b="1" dirty="0" smtClean="0">
                <a:solidFill>
                  <a:srgbClr val="FFFF00"/>
                </a:solidFill>
              </a:rPr>
              <a:t>পলিকণা</a:t>
            </a:r>
            <a:r>
              <a:rPr lang="bn-BD" sz="2400" b="1" dirty="0" smtClean="0"/>
              <a:t>, </a:t>
            </a:r>
            <a:r>
              <a:rPr lang="bn-BD" sz="2400" b="1" dirty="0" smtClean="0">
                <a:solidFill>
                  <a:srgbClr val="FFFF00"/>
                </a:solidFill>
              </a:rPr>
              <a:t>লবণ</a:t>
            </a:r>
            <a:r>
              <a:rPr lang="bn-BD" sz="2400" b="1" dirty="0" smtClean="0"/>
              <a:t>, অভ্র এবং অন্যান্য </a:t>
            </a:r>
            <a:r>
              <a:rPr lang="bn-BD" sz="2400" b="1" dirty="0" smtClean="0">
                <a:solidFill>
                  <a:srgbClr val="FFFF00"/>
                </a:solidFill>
              </a:rPr>
              <a:t>জৈব উপাদান</a:t>
            </a:r>
            <a:r>
              <a:rPr lang="bn-BD" sz="2400" b="1" dirty="0" smtClean="0"/>
              <a:t> বালিতে মিশ্রিত থাকে।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209800"/>
            <a:ext cx="2819400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00" b="1" dirty="0" smtClean="0"/>
              <a:t>বালির ওজন বা একক ওজনঃ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5908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শুকনা বালির ওজন ১৫৪০ কেজি/ঘনমিটার থেকে ১৬০০ কেজি/ঘনমিটার।</a:t>
            </a:r>
          </a:p>
          <a:p>
            <a:r>
              <a:rPr lang="bn-BD" sz="2800" dirty="0" smtClean="0"/>
              <a:t>ভেজা বালির ওজন ১৭৬০ কেজি/ঘনমিটার থেকে ২০০০ কেজি/ঘনমিটার।</a:t>
            </a:r>
            <a:endParaRPr lang="en-US" sz="2800" dirty="0"/>
          </a:p>
        </p:txBody>
      </p:sp>
      <p:pic>
        <p:nvPicPr>
          <p:cNvPr id="6" name="Picture 5" descr="800px-Astm_hq_west_conshohocken_0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733800"/>
            <a:ext cx="3657600" cy="24277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381000" y="61722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American Society for Testing and Materials</a:t>
            </a:r>
            <a:endParaRPr lang="en-US" dirty="0"/>
          </a:p>
        </p:txBody>
      </p:sp>
      <p:sp>
        <p:nvSpPr>
          <p:cNvPr id="1026" name="AutoShape 2" descr="ASTM International [ Download - Logo - icon ] png 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Logo-ASTM -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733800"/>
            <a:ext cx="1728216" cy="17940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72200" y="54102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</a:rPr>
              <a:t>ASTM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1zcGDXkjaL._SL1050_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0"/>
            <a:ext cx="3042981" cy="3061313"/>
          </a:xfrm>
          <a:prstGeom prst="rect">
            <a:avLst/>
          </a:prstGeom>
        </p:spPr>
      </p:pic>
      <p:pic>
        <p:nvPicPr>
          <p:cNvPr id="7" name="Picture 6" descr="ihwx.d9699d04-8dba-46cd-a89f-4f3bb98daa7d.500.500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0"/>
            <a:ext cx="3445352" cy="3445352"/>
          </a:xfrm>
          <a:prstGeom prst="rect">
            <a:avLst/>
          </a:prstGeom>
        </p:spPr>
      </p:pic>
      <p:pic>
        <p:nvPicPr>
          <p:cNvPr id="9" name="Picture 8" descr="index-removebg-preview(2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28600"/>
            <a:ext cx="2505075" cy="18192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6600" y="2895600"/>
            <a:ext cx="26670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ASTM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চালুনি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3657600"/>
            <a:ext cx="65532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b="1" dirty="0" smtClean="0"/>
              <a:t>বালির সূক্ষ্মতার গুণাঙ্ক (Fineness of modulas) </a:t>
            </a:r>
            <a:r>
              <a:rPr lang="en-US" b="1" dirty="0" err="1" smtClean="0"/>
              <a:t>অথবা</a:t>
            </a:r>
            <a:r>
              <a:rPr lang="en-US" b="1" dirty="0" smtClean="0"/>
              <a:t> </a:t>
            </a:r>
            <a:r>
              <a:rPr lang="en-US" sz="2400" b="1" dirty="0" smtClean="0"/>
              <a:t>FM</a:t>
            </a:r>
            <a:r>
              <a:rPr lang="en-US" b="1" dirty="0" smtClean="0"/>
              <a:t> </a:t>
            </a:r>
            <a:r>
              <a:rPr lang="en-US" b="1" dirty="0" err="1" smtClean="0"/>
              <a:t>কাকে</a:t>
            </a:r>
            <a:r>
              <a:rPr lang="en-US" b="1" dirty="0" smtClean="0"/>
              <a:t> </a:t>
            </a:r>
            <a:r>
              <a:rPr lang="en-US" b="1" dirty="0" err="1" smtClean="0"/>
              <a:t>বলে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419100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ASTM </a:t>
            </a:r>
            <a:r>
              <a:rPr lang="en-US" sz="3200" dirty="0" err="1" smtClean="0"/>
              <a:t>চালুনি</a:t>
            </a:r>
            <a:r>
              <a:rPr lang="en-US" sz="3200" dirty="0" smtClean="0"/>
              <a:t> </a:t>
            </a:r>
            <a:r>
              <a:rPr lang="en-US" sz="3200" dirty="0" err="1" smtClean="0"/>
              <a:t>নং</a:t>
            </a:r>
            <a:r>
              <a:rPr lang="en-US" sz="3200" dirty="0" smtClean="0"/>
              <a:t> ৪ </a:t>
            </a:r>
            <a:r>
              <a:rPr lang="en-US" sz="3200" dirty="0" err="1" smtClean="0"/>
              <a:t>থেকে</a:t>
            </a:r>
            <a:r>
              <a:rPr lang="en-US" sz="3200" dirty="0" smtClean="0"/>
              <a:t> ১০০ (৪, ৮, ১৬, ৩০, ৫০ ও ১০০) </a:t>
            </a:r>
            <a:r>
              <a:rPr lang="en-US" sz="3200" dirty="0" err="1" smtClean="0"/>
              <a:t>পর্যন্ত</a:t>
            </a:r>
            <a:r>
              <a:rPr lang="en-US" sz="3200" dirty="0" smtClean="0"/>
              <a:t> </a:t>
            </a:r>
            <a:r>
              <a:rPr lang="en-US" sz="3200" dirty="0" err="1" smtClean="0"/>
              <a:t>পর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সাজিয়ে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নিদির্ষ্ট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পরিমাণ</a:t>
            </a:r>
            <a:r>
              <a:rPr lang="en-US" sz="3200" dirty="0" smtClean="0"/>
              <a:t> (৫০০ </a:t>
            </a:r>
            <a:r>
              <a:rPr lang="en-US" sz="3200" dirty="0" err="1" smtClean="0"/>
              <a:t>গ্রাম</a:t>
            </a:r>
            <a:r>
              <a:rPr lang="en-US" sz="3200" dirty="0" smtClean="0"/>
              <a:t>) </a:t>
            </a:r>
            <a:r>
              <a:rPr lang="en-US" sz="3200" dirty="0" err="1" smtClean="0"/>
              <a:t>বালি</a:t>
            </a:r>
            <a:r>
              <a:rPr lang="en-US" sz="3200" dirty="0" smtClean="0"/>
              <a:t> ৫ </a:t>
            </a:r>
            <a:r>
              <a:rPr lang="en-US" sz="3200" dirty="0" err="1" smtClean="0"/>
              <a:t>মিনিট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পর্যন্ত</a:t>
            </a:r>
            <a:r>
              <a:rPr lang="en-US" sz="3200" dirty="0" smtClean="0"/>
              <a:t> </a:t>
            </a:r>
            <a:r>
              <a:rPr lang="en-US" sz="3200" dirty="0" err="1" smtClean="0"/>
              <a:t>ঝাঁকিয়ে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নিলে</a:t>
            </a:r>
            <a:r>
              <a:rPr lang="en-US" sz="3200" dirty="0" smtClean="0"/>
              <a:t> ১০০ </a:t>
            </a:r>
            <a:r>
              <a:rPr lang="en-US" sz="3200" dirty="0" err="1" smtClean="0"/>
              <a:t>নং</a:t>
            </a:r>
            <a:r>
              <a:rPr lang="en-US" sz="3200" dirty="0" smtClean="0"/>
              <a:t> </a:t>
            </a:r>
            <a:r>
              <a:rPr lang="en-US" sz="3200" dirty="0" err="1" smtClean="0"/>
              <a:t>চালুনি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পর্যন্ত</a:t>
            </a:r>
            <a:r>
              <a:rPr lang="en-US" sz="3200" dirty="0" smtClean="0"/>
              <a:t> </a:t>
            </a:r>
            <a:r>
              <a:rPr lang="en-US" sz="3200" dirty="0" err="1" smtClean="0"/>
              <a:t>ক্রম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সংযোজিত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শতকরা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হারের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যোগফলকে</a:t>
            </a:r>
            <a:r>
              <a:rPr lang="en-US" sz="3200" dirty="0" smtClean="0"/>
              <a:t> ১০০ </a:t>
            </a:r>
            <a:r>
              <a:rPr lang="en-US" sz="3200" dirty="0" err="1" smtClean="0"/>
              <a:t>দ্বারা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ভাগ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যা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পাওয়া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সূক্ষ্মতার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গুণাঙ্ক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</a:t>
            </a:r>
            <a:r>
              <a:rPr lang="bn-BD" sz="3200" dirty="0" smtClean="0"/>
              <a:t>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2200" y="228600"/>
            <a:ext cx="45720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/>
              <a:t>৫০০ গ্রাম বালির সূক্ষ্মতার গুণাংক</a:t>
            </a:r>
            <a:endParaRPr lang="en-US" sz="24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990598"/>
          <a:ext cx="8305800" cy="4191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371600"/>
                <a:gridCol w="2057400"/>
                <a:gridCol w="2148840"/>
                <a:gridCol w="1661160"/>
              </a:tblGrid>
              <a:tr h="1316368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চালুনি নং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অবশেষ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পুঞ্জীভূত</a:t>
                      </a:r>
                      <a:r>
                        <a:rPr lang="bn-BD" baseline="0" dirty="0" smtClean="0"/>
                        <a:t> অবশেষ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/>
                        <a:t>%</a:t>
                      </a:r>
                      <a:r>
                        <a:rPr lang="bn-BD" baseline="0" dirty="0" smtClean="0"/>
                        <a:t> </a:t>
                      </a:r>
                      <a:r>
                        <a:rPr lang="bn-BD" dirty="0" smtClean="0"/>
                        <a:t>পুঞ্জীভূত</a:t>
                      </a:r>
                      <a:r>
                        <a:rPr lang="bn-BD" baseline="0" dirty="0" smtClean="0"/>
                        <a:t> অবশেষ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সূক্ষ্মতার</a:t>
                      </a:r>
                      <a:r>
                        <a:rPr lang="bn-BD" baseline="0" dirty="0" smtClean="0"/>
                        <a:t> গুণাংক</a:t>
                      </a:r>
                      <a:endParaRPr lang="en-US" dirty="0"/>
                    </a:p>
                  </a:txBody>
                  <a:tcPr/>
                </a:tc>
              </a:tr>
              <a:tr h="410662">
                <a:tc>
                  <a:txBody>
                    <a:bodyPr/>
                    <a:lstStyle/>
                    <a:p>
                      <a:pPr algn="ctr"/>
                      <a:r>
                        <a:rPr lang="bn-BD" b="1" dirty="0" smtClean="0"/>
                        <a:t>৪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b="1" dirty="0" smtClean="0"/>
                        <a:t>৫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b="1" dirty="0" smtClean="0"/>
                        <a:t>৫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b="1" dirty="0" smtClean="0"/>
                        <a:t>১</a:t>
                      </a:r>
                      <a:endParaRPr lang="en-US" b="1" dirty="0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sz="2000" b="1" dirty="0" smtClean="0"/>
                    </a:p>
                    <a:p>
                      <a:r>
                        <a:rPr lang="bn-BD" sz="2000" b="1" dirty="0" smtClean="0"/>
                        <a:t>২৪৭     ১০০</a:t>
                      </a:r>
                    </a:p>
                    <a:p>
                      <a:r>
                        <a:rPr lang="bn-BD" sz="2000" b="1" dirty="0" smtClean="0"/>
                        <a:t> </a:t>
                      </a:r>
                    </a:p>
                    <a:p>
                      <a:r>
                        <a:rPr lang="bn-BD" sz="2000" b="1" dirty="0" smtClean="0"/>
                        <a:t> = ২.৪৭</a:t>
                      </a:r>
                      <a:endParaRPr lang="en-US" sz="2000" b="1" dirty="0"/>
                    </a:p>
                  </a:txBody>
                  <a:tcPr/>
                </a:tc>
              </a:tr>
              <a:tr h="410662">
                <a:tc>
                  <a:txBody>
                    <a:bodyPr/>
                    <a:lstStyle/>
                    <a:p>
                      <a:pPr algn="ctr"/>
                      <a:r>
                        <a:rPr lang="bn-BD" b="1" dirty="0" smtClean="0"/>
                        <a:t>৮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b="1" dirty="0" smtClean="0"/>
                        <a:t>২৫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b="1" dirty="0" smtClean="0"/>
                        <a:t>৩০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b="1" dirty="0" smtClean="0"/>
                        <a:t>৬</a:t>
                      </a:r>
                      <a:endParaRPr 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0662">
                <a:tc>
                  <a:txBody>
                    <a:bodyPr/>
                    <a:lstStyle/>
                    <a:p>
                      <a:pPr algn="ctr"/>
                      <a:r>
                        <a:rPr lang="bn-BD" b="1" dirty="0" smtClean="0"/>
                        <a:t>১৬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b="1" dirty="0" smtClean="0"/>
                        <a:t>৫০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b="1" dirty="0" smtClean="0"/>
                        <a:t>৮০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b="1" dirty="0" smtClean="0"/>
                        <a:t>১৬</a:t>
                      </a:r>
                      <a:endParaRPr 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0662">
                <a:tc>
                  <a:txBody>
                    <a:bodyPr/>
                    <a:lstStyle/>
                    <a:p>
                      <a:pPr algn="ctr"/>
                      <a:r>
                        <a:rPr lang="bn-BD" b="1" dirty="0" smtClean="0"/>
                        <a:t>৩০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b="1" dirty="0" smtClean="0"/>
                        <a:t>২০০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b="1" dirty="0" smtClean="0"/>
                        <a:t>২৮০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b="1" dirty="0" smtClean="0"/>
                        <a:t>৫৬</a:t>
                      </a:r>
                      <a:endParaRPr 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0662">
                <a:tc>
                  <a:txBody>
                    <a:bodyPr/>
                    <a:lstStyle/>
                    <a:p>
                      <a:pPr algn="ctr"/>
                      <a:r>
                        <a:rPr lang="bn-BD" b="1" dirty="0" smtClean="0"/>
                        <a:t>৫০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b="1" dirty="0" smtClean="0"/>
                        <a:t>১১০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b="1" dirty="0" smtClean="0"/>
                        <a:t>৩৯০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b="1" dirty="0" smtClean="0"/>
                        <a:t>৭৮</a:t>
                      </a:r>
                      <a:endParaRPr 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0662">
                <a:tc>
                  <a:txBody>
                    <a:bodyPr/>
                    <a:lstStyle/>
                    <a:p>
                      <a:pPr algn="ctr"/>
                      <a:r>
                        <a:rPr lang="bn-BD" b="1" dirty="0" smtClean="0"/>
                        <a:t>১০০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b="1" dirty="0" smtClean="0"/>
                        <a:t>৬০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b="1" dirty="0" smtClean="0"/>
                        <a:t>৪৫০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b="1" dirty="0" smtClean="0"/>
                        <a:t>৯০</a:t>
                      </a:r>
                      <a:endParaRPr 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0662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b="1" dirty="0" smtClean="0"/>
                        <a:t>মোট = ২৪৭</a:t>
                      </a:r>
                      <a:endParaRPr 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ivision 7"/>
          <p:cNvSpPr/>
          <p:nvPr/>
        </p:nvSpPr>
        <p:spPr>
          <a:xfrm>
            <a:off x="7772400" y="3429000"/>
            <a:ext cx="381000" cy="381000"/>
          </a:xfrm>
          <a:prstGeom prst="mathDivid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5410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b="1" dirty="0" smtClean="0"/>
              <a:t>% পুঞ্জীভূত অবশেষ = (</a:t>
            </a:r>
            <a:r>
              <a:rPr lang="en-US" b="1" dirty="0" smtClean="0"/>
              <a:t>৫</a:t>
            </a:r>
            <a:r>
              <a:rPr lang="bn-BD" b="1" dirty="0" smtClean="0"/>
              <a:t>X</a:t>
            </a:r>
            <a:r>
              <a:rPr lang="en-US" b="1" dirty="0" smtClean="0"/>
              <a:t>১০০/৫০০) = 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2800" y="228600"/>
            <a:ext cx="251460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বালির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আয়তন</a:t>
            </a:r>
            <a:r>
              <a:rPr lang="en-US" sz="2000" b="1" dirty="0" smtClean="0"/>
              <a:t> </a:t>
            </a:r>
            <a:r>
              <a:rPr lang="bn-BD" sz="2000" b="1" dirty="0" smtClean="0"/>
              <a:t>স্ফিতিঃ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685800"/>
            <a:ext cx="853440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/>
              <a:t>বালিতে নির্দিষ্ট মাত্রায় জলীয় কণা থাকলে বালি তার প্রকৃত আয়তন অপেক্ষা অধিক আয়তন প্রদর্শন করে, একে বালির আয়তন স্ফিতি বলে</a:t>
            </a:r>
            <a:r>
              <a:rPr lang="bn-BD" dirty="0" smtClean="0"/>
              <a:t>।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1905000"/>
            <a:ext cx="38862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বালির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আয়তন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স্ফিতি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নির্ণয়ের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পরীক্ষা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ssssswswsss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9144000" cy="441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64999">
              <a:srgbClr val="F0EBD5"/>
            </a:gs>
            <a:gs pos="100000">
              <a:srgbClr val="D1C39F"/>
            </a:gs>
          </a:gsLst>
          <a:lin ang="8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457200"/>
            <a:ext cx="27432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/>
              <a:t>ভাল বালির বৈশিষ্ট্য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066800"/>
            <a:ext cx="8763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bn-BD" sz="2400" dirty="0" smtClean="0"/>
              <a:t> </a:t>
            </a:r>
            <a:r>
              <a:rPr lang="bn-BD" sz="2000" b="1" dirty="0" smtClean="0"/>
              <a:t>বালিতে লবণ জাতীয় পদার্থ থাকতে পারবে না, যা বায়ুমন্ডল থেকে </a:t>
            </a:r>
            <a:r>
              <a:rPr lang="en-US" sz="2000" b="1" dirty="0" smtClean="0"/>
              <a:t>  </a:t>
            </a:r>
            <a:r>
              <a:rPr lang="bn-BD" sz="2000" b="1" dirty="0" smtClean="0"/>
              <a:t>জলীয় </a:t>
            </a:r>
            <a:r>
              <a:rPr lang="bn-BD" sz="2000" b="1" dirty="0" smtClean="0"/>
              <a:t>কণা আকর্ষণ করবে</a:t>
            </a:r>
            <a:r>
              <a:rPr lang="bn-BD" sz="2000" b="1" dirty="0" smtClean="0"/>
              <a:t>।</a:t>
            </a:r>
            <a:endParaRPr lang="en-US" sz="2000" b="1" dirty="0" smtClean="0"/>
          </a:p>
          <a:p>
            <a:pPr>
              <a:buBlip>
                <a:blip r:embed="rId3"/>
              </a:buBlip>
            </a:pPr>
            <a:endParaRPr lang="bn-BD" sz="2000" b="1" dirty="0" smtClean="0"/>
          </a:p>
          <a:p>
            <a:pPr>
              <a:buBlip>
                <a:blip r:embed="rId3"/>
              </a:buBlip>
            </a:pPr>
            <a:r>
              <a:rPr lang="bn-BD" sz="2000" b="1" dirty="0" smtClean="0"/>
              <a:t> বালির কণাগুলো খুব ধারালো, কোণাকৃতির এবং মজবুত হবে</a:t>
            </a:r>
            <a:r>
              <a:rPr lang="bn-BD" sz="2000" b="1" dirty="0" smtClean="0"/>
              <a:t>।</a:t>
            </a:r>
            <a:endParaRPr lang="en-US" sz="2000" b="1" dirty="0" smtClean="0"/>
          </a:p>
          <a:p>
            <a:pPr>
              <a:buBlip>
                <a:blip r:embed="rId3"/>
              </a:buBlip>
            </a:pPr>
            <a:endParaRPr lang="bn-BD" sz="2000" b="1" dirty="0" smtClean="0"/>
          </a:p>
          <a:p>
            <a:pPr>
              <a:buBlip>
                <a:blip r:embed="rId3"/>
              </a:buBlip>
            </a:pPr>
            <a:r>
              <a:rPr lang="bn-BD" sz="2000" b="1" dirty="0" smtClean="0"/>
              <a:t> বালি খুব পরিষ্কার এবং দানাদার হবে</a:t>
            </a:r>
            <a:r>
              <a:rPr lang="bn-BD" sz="2000" b="1" dirty="0" smtClean="0"/>
              <a:t>।</a:t>
            </a:r>
            <a:endParaRPr lang="en-US" sz="2000" b="1" dirty="0" smtClean="0"/>
          </a:p>
          <a:p>
            <a:pPr>
              <a:buBlip>
                <a:blip r:embed="rId3"/>
              </a:buBlip>
            </a:pPr>
            <a:endParaRPr lang="bn-BD" sz="2000" b="1" dirty="0" smtClean="0"/>
          </a:p>
          <a:p>
            <a:pPr>
              <a:buBlip>
                <a:blip r:embed="rId3"/>
              </a:buBlip>
            </a:pPr>
            <a:r>
              <a:rPr lang="bn-BD" sz="2000" b="1" dirty="0" smtClean="0"/>
              <a:t> বালি কাদা ও জৈব উপাদান মুক্ত হবে</a:t>
            </a:r>
            <a:r>
              <a:rPr lang="bn-BD" sz="2000" b="1" dirty="0" smtClean="0"/>
              <a:t>।</a:t>
            </a:r>
            <a:endParaRPr lang="en-US" sz="2000" b="1" dirty="0" smtClean="0"/>
          </a:p>
          <a:p>
            <a:pPr>
              <a:buBlip>
                <a:blip r:embed="rId3"/>
              </a:buBlip>
            </a:pPr>
            <a:endParaRPr lang="bn-BD" sz="2000" b="1" dirty="0" smtClean="0"/>
          </a:p>
          <a:p>
            <a:pPr>
              <a:buBlip>
                <a:blip r:embed="rId3"/>
              </a:buBlip>
            </a:pPr>
            <a:r>
              <a:rPr lang="bn-BD" sz="2000" b="1" dirty="0" smtClean="0"/>
              <a:t> বালির সূক্ষ্মতার গুণাংক ১.৫ থেক ৩ এর মধ্যে হবে।</a:t>
            </a:r>
            <a:endParaRPr lang="en-US" sz="2000" b="1" dirty="0" smtClean="0"/>
          </a:p>
          <a:p>
            <a:pPr>
              <a:buBlip>
                <a:blip r:embed="rId3"/>
              </a:buBlip>
            </a:pPr>
            <a:endParaRPr lang="bn-BD" sz="2000" b="1" dirty="0" smtClean="0"/>
          </a:p>
          <a:p>
            <a:pPr>
              <a:buBlip>
                <a:blip r:embed="rId3"/>
              </a:buBlip>
            </a:pPr>
            <a:r>
              <a:rPr lang="bn-BD" sz="2000" b="1" dirty="0" smtClean="0"/>
              <a:t> </a:t>
            </a:r>
            <a:r>
              <a:rPr lang="bn-BD" sz="2000" b="1" dirty="0" smtClean="0"/>
              <a:t>সকল প্রকার ক্ষতিকারক জৈব এবং অজৈব পদার্থ মুক্ত হবে</a:t>
            </a:r>
            <a:r>
              <a:rPr lang="bn-BD" sz="2000" b="1" dirty="0" smtClean="0"/>
              <a:t>।</a:t>
            </a:r>
            <a:endParaRPr lang="en-US" sz="2000" b="1" dirty="0" smtClean="0"/>
          </a:p>
          <a:p>
            <a:pPr>
              <a:buBlip>
                <a:blip r:embed="rId3"/>
              </a:buBlip>
            </a:pPr>
            <a:endParaRPr lang="en-US" sz="2000" b="1" dirty="0" smtClean="0"/>
          </a:p>
          <a:p>
            <a:pPr>
              <a:buBlip>
                <a:blip r:embed="rId3"/>
              </a:buBlip>
            </a:pPr>
            <a:r>
              <a:rPr lang="en-US" sz="2000" b="1" dirty="0" smtClean="0"/>
              <a:t> </a:t>
            </a:r>
            <a:r>
              <a:rPr lang="bn-BD" sz="2000" b="1" dirty="0" smtClean="0"/>
              <a:t>ভালো বালি পেতে ব্যবহারের পূর্বে বালিকে চেলে নিতে হবে</a:t>
            </a:r>
            <a:r>
              <a:rPr lang="bn-BD" sz="2000" b="1" dirty="0" smtClean="0"/>
              <a:t>।</a:t>
            </a:r>
            <a:endParaRPr lang="en-US" sz="2000" b="1" dirty="0" smtClean="0"/>
          </a:p>
          <a:p>
            <a:pPr>
              <a:buBlip>
                <a:blip r:embed="rId3"/>
              </a:buBlip>
            </a:pPr>
            <a:endParaRPr lang="bn-BD" sz="2000" b="1" dirty="0" smtClean="0"/>
          </a:p>
          <a:p>
            <a:pPr>
              <a:buBlip>
                <a:blip r:embed="rId3"/>
              </a:buBlip>
            </a:pPr>
            <a:r>
              <a:rPr lang="bn-BD" sz="2000" b="1" dirty="0" smtClean="0"/>
              <a:t> বালি পলি মুক্ত হবে</a:t>
            </a:r>
            <a:r>
              <a:rPr lang="bn-BD" sz="2000" b="1" dirty="0" smtClean="0"/>
              <a:t>।</a:t>
            </a:r>
            <a:endParaRPr lang="en-US" sz="2000" b="1" dirty="0" smtClean="0"/>
          </a:p>
          <a:p>
            <a:endParaRPr lang="en-US" sz="2000" b="1" dirty="0" smtClean="0"/>
          </a:p>
          <a:p>
            <a:pPr>
              <a:buBlip>
                <a:blip r:embed="rId3"/>
              </a:buBlip>
            </a:pPr>
            <a:r>
              <a:rPr lang="en-US" sz="2000" b="1" dirty="0" smtClean="0"/>
              <a:t> </a:t>
            </a:r>
            <a:r>
              <a:rPr lang="bn-BD" sz="2000" b="1" dirty="0" smtClean="0"/>
              <a:t>বালি রাসায়নিকভাবে নিস্ত্রিয় হবে।</a:t>
            </a:r>
            <a:endParaRPr lang="bn-BD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1447800"/>
            <a:ext cx="4191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Mahafuzur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Rahman</a:t>
            </a:r>
            <a:endParaRPr lang="en-US" sz="2800" b="1" dirty="0" smtClean="0"/>
          </a:p>
          <a:p>
            <a:pPr algn="ctr"/>
            <a:r>
              <a:rPr lang="en-US" sz="2800" dirty="0" smtClean="0"/>
              <a:t>Trade Instructor</a:t>
            </a:r>
          </a:p>
          <a:p>
            <a:pPr algn="ctr"/>
            <a:r>
              <a:rPr lang="en-US" sz="1600" dirty="0" smtClean="0"/>
              <a:t>(Civil Construction)</a:t>
            </a:r>
          </a:p>
          <a:p>
            <a:pPr algn="ctr"/>
            <a:r>
              <a:rPr lang="en-US" sz="2000" dirty="0" err="1" smtClean="0"/>
              <a:t>Botolbunia</a:t>
            </a:r>
            <a:r>
              <a:rPr lang="en-US" sz="2000" dirty="0" smtClean="0"/>
              <a:t> School &amp; College</a:t>
            </a:r>
          </a:p>
          <a:p>
            <a:pPr algn="ctr"/>
            <a:r>
              <a:rPr lang="en-US" sz="2000" dirty="0" err="1" smtClean="0"/>
              <a:t>Patuakhali</a:t>
            </a:r>
            <a:r>
              <a:rPr lang="en-US" sz="2000" dirty="0" smtClean="0"/>
              <a:t> </a:t>
            </a:r>
            <a:r>
              <a:rPr lang="en-US" sz="2000" dirty="0" err="1" smtClean="0"/>
              <a:t>Sadar,Patuakhali</a:t>
            </a:r>
            <a:r>
              <a:rPr lang="en-US" dirty="0" smtClean="0"/>
              <a:t>.</a:t>
            </a:r>
            <a:endParaRPr lang="bn-BD" dirty="0" smtClean="0"/>
          </a:p>
          <a:p>
            <a:pPr algn="ctr"/>
            <a:r>
              <a:rPr lang="bn-BD" dirty="0" smtClean="0"/>
              <a:t>Mobile: 01722277273</a:t>
            </a:r>
            <a:endParaRPr lang="en-US" dirty="0"/>
          </a:p>
        </p:txBody>
      </p:sp>
      <p:pic>
        <p:nvPicPr>
          <p:cNvPr id="5" name="Picture 4" descr="1_BfEqTL8oEJlMcb56gsLWtw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581400"/>
            <a:ext cx="7677150" cy="2943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228600"/>
            <a:ext cx="533400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B050"/>
                </a:solidFill>
              </a:rPr>
              <a:t>কারিগরি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শিক্ষা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গ্রহন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করি</a:t>
            </a:r>
            <a:r>
              <a:rPr lang="en-US" sz="2000" b="1" dirty="0" smtClean="0">
                <a:solidFill>
                  <a:srgbClr val="00B050"/>
                </a:solidFill>
              </a:rPr>
              <a:t>, </a:t>
            </a:r>
            <a:r>
              <a:rPr lang="en-US" sz="2000" b="1" dirty="0" err="1" smtClean="0">
                <a:solidFill>
                  <a:srgbClr val="00B050"/>
                </a:solidFill>
              </a:rPr>
              <a:t>দক্ষ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হাতে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দেশ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গড়ি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9" name="Picture 8" descr="19247928_1406604896089058_3465713168662848653_n-removebg-previ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219200"/>
            <a:ext cx="2133600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6096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সাধারণ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শিক্ষা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6019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solidFill>
                  <a:srgbClr val="00B050"/>
                </a:solidFill>
              </a:rPr>
              <a:t>কারিগরি শিক্ষা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388</Words>
  <Application>Microsoft Office PowerPoint</Application>
  <PresentationFormat>On-screen Show (4:3)</PresentationFormat>
  <Paragraphs>85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Mahafuzur Rahman</dc:creator>
  <cp:lastModifiedBy>Admin</cp:lastModifiedBy>
  <cp:revision>36</cp:revision>
  <dcterms:created xsi:type="dcterms:W3CDTF">2006-08-16T00:00:00Z</dcterms:created>
  <dcterms:modified xsi:type="dcterms:W3CDTF">2021-03-11T05:45:46Z</dcterms:modified>
</cp:coreProperties>
</file>