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3" r:id="rId2"/>
    <p:sldId id="264" r:id="rId3"/>
    <p:sldId id="259" r:id="rId4"/>
    <p:sldId id="260" r:id="rId5"/>
    <p:sldId id="265" r:id="rId6"/>
    <p:sldId id="271" r:id="rId7"/>
    <p:sldId id="261" r:id="rId8"/>
    <p:sldId id="269" r:id="rId9"/>
    <p:sldId id="270" r:id="rId10"/>
    <p:sldId id="268" r:id="rId11"/>
    <p:sldId id="273" r:id="rId12"/>
    <p:sldId id="272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FF"/>
    <a:srgbClr val="8D8B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10" autoAdjust="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6498F-6D40-4958-9AFB-CC1E1FFD17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37A24-D4F4-40FB-B972-0AA3E8AC3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1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37A24-D4F4-40FB-B972-0AA3E8AC37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7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92D7-5A0C-4286-80CF-6A9FADA8CA7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2FC0-8C3E-43EF-B097-ECA0E3ED5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92D7-5A0C-4286-80CF-6A9FADA8CA7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2FC0-8C3E-43EF-B097-ECA0E3ED5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4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92D7-5A0C-4286-80CF-6A9FADA8CA7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2FC0-8C3E-43EF-B097-ECA0E3ED5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92D7-5A0C-4286-80CF-6A9FADA8CA7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2FC0-8C3E-43EF-B097-ECA0E3ED5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1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92D7-5A0C-4286-80CF-6A9FADA8CA7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2FC0-8C3E-43EF-B097-ECA0E3ED5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0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92D7-5A0C-4286-80CF-6A9FADA8CA7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2FC0-8C3E-43EF-B097-ECA0E3ED5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0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92D7-5A0C-4286-80CF-6A9FADA8CA7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2FC0-8C3E-43EF-B097-ECA0E3ED5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3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92D7-5A0C-4286-80CF-6A9FADA8CA7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2FC0-8C3E-43EF-B097-ECA0E3ED5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1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92D7-5A0C-4286-80CF-6A9FADA8CA7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2FC0-8C3E-43EF-B097-ECA0E3ED5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92D7-5A0C-4286-80CF-6A9FADA8CA7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2FC0-8C3E-43EF-B097-ECA0E3ED5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7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92D7-5A0C-4286-80CF-6A9FADA8CA7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2FC0-8C3E-43EF-B097-ECA0E3ED5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2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92D7-5A0C-4286-80CF-6A9FADA8CA7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B2FC0-8C3E-43EF-B097-ECA0E3ED5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7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640825" y="238432"/>
            <a:ext cx="4267200" cy="65532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grpSp>
        <p:nvGrpSpPr>
          <p:cNvPr id="8" name="Group 7"/>
          <p:cNvGrpSpPr/>
          <p:nvPr/>
        </p:nvGrpSpPr>
        <p:grpSpPr>
          <a:xfrm>
            <a:off x="152400" y="238432"/>
            <a:ext cx="4859593" cy="6553200"/>
            <a:chOff x="152400" y="250722"/>
            <a:chExt cx="4859593" cy="6553200"/>
          </a:xfrm>
          <a:solidFill>
            <a:schemeClr val="accent2"/>
          </a:solidFill>
        </p:grpSpPr>
        <p:sp>
          <p:nvSpPr>
            <p:cNvPr id="2" name="Rounded Rectangle 1"/>
            <p:cNvSpPr/>
            <p:nvPr/>
          </p:nvSpPr>
          <p:spPr>
            <a:xfrm>
              <a:off x="152400" y="250722"/>
              <a:ext cx="4343400" cy="6553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-Right Arrow 6"/>
            <p:cNvSpPr/>
            <p:nvPr/>
          </p:nvSpPr>
          <p:spPr>
            <a:xfrm>
              <a:off x="4230328" y="114791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4191000" y="156086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4151672" y="1973823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>
              <a:off x="4193467" y="2386777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-Right Arrow 11"/>
            <p:cNvSpPr/>
            <p:nvPr/>
          </p:nvSpPr>
          <p:spPr>
            <a:xfrm>
              <a:off x="4205757" y="2819391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4190999" y="3234812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-Right Arrow 13"/>
            <p:cNvSpPr/>
            <p:nvPr/>
          </p:nvSpPr>
          <p:spPr>
            <a:xfrm>
              <a:off x="4151672" y="36256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4205756" y="40828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4200848" y="45056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4186091" y="49628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-Right Arrow 18"/>
            <p:cNvSpPr/>
            <p:nvPr/>
          </p:nvSpPr>
          <p:spPr>
            <a:xfrm>
              <a:off x="4151671" y="539049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-Right Arrow 19"/>
            <p:cNvSpPr/>
            <p:nvPr/>
          </p:nvSpPr>
          <p:spPr>
            <a:xfrm>
              <a:off x="4195925" y="5852630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5" y="835719"/>
            <a:ext cx="3926786" cy="53094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8087156">
            <a:off x="4205048" y="2215761"/>
            <a:ext cx="50259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756" y="685800"/>
            <a:ext cx="3719044" cy="545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3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640825" y="238432"/>
            <a:ext cx="4267200" cy="6553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2400" y="238432"/>
            <a:ext cx="4859593" cy="6553200"/>
            <a:chOff x="152400" y="250722"/>
            <a:chExt cx="4859593" cy="65532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" name="Rounded Rectangle 1"/>
            <p:cNvSpPr/>
            <p:nvPr/>
          </p:nvSpPr>
          <p:spPr>
            <a:xfrm>
              <a:off x="152400" y="250722"/>
              <a:ext cx="4343400" cy="6553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-Right Arrow 6"/>
            <p:cNvSpPr/>
            <p:nvPr/>
          </p:nvSpPr>
          <p:spPr>
            <a:xfrm>
              <a:off x="4230328" y="114791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4191000" y="156086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4151672" y="1973823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>
              <a:off x="4193467" y="2386777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-Right Arrow 11"/>
            <p:cNvSpPr/>
            <p:nvPr/>
          </p:nvSpPr>
          <p:spPr>
            <a:xfrm>
              <a:off x="4205757" y="2819391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4190999" y="3234812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-Right Arrow 13"/>
            <p:cNvSpPr/>
            <p:nvPr/>
          </p:nvSpPr>
          <p:spPr>
            <a:xfrm>
              <a:off x="4151672" y="36256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4205756" y="40828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4200848" y="45056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4186091" y="49628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-Right Arrow 18"/>
            <p:cNvSpPr/>
            <p:nvPr/>
          </p:nvSpPr>
          <p:spPr>
            <a:xfrm>
              <a:off x="4151671" y="539049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-Right Arrow 19"/>
            <p:cNvSpPr/>
            <p:nvPr/>
          </p:nvSpPr>
          <p:spPr>
            <a:xfrm>
              <a:off x="4195925" y="5852630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4933336" y="2679287"/>
            <a:ext cx="3974689" cy="2851318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/>
              <a:t>হিন্দুর অক্ষরে হিংসে সে সবের গণ।।</a:t>
            </a:r>
          </a:p>
          <a:p>
            <a:r>
              <a:rPr lang="bn-IN" dirty="0" smtClean="0"/>
              <a:t>যে সবে বঙ্গেতে জন্মি হিংসে বঙ্গবাণী।</a:t>
            </a:r>
          </a:p>
          <a:p>
            <a:r>
              <a:rPr lang="bn-IN" dirty="0" smtClean="0"/>
              <a:t>সে সব জন্ম নির্ণয় ন জানি।।</a:t>
            </a:r>
          </a:p>
          <a:p>
            <a:r>
              <a:rPr lang="bn-IN" dirty="0" smtClean="0"/>
              <a:t>দেশ ভাষা বিদ্যা যার মনে ন জুয়ায়।</a:t>
            </a:r>
          </a:p>
          <a:p>
            <a:r>
              <a:rPr lang="bn-IN" dirty="0" smtClean="0"/>
              <a:t>নিজ দেশ তেয়াগী কেন বিদেশ ন যায়।।</a:t>
            </a:r>
          </a:p>
          <a:p>
            <a:r>
              <a:rPr lang="bn-IN" dirty="0" smtClean="0"/>
              <a:t>মাতা পিতামহ ক্রমে বঙ্গত বসতি।</a:t>
            </a:r>
          </a:p>
          <a:p>
            <a:r>
              <a:rPr lang="bn-IN" dirty="0" smtClean="0"/>
              <a:t>দেশী ভাষা উপদেশ মনে হিত অতি।।</a:t>
            </a:r>
          </a:p>
        </p:txBody>
      </p:sp>
      <p:sp>
        <p:nvSpPr>
          <p:cNvPr id="22" name="Oval 21"/>
          <p:cNvSpPr/>
          <p:nvPr/>
        </p:nvSpPr>
        <p:spPr>
          <a:xfrm>
            <a:off x="5105400" y="1135625"/>
            <a:ext cx="3802626" cy="1238862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সরব পাঠ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908249"/>
            <a:ext cx="3824748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4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640825" y="238432"/>
            <a:ext cx="4267200" cy="6553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2400" y="238432"/>
            <a:ext cx="4859593" cy="6553200"/>
            <a:chOff x="152400" y="250722"/>
            <a:chExt cx="4859593" cy="65532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2" name="Rounded Rectangle 1"/>
            <p:cNvSpPr/>
            <p:nvPr/>
          </p:nvSpPr>
          <p:spPr>
            <a:xfrm>
              <a:off x="152400" y="250722"/>
              <a:ext cx="4343400" cy="6553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-Right Arrow 6"/>
            <p:cNvSpPr/>
            <p:nvPr/>
          </p:nvSpPr>
          <p:spPr>
            <a:xfrm>
              <a:off x="4230328" y="114791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4191000" y="156086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4151672" y="1973823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>
              <a:off x="4193467" y="2386777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-Right Arrow 11"/>
            <p:cNvSpPr/>
            <p:nvPr/>
          </p:nvSpPr>
          <p:spPr>
            <a:xfrm>
              <a:off x="4205757" y="2819391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4190999" y="3234812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-Right Arrow 13"/>
            <p:cNvSpPr/>
            <p:nvPr/>
          </p:nvSpPr>
          <p:spPr>
            <a:xfrm>
              <a:off x="4151672" y="36256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4205756" y="40828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4200848" y="45056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4186091" y="49628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-Right Arrow 18"/>
            <p:cNvSpPr/>
            <p:nvPr/>
          </p:nvSpPr>
          <p:spPr>
            <a:xfrm>
              <a:off x="4151671" y="539049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-Right Arrow 19"/>
            <p:cNvSpPr/>
            <p:nvPr/>
          </p:nvSpPr>
          <p:spPr>
            <a:xfrm>
              <a:off x="4195925" y="5852630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4933336" y="381000"/>
            <a:ext cx="3982064" cy="6248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 smtClean="0">
                <a:solidFill>
                  <a:schemeClr val="bg1"/>
                </a:solidFill>
              </a:rPr>
              <a:t>কবি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আব্দুল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হাকিম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মধ্যযুগের</a:t>
            </a:r>
            <a:r>
              <a:rPr lang="en-US" sz="1600" b="1" dirty="0" smtClean="0">
                <a:solidFill>
                  <a:schemeClr val="bg1"/>
                </a:solidFill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</a:rPr>
              <a:t>একমাত্র</a:t>
            </a:r>
            <a:r>
              <a:rPr lang="en-US" sz="1600" b="1" dirty="0" smtClean="0">
                <a:solidFill>
                  <a:schemeClr val="bg1"/>
                </a:solidFill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</a:rPr>
              <a:t>এবং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বাংলা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ভাষার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প্রথম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কবি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যিনি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দেশি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ভাষার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গুনকীর্তন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করে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সাহিত্য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রচনা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করেছেন</a:t>
            </a:r>
            <a:r>
              <a:rPr lang="en-US" sz="1600" b="1" dirty="0" smtClean="0">
                <a:solidFill>
                  <a:schemeClr val="bg1"/>
                </a:solidFill>
              </a:rPr>
              <a:t>, </a:t>
            </a:r>
            <a:r>
              <a:rPr lang="en-US" sz="1600" b="1" dirty="0" err="1" smtClean="0">
                <a:solidFill>
                  <a:schemeClr val="bg1"/>
                </a:solidFill>
              </a:rPr>
              <a:t>বাংলা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ভাষার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জয়গান</a:t>
            </a:r>
            <a:r>
              <a:rPr lang="en-US" sz="1600" b="1" dirty="0" smtClean="0">
                <a:solidFill>
                  <a:schemeClr val="bg1"/>
                </a:solidFill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</a:rPr>
              <a:t>গেয়েছেন</a:t>
            </a:r>
            <a:r>
              <a:rPr lang="en-US" sz="1600" b="1" dirty="0" smtClean="0">
                <a:solidFill>
                  <a:schemeClr val="bg1"/>
                </a:solidFill>
              </a:rPr>
              <a:t>। </a:t>
            </a:r>
            <a:r>
              <a:rPr lang="en-US" sz="1600" b="1" dirty="0" err="1" smtClean="0">
                <a:solidFill>
                  <a:schemeClr val="bg1"/>
                </a:solidFill>
              </a:rPr>
              <a:t>পরবর্তীকালেরকবি-সাহিত্যিকরা</a:t>
            </a:r>
            <a:r>
              <a:rPr lang="en-US" sz="1600" b="1" dirty="0" smtClean="0">
                <a:solidFill>
                  <a:schemeClr val="bg1"/>
                </a:solidFill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</a:rPr>
              <a:t>তাঁর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কাছ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থেকে</a:t>
            </a:r>
            <a:r>
              <a:rPr lang="en-US" sz="1600" b="1" dirty="0" smtClean="0">
                <a:solidFill>
                  <a:schemeClr val="bg1"/>
                </a:solidFill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</a:rPr>
              <a:t>অনুপ্রেরণা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লাভ</a:t>
            </a:r>
            <a:r>
              <a:rPr lang="en-US" sz="1600" b="1" dirty="0" smtClean="0">
                <a:solidFill>
                  <a:schemeClr val="bg1"/>
                </a:solidFill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</a:rPr>
              <a:t>করে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সাহিত্য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রচনা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করেছিলেন</a:t>
            </a:r>
            <a:r>
              <a:rPr lang="en-US" sz="1600" b="1" dirty="0" smtClean="0">
                <a:solidFill>
                  <a:schemeClr val="bg1"/>
                </a:solidFill>
              </a:rPr>
              <a:t>। </a:t>
            </a:r>
            <a:r>
              <a:rPr lang="en-US" sz="1600" b="1" dirty="0" err="1" smtClean="0">
                <a:solidFill>
                  <a:schemeClr val="bg1"/>
                </a:solidFill>
              </a:rPr>
              <a:t>সে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কালে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একশ্রেণির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মানুষ</a:t>
            </a:r>
            <a:r>
              <a:rPr lang="en-US" sz="1600" b="1" dirty="0" smtClean="0">
                <a:solidFill>
                  <a:schemeClr val="bg1"/>
                </a:solidFill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</a:rPr>
              <a:t>সংস্কৃত,আরবি,ও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ফারসি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ভাষায়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গ্রন্থসমুহ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বিশেষ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করে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ধর্মীয়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বিষয়কে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বাংলা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ভাষায়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রুপান্তরের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ঘোর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বিরোধী</a:t>
            </a:r>
            <a:r>
              <a:rPr lang="en-US" sz="1600" b="1" dirty="0" smtClean="0">
                <a:solidFill>
                  <a:schemeClr val="bg1"/>
                </a:solidFill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</a:rPr>
              <a:t>ছিল</a:t>
            </a:r>
            <a:r>
              <a:rPr lang="en-US" sz="1600" b="1" dirty="0" smtClean="0">
                <a:solidFill>
                  <a:schemeClr val="bg1"/>
                </a:solidFill>
              </a:rPr>
              <a:t>। </a:t>
            </a:r>
            <a:r>
              <a:rPr lang="en-US" sz="1600" b="1" dirty="0" err="1" smtClean="0">
                <a:solidFill>
                  <a:schemeClr val="bg1"/>
                </a:solidFill>
              </a:rPr>
              <a:t>অথচ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প্রতিটি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মানুষের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বোধ</a:t>
            </a:r>
            <a:r>
              <a:rPr lang="bn-IN" sz="1600" b="1" dirty="0" smtClean="0">
                <a:solidFill>
                  <a:schemeClr val="bg1"/>
                </a:solidFill>
              </a:rPr>
              <a:t>গম্য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ভাষা</a:t>
            </a:r>
            <a:r>
              <a:rPr lang="en-US" sz="1600" b="1" dirty="0" smtClean="0">
                <a:solidFill>
                  <a:schemeClr val="bg1"/>
                </a:solidFill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</a:rPr>
              <a:t>হচ্ছে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নিজ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নিজ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মাতৃভাষা</a:t>
            </a:r>
            <a:r>
              <a:rPr lang="en-US" sz="1600" b="1" dirty="0" smtClean="0">
                <a:solidFill>
                  <a:schemeClr val="bg1"/>
                </a:solidFill>
              </a:rPr>
              <a:t> ।</a:t>
            </a:r>
            <a:r>
              <a:rPr lang="en-US" sz="1600" b="1" dirty="0" err="1" smtClean="0">
                <a:solidFill>
                  <a:schemeClr val="bg1"/>
                </a:solidFill>
              </a:rPr>
              <a:t>মারফত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সম্পর্কে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যারা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অজ্ঞ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তারাই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হিন্দুয়ানি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ভাষাজ্ঞানে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বাংলা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ভাষার</a:t>
            </a:r>
            <a:r>
              <a:rPr lang="en-US" sz="1600" b="1" dirty="0" smtClean="0">
                <a:solidFill>
                  <a:schemeClr val="bg1"/>
                </a:solidFill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</a:rPr>
              <a:t>প্রতি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অনীহা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প্রকাশ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করে</a:t>
            </a:r>
            <a:r>
              <a:rPr lang="en-US" sz="1600" b="1" dirty="0" smtClean="0">
                <a:solidFill>
                  <a:schemeClr val="bg1"/>
                </a:solidFill>
              </a:rPr>
              <a:t> ।</a:t>
            </a:r>
            <a:r>
              <a:rPr lang="en-US" sz="1600" b="1" dirty="0" err="1" smtClean="0">
                <a:solidFill>
                  <a:schemeClr val="bg1"/>
                </a:solidFill>
              </a:rPr>
              <a:t>বাংলার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মাটিতে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জন্মে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যারা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বাংলা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ভাষার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প্রতি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বিরুপ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মনোভাব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পোষণ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করে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কবি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তাদের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জন্ম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পরিচয়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নিয়ে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সন্দিহান</a:t>
            </a:r>
            <a:r>
              <a:rPr lang="en-US" sz="1600" b="1" dirty="0" smtClean="0">
                <a:solidFill>
                  <a:schemeClr val="bg1"/>
                </a:solidFill>
              </a:rPr>
              <a:t> ।</a:t>
            </a:r>
            <a:r>
              <a:rPr lang="en-US" sz="1600" b="1" dirty="0" err="1" smtClean="0">
                <a:solidFill>
                  <a:schemeClr val="bg1"/>
                </a:solidFill>
              </a:rPr>
              <a:t>জ্ঞানান্বেষণে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সুবিধার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কথা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চিন্তা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করেই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কবি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আলোচ্য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কবিতায়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বাংলা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ভাষায়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গ্রন্থ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রচনার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পক্ষে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মতামত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ব্যক্ত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করেছেন</a:t>
            </a:r>
            <a:r>
              <a:rPr lang="en-US" sz="1600" b="1" dirty="0" smtClean="0">
                <a:solidFill>
                  <a:schemeClr val="bg1"/>
                </a:solidFill>
              </a:rPr>
              <a:t> ।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2" name="Parallelogram 21"/>
          <p:cNvSpPr/>
          <p:nvPr/>
        </p:nvSpPr>
        <p:spPr>
          <a:xfrm rot="18243881">
            <a:off x="-720130" y="3438977"/>
            <a:ext cx="5853088" cy="1219200"/>
          </a:xfrm>
          <a:prstGeom prst="parallelogram">
            <a:avLst/>
          </a:prstGeom>
          <a:solidFill>
            <a:schemeClr val="accent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chemeClr val="bg1"/>
                </a:solidFill>
              </a:rPr>
              <a:t>বক্তব্য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640825" y="238432"/>
            <a:ext cx="4267200" cy="65532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2400" y="238432"/>
            <a:ext cx="4859593" cy="6553200"/>
            <a:chOff x="152400" y="250722"/>
            <a:chExt cx="4859593" cy="6553200"/>
          </a:xfrm>
          <a:solidFill>
            <a:schemeClr val="accent4">
              <a:lumMod val="75000"/>
            </a:schemeClr>
          </a:solidFill>
        </p:grpSpPr>
        <p:sp>
          <p:nvSpPr>
            <p:cNvPr id="2" name="Rounded Rectangle 1"/>
            <p:cNvSpPr/>
            <p:nvPr/>
          </p:nvSpPr>
          <p:spPr>
            <a:xfrm>
              <a:off x="152400" y="250722"/>
              <a:ext cx="4343400" cy="6553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-Right Arrow 6"/>
            <p:cNvSpPr/>
            <p:nvPr/>
          </p:nvSpPr>
          <p:spPr>
            <a:xfrm>
              <a:off x="4230328" y="114791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4191000" y="156086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4151672" y="1973823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>
              <a:off x="4193467" y="2386777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-Right Arrow 11"/>
            <p:cNvSpPr/>
            <p:nvPr/>
          </p:nvSpPr>
          <p:spPr>
            <a:xfrm>
              <a:off x="4205757" y="2819391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4190999" y="3234812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-Right Arrow 13"/>
            <p:cNvSpPr/>
            <p:nvPr/>
          </p:nvSpPr>
          <p:spPr>
            <a:xfrm>
              <a:off x="4151672" y="36256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4205756" y="40828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4200848" y="45056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4186091" y="49628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-Right Arrow 18"/>
            <p:cNvSpPr/>
            <p:nvPr/>
          </p:nvSpPr>
          <p:spPr>
            <a:xfrm>
              <a:off x="4151671" y="539049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-Right Arrow 19"/>
            <p:cNvSpPr/>
            <p:nvPr/>
          </p:nvSpPr>
          <p:spPr>
            <a:xfrm>
              <a:off x="4195925" y="5852630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4987422" y="1676400"/>
            <a:ext cx="3851778" cy="4114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000" b="1" dirty="0" smtClean="0">
                <a:solidFill>
                  <a:schemeClr val="tx1"/>
                </a:solidFill>
              </a:rPr>
              <a:t>১) কবি কাদের জন্মপরিচয় নিয়ে সন্দিহান ?</a:t>
            </a:r>
          </a:p>
          <a:p>
            <a:r>
              <a:rPr lang="bn-IN" sz="2000" b="1" dirty="0" smtClean="0">
                <a:solidFill>
                  <a:schemeClr val="tx1"/>
                </a:solidFill>
              </a:rPr>
              <a:t>২) প্রভু কোন ভাষা বুঝেন ?</a:t>
            </a:r>
          </a:p>
          <a:p>
            <a:r>
              <a:rPr lang="bn-IN" sz="2000" b="1" dirty="0" smtClean="0">
                <a:solidFill>
                  <a:schemeClr val="tx1"/>
                </a:solidFill>
              </a:rPr>
              <a:t>৩)</a:t>
            </a:r>
            <a:r>
              <a:rPr lang="en-US" sz="2000" b="1" dirty="0" err="1" smtClean="0">
                <a:solidFill>
                  <a:schemeClr val="tx1"/>
                </a:solidFill>
              </a:rPr>
              <a:t>আপে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bn-IN" sz="2000" b="1" dirty="0" smtClean="0">
                <a:solidFill>
                  <a:schemeClr val="tx1"/>
                </a:solidFill>
              </a:rPr>
              <a:t> শব্দটির অর্থ কী?</a:t>
            </a:r>
          </a:p>
          <a:p>
            <a:r>
              <a:rPr lang="bn-IN" sz="2000" b="1" dirty="0" smtClean="0">
                <a:solidFill>
                  <a:schemeClr val="tx1"/>
                </a:solidFill>
              </a:rPr>
              <a:t>৪)কবি আব্দুল হাকিমের বিখ্যাত কাব্যগ্রন্থ কোনটি?</a:t>
            </a:r>
          </a:p>
          <a:p>
            <a:r>
              <a:rPr lang="bn-IN" sz="2000" b="1" dirty="0" smtClean="0">
                <a:solidFill>
                  <a:schemeClr val="tx1"/>
                </a:solidFill>
              </a:rPr>
              <a:t>৫) কবি আব্দুল হাকিম কত খ্রিষ্টাব্দে মৃত্যুবরণ করেন ?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2" name="Round Diagonal Corner Rectangle 21"/>
          <p:cNvSpPr/>
          <p:nvPr/>
        </p:nvSpPr>
        <p:spPr>
          <a:xfrm rot="18023538">
            <a:off x="-932292" y="3063130"/>
            <a:ext cx="6122232" cy="1181100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মূল্যায়ন</a:t>
            </a:r>
            <a:endParaRPr lang="en-US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008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640825" y="238432"/>
            <a:ext cx="4267200" cy="6553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2400" y="238432"/>
            <a:ext cx="4859593" cy="6553200"/>
            <a:chOff x="152400" y="250722"/>
            <a:chExt cx="4859593" cy="65532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" name="Rounded Rectangle 1"/>
            <p:cNvSpPr/>
            <p:nvPr/>
          </p:nvSpPr>
          <p:spPr>
            <a:xfrm>
              <a:off x="152400" y="250722"/>
              <a:ext cx="4343400" cy="6553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-Right Arrow 6"/>
            <p:cNvSpPr/>
            <p:nvPr/>
          </p:nvSpPr>
          <p:spPr>
            <a:xfrm>
              <a:off x="4230328" y="114791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4191000" y="156086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4151672" y="1973823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>
              <a:off x="4193467" y="2386777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-Right Arrow 11"/>
            <p:cNvSpPr/>
            <p:nvPr/>
          </p:nvSpPr>
          <p:spPr>
            <a:xfrm>
              <a:off x="4205757" y="2819391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4190999" y="3234812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-Right Arrow 13"/>
            <p:cNvSpPr/>
            <p:nvPr/>
          </p:nvSpPr>
          <p:spPr>
            <a:xfrm>
              <a:off x="4151672" y="36256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4205756" y="40828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4200848" y="45056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4186091" y="49628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-Right Arrow 18"/>
            <p:cNvSpPr/>
            <p:nvPr/>
          </p:nvSpPr>
          <p:spPr>
            <a:xfrm>
              <a:off x="4151671" y="539049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-Right Arrow 19"/>
            <p:cNvSpPr/>
            <p:nvPr/>
          </p:nvSpPr>
          <p:spPr>
            <a:xfrm>
              <a:off x="4195925" y="5852630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Wave 20"/>
          <p:cNvSpPr/>
          <p:nvPr/>
        </p:nvSpPr>
        <p:spPr>
          <a:xfrm rot="18326704">
            <a:off x="-143167" y="2768934"/>
            <a:ext cx="4648200" cy="2057400"/>
          </a:xfrm>
          <a:prstGeom prst="wav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002060"/>
                </a:solidFill>
              </a:rPr>
              <a:t>বাড়ির কাজ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11993" y="2041422"/>
            <a:ext cx="3896032" cy="2971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chemeClr val="tx1"/>
                </a:solidFill>
              </a:rPr>
              <a:t>মাতৃভাষার অবজ্ঞাকারীদের প্রতি কবির পরামর্শ ব্যাখ্যা কর ।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25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Oval 2"/>
          <p:cNvSpPr/>
          <p:nvPr/>
        </p:nvSpPr>
        <p:spPr>
          <a:xfrm>
            <a:off x="211393" y="5508523"/>
            <a:ext cx="1676400" cy="1066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/>
              <a:t>ধ</a:t>
            </a:r>
            <a:endParaRPr lang="en-US" sz="4000" b="1" dirty="0"/>
          </a:p>
        </p:txBody>
      </p:sp>
      <p:sp>
        <p:nvSpPr>
          <p:cNvPr id="5" name="Oval 4"/>
          <p:cNvSpPr/>
          <p:nvPr/>
        </p:nvSpPr>
        <p:spPr>
          <a:xfrm>
            <a:off x="2514600" y="5547852"/>
            <a:ext cx="1676400" cy="1066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/>
              <a:t>ন্য</a:t>
            </a:r>
            <a:endParaRPr lang="en-US" sz="3600" b="1" dirty="0"/>
          </a:p>
        </p:txBody>
      </p:sp>
      <p:sp>
        <p:nvSpPr>
          <p:cNvPr id="6" name="Oval 5"/>
          <p:cNvSpPr/>
          <p:nvPr/>
        </p:nvSpPr>
        <p:spPr>
          <a:xfrm>
            <a:off x="4953000" y="5547852"/>
            <a:ext cx="16764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/>
              <a:t>বা</a:t>
            </a:r>
            <a:endParaRPr lang="en-US" sz="3600" b="1" dirty="0"/>
          </a:p>
        </p:txBody>
      </p:sp>
      <p:sp>
        <p:nvSpPr>
          <p:cNvPr id="7" name="Oval 6"/>
          <p:cNvSpPr/>
          <p:nvPr/>
        </p:nvSpPr>
        <p:spPr>
          <a:xfrm>
            <a:off x="7010400" y="5547852"/>
            <a:ext cx="1676400" cy="1066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/>
              <a:t>দ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8996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640825" y="238432"/>
            <a:ext cx="4267200" cy="6553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2400" y="238432"/>
            <a:ext cx="4859593" cy="6553200"/>
            <a:chOff x="152400" y="250722"/>
            <a:chExt cx="4859593" cy="65532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" name="Rounded Rectangle 1"/>
            <p:cNvSpPr/>
            <p:nvPr/>
          </p:nvSpPr>
          <p:spPr>
            <a:xfrm>
              <a:off x="152400" y="250722"/>
              <a:ext cx="4343400" cy="6553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-Right Arrow 6"/>
            <p:cNvSpPr/>
            <p:nvPr/>
          </p:nvSpPr>
          <p:spPr>
            <a:xfrm>
              <a:off x="4230328" y="114791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4191000" y="156086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4151672" y="1973823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>
              <a:off x="4193467" y="2386777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-Right Arrow 11"/>
            <p:cNvSpPr/>
            <p:nvPr/>
          </p:nvSpPr>
          <p:spPr>
            <a:xfrm>
              <a:off x="4205757" y="2819391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4190999" y="3234812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-Right Arrow 13"/>
            <p:cNvSpPr/>
            <p:nvPr/>
          </p:nvSpPr>
          <p:spPr>
            <a:xfrm>
              <a:off x="4151672" y="36256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4205756" y="40828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4200848" y="45056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4186091" y="49628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-Right Arrow 18"/>
            <p:cNvSpPr/>
            <p:nvPr/>
          </p:nvSpPr>
          <p:spPr>
            <a:xfrm>
              <a:off x="4151671" y="539049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-Right Arrow 19"/>
            <p:cNvSpPr/>
            <p:nvPr/>
          </p:nvSpPr>
          <p:spPr>
            <a:xfrm>
              <a:off x="4195925" y="5852630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35" y="589940"/>
            <a:ext cx="3745230" cy="565846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334000" y="1135625"/>
            <a:ext cx="3200400" cy="97830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002060"/>
                </a:solidFill>
              </a:rPr>
              <a:t>পরিচয়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05400" y="2374487"/>
            <a:ext cx="3657600" cy="377065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002060"/>
                </a:solidFill>
              </a:rPr>
              <a:t>মোছাঃ নাহিদা আক্তার</a:t>
            </a:r>
          </a:p>
          <a:p>
            <a:pPr algn="ctr"/>
            <a:r>
              <a:rPr lang="bn-IN" b="1" dirty="0" smtClean="0">
                <a:solidFill>
                  <a:srgbClr val="002060"/>
                </a:solidFill>
              </a:rPr>
              <a:t>সহকারি শিক্ষক</a:t>
            </a:r>
          </a:p>
          <a:p>
            <a:pPr algn="ctr"/>
            <a:r>
              <a:rPr lang="bn-IN" b="1" dirty="0" smtClean="0">
                <a:solidFill>
                  <a:srgbClr val="002060"/>
                </a:solidFill>
              </a:rPr>
              <a:t>ধলা নামাপাড়া ডাঃ আবুল কাশেম দাখিল মাদ্রাসা</a:t>
            </a:r>
          </a:p>
          <a:p>
            <a:pPr algn="ctr"/>
            <a:r>
              <a:rPr lang="bn-IN" b="1" dirty="0" smtClean="0">
                <a:solidFill>
                  <a:srgbClr val="002060"/>
                </a:solidFill>
              </a:rPr>
              <a:t>ত্রিশাল ,ময়মনসিংহ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640825" y="238432"/>
            <a:ext cx="4267200" cy="6553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2400" y="238432"/>
            <a:ext cx="4859593" cy="6553200"/>
            <a:chOff x="152400" y="250722"/>
            <a:chExt cx="4859593" cy="6553200"/>
          </a:xfrm>
          <a:solidFill>
            <a:schemeClr val="accent6">
              <a:lumMod val="75000"/>
            </a:schemeClr>
          </a:solidFill>
        </p:grpSpPr>
        <p:sp>
          <p:nvSpPr>
            <p:cNvPr id="2" name="Rounded Rectangle 1"/>
            <p:cNvSpPr/>
            <p:nvPr/>
          </p:nvSpPr>
          <p:spPr>
            <a:xfrm>
              <a:off x="152400" y="250722"/>
              <a:ext cx="4343400" cy="6553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-Right Arrow 6"/>
            <p:cNvSpPr/>
            <p:nvPr/>
          </p:nvSpPr>
          <p:spPr>
            <a:xfrm>
              <a:off x="4230328" y="114791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4191000" y="156086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4151672" y="1973823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>
              <a:off x="4193467" y="2386777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-Right Arrow 11"/>
            <p:cNvSpPr/>
            <p:nvPr/>
          </p:nvSpPr>
          <p:spPr>
            <a:xfrm>
              <a:off x="4205757" y="2819391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4190999" y="3234812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-Right Arrow 13"/>
            <p:cNvSpPr/>
            <p:nvPr/>
          </p:nvSpPr>
          <p:spPr>
            <a:xfrm>
              <a:off x="4151672" y="36256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4205756" y="40828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4200848" y="45056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4186091" y="49628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-Right Arrow 18"/>
            <p:cNvSpPr/>
            <p:nvPr/>
          </p:nvSpPr>
          <p:spPr>
            <a:xfrm>
              <a:off x="4151671" y="539049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-Right Arrow 19"/>
            <p:cNvSpPr/>
            <p:nvPr/>
          </p:nvSpPr>
          <p:spPr>
            <a:xfrm>
              <a:off x="4195925" y="5852630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895350" y="2089336"/>
            <a:ext cx="2857500" cy="4267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IN" sz="2800" b="1" i="1" dirty="0" smtClean="0">
                <a:solidFill>
                  <a:srgbClr val="002060"/>
                </a:solidFill>
              </a:rPr>
              <a:t>শ্রেণিঃ ৯ম ও ১০ ম</a:t>
            </a:r>
          </a:p>
          <a:p>
            <a:pPr algn="ctr"/>
            <a:r>
              <a:rPr lang="bn-IN" sz="2800" b="1" i="1" dirty="0" smtClean="0">
                <a:solidFill>
                  <a:srgbClr val="002060"/>
                </a:solidFill>
              </a:rPr>
              <a:t>বিষয়ঃ বাংলা ১ম পত্র</a:t>
            </a:r>
          </a:p>
          <a:p>
            <a:pPr algn="ctr"/>
            <a:r>
              <a:rPr lang="bn-IN" sz="2800" b="1" i="1" dirty="0" smtClean="0">
                <a:solidFill>
                  <a:srgbClr val="002060"/>
                </a:solidFill>
              </a:rPr>
              <a:t>সময়ঃ ৩০ মিনিট  </a:t>
            </a:r>
          </a:p>
        </p:txBody>
      </p:sp>
      <p:sp>
        <p:nvSpPr>
          <p:cNvPr id="23" name="Oval 22"/>
          <p:cNvSpPr/>
          <p:nvPr/>
        </p:nvSpPr>
        <p:spPr>
          <a:xfrm>
            <a:off x="726358" y="557979"/>
            <a:ext cx="3200400" cy="12954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accent6">
                    <a:lumMod val="75000"/>
                  </a:schemeClr>
                </a:solidFill>
              </a:rPr>
              <a:t>শ্রেণি</a:t>
            </a:r>
            <a:endParaRPr lang="en-US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228302" y="508817"/>
            <a:ext cx="3200400" cy="12954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chemeClr val="accent6">
                    <a:lumMod val="75000"/>
                  </a:schemeClr>
                </a:solidFill>
              </a:rPr>
              <a:t>পাঠ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Vertical Scroll 24"/>
          <p:cNvSpPr/>
          <p:nvPr/>
        </p:nvSpPr>
        <p:spPr>
          <a:xfrm>
            <a:off x="5250425" y="1991014"/>
            <a:ext cx="3048000" cy="4267200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4800" b="1" i="1" dirty="0" smtClean="0">
                <a:solidFill>
                  <a:srgbClr val="002060"/>
                </a:solidFill>
              </a:rPr>
              <a:t>বঙ্গবাণী</a:t>
            </a:r>
          </a:p>
        </p:txBody>
      </p:sp>
    </p:spTree>
    <p:extLst>
      <p:ext uri="{BB962C8B-B14F-4D97-AF65-F5344CB8AC3E}">
        <p14:creationId xmlns:p14="http://schemas.microsoft.com/office/powerpoint/2010/main" val="272702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640825" y="238432"/>
            <a:ext cx="4267200" cy="6553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b="1" dirty="0">
              <a:solidFill>
                <a:srgbClr val="002060"/>
              </a:solidFill>
            </a:endParaRPr>
          </a:p>
          <a:p>
            <a:pPr lvl="0"/>
            <a:r>
              <a:rPr lang="en-US" b="1" i="1" dirty="0">
                <a:solidFill>
                  <a:srgbClr val="002060"/>
                </a:solidFill>
              </a:rPr>
              <a:t>*</a:t>
            </a:r>
            <a:r>
              <a:rPr lang="en-US" b="1" i="1" dirty="0" err="1">
                <a:solidFill>
                  <a:srgbClr val="002060"/>
                </a:solidFill>
              </a:rPr>
              <a:t>কবি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আব্দুল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হাকিম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সম্পর্কে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জানতে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পারবে</a:t>
            </a:r>
            <a:r>
              <a:rPr lang="en-US" b="1" i="1" dirty="0">
                <a:solidFill>
                  <a:srgbClr val="002060"/>
                </a:solidFill>
              </a:rPr>
              <a:t> ।</a:t>
            </a:r>
          </a:p>
          <a:p>
            <a:pPr lvl="0"/>
            <a:r>
              <a:rPr lang="en-US" b="1" i="1" dirty="0">
                <a:solidFill>
                  <a:srgbClr val="002060"/>
                </a:solidFill>
              </a:rPr>
              <a:t>*</a:t>
            </a:r>
            <a:r>
              <a:rPr lang="en-US" b="1" i="1" dirty="0" err="1">
                <a:solidFill>
                  <a:srgbClr val="002060"/>
                </a:solidFill>
              </a:rPr>
              <a:t>দেশি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ভাষা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বা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মাতৃভাষার</a:t>
            </a:r>
            <a:r>
              <a:rPr lang="en-US" b="1" i="1" dirty="0">
                <a:solidFill>
                  <a:srgbClr val="002060"/>
                </a:solidFill>
              </a:rPr>
              <a:t>  গ</a:t>
            </a:r>
            <a:r>
              <a:rPr lang="bn-IN" b="1" i="1" dirty="0">
                <a:solidFill>
                  <a:srgbClr val="002060"/>
                </a:solidFill>
              </a:rPr>
              <a:t>ুরুত্ব অনুধাবন করতে পারবে।</a:t>
            </a:r>
          </a:p>
          <a:p>
            <a:pPr lvl="0"/>
            <a:r>
              <a:rPr lang="bn-IN" b="1" i="1" dirty="0">
                <a:solidFill>
                  <a:srgbClr val="002060"/>
                </a:solidFill>
              </a:rPr>
              <a:t>*পৃথিবীতে প্রচলিত অন্যান্য সকল ভাষাকে সন্মান দেখাবে।</a:t>
            </a:r>
          </a:p>
          <a:p>
            <a:pPr lvl="0"/>
            <a:r>
              <a:rPr lang="bn-IN" b="1" i="1" dirty="0">
                <a:solidFill>
                  <a:srgbClr val="002060"/>
                </a:solidFill>
              </a:rPr>
              <a:t>* মধ্যযুগে মাতৃভাষার গুনকীর্তনে কবির    আন্তরিকতার প্রকাশ  জানবে।</a:t>
            </a:r>
          </a:p>
          <a:p>
            <a:pPr lvl="0"/>
            <a:r>
              <a:rPr lang="bn-IN" b="1" i="1" dirty="0">
                <a:solidFill>
                  <a:srgbClr val="002060"/>
                </a:solidFill>
              </a:rPr>
              <a:t>*বাংলা ভাষাভাষী মানুষ যারা  বাংলা ভাষাকে অপছন্দ  করে তাদের প্রতি কবির খেদ সম্পর্কে  জানবে।</a:t>
            </a:r>
            <a:endParaRPr lang="en-US" b="1" i="1" dirty="0">
              <a:solidFill>
                <a:srgbClr val="00206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2400" y="238432"/>
            <a:ext cx="4859593" cy="6553200"/>
            <a:chOff x="152400" y="250722"/>
            <a:chExt cx="4859593" cy="6553200"/>
          </a:xfrm>
          <a:solidFill>
            <a:srgbClr val="00B050"/>
          </a:solidFill>
        </p:grpSpPr>
        <p:sp>
          <p:nvSpPr>
            <p:cNvPr id="2" name="Rounded Rectangle 1"/>
            <p:cNvSpPr/>
            <p:nvPr/>
          </p:nvSpPr>
          <p:spPr>
            <a:xfrm>
              <a:off x="152400" y="250722"/>
              <a:ext cx="4343400" cy="6553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-Right Arrow 6"/>
            <p:cNvSpPr/>
            <p:nvPr/>
          </p:nvSpPr>
          <p:spPr>
            <a:xfrm>
              <a:off x="4230328" y="114791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4191000" y="156086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4151672" y="1973823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>
              <a:off x="4193467" y="2386777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-Right Arrow 11"/>
            <p:cNvSpPr/>
            <p:nvPr/>
          </p:nvSpPr>
          <p:spPr>
            <a:xfrm>
              <a:off x="4205757" y="2819391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4190999" y="3234812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-Right Arrow 13"/>
            <p:cNvSpPr/>
            <p:nvPr/>
          </p:nvSpPr>
          <p:spPr>
            <a:xfrm>
              <a:off x="4151672" y="36256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4205756" y="40828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4200848" y="45056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4186091" y="49628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-Right Arrow 18"/>
            <p:cNvSpPr/>
            <p:nvPr/>
          </p:nvSpPr>
          <p:spPr>
            <a:xfrm>
              <a:off x="4151671" y="539049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-Right Arrow 19"/>
            <p:cNvSpPr/>
            <p:nvPr/>
          </p:nvSpPr>
          <p:spPr>
            <a:xfrm>
              <a:off x="4195925" y="5852630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Flowchart: Punched Tape 3"/>
          <p:cNvSpPr/>
          <p:nvPr/>
        </p:nvSpPr>
        <p:spPr>
          <a:xfrm rot="19973696">
            <a:off x="381000" y="2068452"/>
            <a:ext cx="3657600" cy="2086897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এই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পাঠ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শেষে</a:t>
            </a:r>
            <a:r>
              <a:rPr lang="en-US" sz="3600" dirty="0" smtClean="0">
                <a:solidFill>
                  <a:srgbClr val="FF0000"/>
                </a:solidFill>
              </a:rPr>
              <a:t>……..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4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640825" y="238432"/>
            <a:ext cx="4267200" cy="6553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/>
              <a:t>বাংলা সাহিত্যের যুগ</a:t>
            </a:r>
          </a:p>
          <a:p>
            <a:pPr algn="ctr"/>
            <a:r>
              <a:rPr lang="bn-IN" b="1" dirty="0"/>
              <a:t>১) ৬৫০-১২০০ সাল আদি যুগ</a:t>
            </a:r>
          </a:p>
          <a:p>
            <a:pPr algn="ctr"/>
            <a:r>
              <a:rPr lang="bn-IN" b="1" dirty="0"/>
              <a:t>২</a:t>
            </a:r>
            <a:r>
              <a:rPr lang="bn-IN" b="1" dirty="0" smtClean="0"/>
              <a:t>)  </a:t>
            </a:r>
            <a:r>
              <a:rPr lang="bn-IN" b="1" dirty="0"/>
              <a:t>১২০১-১৮০০ সাল মধ্যযুগ</a:t>
            </a:r>
          </a:p>
          <a:p>
            <a:pPr algn="ctr"/>
            <a:r>
              <a:rPr lang="bn-IN" b="1" dirty="0"/>
              <a:t>৩) ১৮০১- আজ অব্দি </a:t>
            </a:r>
            <a:r>
              <a:rPr lang="bn-IN" b="1" dirty="0" smtClean="0"/>
              <a:t> </a:t>
            </a:r>
            <a:r>
              <a:rPr lang="bn-IN" b="1" dirty="0"/>
              <a:t>চলমান  আধুনিক যুগ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52400" y="238432"/>
            <a:ext cx="4859593" cy="6553200"/>
            <a:chOff x="152400" y="250722"/>
            <a:chExt cx="4859593" cy="65532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" name="Rounded Rectangle 1"/>
            <p:cNvSpPr/>
            <p:nvPr/>
          </p:nvSpPr>
          <p:spPr>
            <a:xfrm>
              <a:off x="152400" y="250722"/>
              <a:ext cx="4343400" cy="6553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-Right Arrow 6"/>
            <p:cNvSpPr/>
            <p:nvPr/>
          </p:nvSpPr>
          <p:spPr>
            <a:xfrm>
              <a:off x="4230328" y="114791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4191000" y="156086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4151672" y="1973823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>
              <a:off x="4193467" y="2386777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-Right Arrow 11"/>
            <p:cNvSpPr/>
            <p:nvPr/>
          </p:nvSpPr>
          <p:spPr>
            <a:xfrm>
              <a:off x="4205757" y="2819391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4190999" y="3234812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-Right Arrow 13"/>
            <p:cNvSpPr/>
            <p:nvPr/>
          </p:nvSpPr>
          <p:spPr>
            <a:xfrm>
              <a:off x="4151672" y="36256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4205756" y="40828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4200848" y="45056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4186091" y="49628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-Right Arrow 18"/>
            <p:cNvSpPr/>
            <p:nvPr/>
          </p:nvSpPr>
          <p:spPr>
            <a:xfrm>
              <a:off x="4151671" y="539049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-Right Arrow 19"/>
            <p:cNvSpPr/>
            <p:nvPr/>
          </p:nvSpPr>
          <p:spPr>
            <a:xfrm>
              <a:off x="4195925" y="5852630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48579"/>
            <a:ext cx="3999271" cy="4699821"/>
          </a:xfrm>
          <a:prstGeom prst="rect">
            <a:avLst/>
          </a:prstGeom>
        </p:spPr>
      </p:pic>
      <p:sp>
        <p:nvSpPr>
          <p:cNvPr id="22" name="Double Wave 21"/>
          <p:cNvSpPr/>
          <p:nvPr/>
        </p:nvSpPr>
        <p:spPr>
          <a:xfrm>
            <a:off x="932835" y="238432"/>
            <a:ext cx="2888225" cy="1288025"/>
          </a:xfrm>
          <a:prstGeom prst="doubleWav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কবি পরিচয়</a:t>
            </a:r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Plaque 22"/>
          <p:cNvSpPr/>
          <p:nvPr/>
        </p:nvSpPr>
        <p:spPr>
          <a:xfrm>
            <a:off x="5011993" y="557979"/>
            <a:ext cx="3438831" cy="1555954"/>
          </a:xfrm>
          <a:prstGeom prst="plaqu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</a:rPr>
              <a:t>১৬২০--১৬৯০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2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8B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640825" y="238432"/>
            <a:ext cx="4267200" cy="6553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2400" y="238432"/>
            <a:ext cx="4859593" cy="6553200"/>
            <a:chOff x="152400" y="250722"/>
            <a:chExt cx="4859593" cy="65532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" name="Rounded Rectangle 1"/>
            <p:cNvSpPr/>
            <p:nvPr/>
          </p:nvSpPr>
          <p:spPr>
            <a:xfrm>
              <a:off x="152400" y="250722"/>
              <a:ext cx="4343400" cy="6553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-Right Arrow 6"/>
            <p:cNvSpPr/>
            <p:nvPr/>
          </p:nvSpPr>
          <p:spPr>
            <a:xfrm>
              <a:off x="4230328" y="114791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4191000" y="156086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4151672" y="1973823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>
              <a:off x="4193467" y="2386777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-Right Arrow 11"/>
            <p:cNvSpPr/>
            <p:nvPr/>
          </p:nvSpPr>
          <p:spPr>
            <a:xfrm>
              <a:off x="4205757" y="2819391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4190999" y="3234812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-Right Arrow 13"/>
            <p:cNvSpPr/>
            <p:nvPr/>
          </p:nvSpPr>
          <p:spPr>
            <a:xfrm>
              <a:off x="4151672" y="36256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4205756" y="40828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4200848" y="45056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4186091" y="49628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-Right Arrow 18"/>
            <p:cNvSpPr/>
            <p:nvPr/>
          </p:nvSpPr>
          <p:spPr>
            <a:xfrm>
              <a:off x="4151671" y="539049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-Right Arrow 19"/>
            <p:cNvSpPr/>
            <p:nvPr/>
          </p:nvSpPr>
          <p:spPr>
            <a:xfrm>
              <a:off x="4195925" y="5852630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685800" y="442451"/>
            <a:ext cx="3465871" cy="791497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rgbClr val="C00000"/>
                </a:solidFill>
              </a:rPr>
              <a:t>আব্দুল হাকিম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5067" y="1968901"/>
            <a:ext cx="4048448" cy="990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b="1" dirty="0" smtClean="0"/>
              <a:t>জন্ম সালঃ ১৬২০ খ্রিষ্টাব্দ (আনুমানিক)</a:t>
            </a:r>
          </a:p>
          <a:p>
            <a:pPr algn="ctr"/>
            <a:r>
              <a:rPr lang="bn-IN" sz="1600" b="1" dirty="0" smtClean="0"/>
              <a:t>জন্ম স্থানঃ সুধারামপুর, সন্দীপ, নোয়াখালি</a:t>
            </a:r>
            <a:endParaRPr lang="en-US" sz="1600" b="1" dirty="0"/>
          </a:p>
        </p:txBody>
      </p:sp>
      <p:sp>
        <p:nvSpPr>
          <p:cNvPr id="23" name="Rectangle 22"/>
          <p:cNvSpPr/>
          <p:nvPr/>
        </p:nvSpPr>
        <p:spPr>
          <a:xfrm>
            <a:off x="185590" y="3097144"/>
            <a:ext cx="3999271" cy="7239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/>
              <a:t>পিতার নামঃ শাহ আবদুর রহমান</a:t>
            </a:r>
            <a:endParaRPr lang="en-US" sz="2000" b="1" dirty="0"/>
          </a:p>
        </p:txBody>
      </p:sp>
      <p:sp>
        <p:nvSpPr>
          <p:cNvPr id="24" name="Rectangle 23"/>
          <p:cNvSpPr/>
          <p:nvPr/>
        </p:nvSpPr>
        <p:spPr>
          <a:xfrm>
            <a:off x="237525" y="4557220"/>
            <a:ext cx="3985438" cy="1767380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তাঁর শিক্ষা জীবন সম্পর্কে কিছু জানা যায় না। তবে তিনি  যে</a:t>
            </a:r>
          </a:p>
          <a:p>
            <a:pPr algn="ctr"/>
            <a:r>
              <a:rPr lang="bn-IN" sz="2000" dirty="0" smtClean="0"/>
              <a:t>সুশিক্ষিত ছিলেন তা তাঁর  সাহিত্যকর্মের মধ্যে ফুটে উঠেছে।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1143000" y="3918149"/>
            <a:ext cx="1905000" cy="57517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/>
              <a:t>শিক্ষা</a:t>
            </a:r>
          </a:p>
          <a:p>
            <a:pPr algn="ctr"/>
            <a:r>
              <a:rPr lang="bn-IN" b="1" dirty="0" smtClean="0"/>
              <a:t>জীবন</a:t>
            </a:r>
            <a:endParaRPr lang="en-US" b="1" dirty="0"/>
          </a:p>
        </p:txBody>
      </p:sp>
      <p:sp>
        <p:nvSpPr>
          <p:cNvPr id="26" name="Rectangle 25"/>
          <p:cNvSpPr/>
          <p:nvPr/>
        </p:nvSpPr>
        <p:spPr>
          <a:xfrm>
            <a:off x="252273" y="1329810"/>
            <a:ext cx="1498192" cy="6317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/>
              <a:t>জন্ম পরিচয়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5036574" y="2266333"/>
            <a:ext cx="3751007" cy="1992858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  </a:t>
            </a:r>
            <a:r>
              <a:rPr lang="bn-IN" sz="2000" b="1" dirty="0" smtClean="0"/>
              <a:t>ইউসুফ জোলেখা ,নুরনামা, লালমতি ,সয়ফুলমুলুক</a:t>
            </a:r>
            <a:r>
              <a:rPr lang="en-US" sz="2000" b="1" dirty="0" smtClean="0"/>
              <a:t> </a:t>
            </a:r>
            <a:r>
              <a:rPr lang="bn-IN" sz="2000" b="1" dirty="0" smtClean="0"/>
              <a:t>,শিহাবুদ্দিননামা,</a:t>
            </a:r>
          </a:p>
          <a:p>
            <a:pPr algn="ctr"/>
            <a:r>
              <a:rPr lang="bn-IN" sz="2000" b="1" dirty="0" smtClean="0"/>
              <a:t>নসীহৎনামা, কারবালা,চারি  মোকাম ভেদ প্রভৃতি।</a:t>
            </a:r>
            <a:endParaRPr lang="en-US" sz="2000" b="1" dirty="0"/>
          </a:p>
        </p:txBody>
      </p:sp>
      <p:sp>
        <p:nvSpPr>
          <p:cNvPr id="28" name="Oval 27"/>
          <p:cNvSpPr/>
          <p:nvPr/>
        </p:nvSpPr>
        <p:spPr>
          <a:xfrm>
            <a:off x="4859593" y="5284798"/>
            <a:ext cx="3829664" cy="111600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tx1"/>
                </a:solidFill>
              </a:rPr>
              <a:t>জীবনাবসানঃ ১৬৯০ খ্রিষ্টাব্দ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36225" y="4493326"/>
            <a:ext cx="1676400" cy="7964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</a:rPr>
              <a:t>মৃত্যু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36225" y="1123333"/>
            <a:ext cx="1912375" cy="11430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/>
              <a:t>সাহিত্য</a:t>
            </a:r>
          </a:p>
          <a:p>
            <a:pPr algn="ctr"/>
            <a:r>
              <a:rPr lang="bn-IN" sz="2400" b="1" dirty="0" smtClean="0"/>
              <a:t>সাধনা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7741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640825" y="238432"/>
            <a:ext cx="4267200" cy="6553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2400" y="238432"/>
            <a:ext cx="4859593" cy="6553200"/>
            <a:chOff x="152400" y="250722"/>
            <a:chExt cx="4859593" cy="655320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" name="Rounded Rectangle 1"/>
            <p:cNvSpPr/>
            <p:nvPr/>
          </p:nvSpPr>
          <p:spPr>
            <a:xfrm>
              <a:off x="152400" y="250722"/>
              <a:ext cx="4343400" cy="6553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-Right Arrow 6"/>
            <p:cNvSpPr/>
            <p:nvPr/>
          </p:nvSpPr>
          <p:spPr>
            <a:xfrm>
              <a:off x="4230328" y="114791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4191000" y="156086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4151672" y="1973823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>
              <a:off x="4193467" y="2386777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-Right Arrow 11"/>
            <p:cNvSpPr/>
            <p:nvPr/>
          </p:nvSpPr>
          <p:spPr>
            <a:xfrm>
              <a:off x="4205757" y="2819391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4190999" y="3234812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-Right Arrow 13"/>
            <p:cNvSpPr/>
            <p:nvPr/>
          </p:nvSpPr>
          <p:spPr>
            <a:xfrm>
              <a:off x="4151672" y="36256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4205756" y="40828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4200848" y="45056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4186091" y="49628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-Right Arrow 18"/>
            <p:cNvSpPr/>
            <p:nvPr/>
          </p:nvSpPr>
          <p:spPr>
            <a:xfrm>
              <a:off x="4151671" y="539049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-Right Arrow 19"/>
            <p:cNvSpPr/>
            <p:nvPr/>
          </p:nvSpPr>
          <p:spPr>
            <a:xfrm>
              <a:off x="4195925" y="5852630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Flowchart: Punched Tape 3"/>
          <p:cNvSpPr/>
          <p:nvPr/>
        </p:nvSpPr>
        <p:spPr>
          <a:xfrm>
            <a:off x="648929" y="793954"/>
            <a:ext cx="3200400" cy="1167579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0000FF"/>
                </a:solidFill>
              </a:rPr>
              <a:t>উৎস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113933"/>
            <a:ext cx="3770671" cy="37264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0000FF"/>
                </a:solidFill>
              </a:rPr>
              <a:t>বঙ্গবাণী’ কবিতাটি  ‘নূরনামা’কাব্য</a:t>
            </a:r>
          </a:p>
          <a:p>
            <a:pPr algn="ctr"/>
            <a:r>
              <a:rPr lang="bn-IN" sz="3600" b="1" dirty="0">
                <a:solidFill>
                  <a:srgbClr val="0000FF"/>
                </a:solidFill>
              </a:rPr>
              <a:t>-</a:t>
            </a:r>
            <a:r>
              <a:rPr lang="bn-IN" sz="3600" b="1" dirty="0" smtClean="0">
                <a:solidFill>
                  <a:srgbClr val="0000FF"/>
                </a:solidFill>
              </a:rPr>
              <a:t>গ্রন্থ থেকে  সংকলন করা হয়েছে ।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5036574" y="838200"/>
            <a:ext cx="3598608" cy="1428133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পাঠের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উদ্দেশ্য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36574" y="2374487"/>
            <a:ext cx="3726426" cy="346585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স্বদেশ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স্বভাষার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প্রতি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গভীর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অনুরাগ</a:t>
            </a:r>
            <a:r>
              <a:rPr lang="en-US" sz="3200" b="1" dirty="0" smtClean="0"/>
              <a:t>  ও </a:t>
            </a:r>
            <a:r>
              <a:rPr lang="en-US" sz="3200" b="1" dirty="0" err="1" smtClean="0"/>
              <a:t>মমত্ববোধ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সৃষ্টি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করা</a:t>
            </a:r>
            <a:r>
              <a:rPr lang="en-US" sz="3200" b="1" dirty="0" smtClean="0"/>
              <a:t> </a:t>
            </a:r>
            <a:r>
              <a:rPr lang="en-US" sz="3200" dirty="0" smtClean="0"/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604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640825" y="238432"/>
            <a:ext cx="4267200" cy="6553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2400" y="238432"/>
            <a:ext cx="4859593" cy="6553200"/>
            <a:chOff x="152400" y="250722"/>
            <a:chExt cx="4859593" cy="6553200"/>
          </a:xfrm>
          <a:solidFill>
            <a:srgbClr val="92D050"/>
          </a:solidFill>
        </p:grpSpPr>
        <p:sp>
          <p:nvSpPr>
            <p:cNvPr id="2" name="Rounded Rectangle 1"/>
            <p:cNvSpPr/>
            <p:nvPr/>
          </p:nvSpPr>
          <p:spPr>
            <a:xfrm>
              <a:off x="152400" y="250722"/>
              <a:ext cx="4343400" cy="6553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-Right Arrow 6"/>
            <p:cNvSpPr/>
            <p:nvPr/>
          </p:nvSpPr>
          <p:spPr>
            <a:xfrm>
              <a:off x="4230328" y="114791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4191000" y="156086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4151672" y="1973823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>
              <a:off x="4193467" y="2386777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-Right Arrow 11"/>
            <p:cNvSpPr/>
            <p:nvPr/>
          </p:nvSpPr>
          <p:spPr>
            <a:xfrm>
              <a:off x="4205757" y="2819391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4190999" y="3234812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-Right Arrow 13"/>
            <p:cNvSpPr/>
            <p:nvPr/>
          </p:nvSpPr>
          <p:spPr>
            <a:xfrm>
              <a:off x="4151672" y="36256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4205756" y="40828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4200848" y="45056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4186091" y="49628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-Right Arrow 18"/>
            <p:cNvSpPr/>
            <p:nvPr/>
          </p:nvSpPr>
          <p:spPr>
            <a:xfrm>
              <a:off x="4151671" y="539049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-Right Arrow 19"/>
            <p:cNvSpPr/>
            <p:nvPr/>
          </p:nvSpPr>
          <p:spPr>
            <a:xfrm>
              <a:off x="4195925" y="5852630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4933337" y="2266332"/>
            <a:ext cx="3950108" cy="38788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কিতাব পড়িতে যার নাহিক অভ্যাস।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সে সবে কহিল মোতে মনে হাবিলাষ ।।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তে কাজে নিবেদি বাংলা করিয়া রচন।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নিজ পরিশ্রম তোষি আমি সর্বজন।</a:t>
            </a:r>
          </a:p>
          <a:p>
            <a:endParaRPr lang="bn-IN" dirty="0" smtClean="0">
              <a:solidFill>
                <a:srgbClr val="002060"/>
              </a:solidFill>
            </a:endParaRPr>
          </a:p>
          <a:p>
            <a:r>
              <a:rPr lang="bn-IN" dirty="0" smtClean="0">
                <a:solidFill>
                  <a:srgbClr val="002060"/>
                </a:solidFill>
              </a:rPr>
              <a:t>আরবি ফারসি শাস্ত্রে নাই কোন রাগ।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দেশী ভাষে বুঝিতে ললাটে পুরে ভাগ।।</a:t>
            </a:r>
          </a:p>
        </p:txBody>
      </p:sp>
      <p:sp>
        <p:nvSpPr>
          <p:cNvPr id="22" name="Oval 21"/>
          <p:cNvSpPr/>
          <p:nvPr/>
        </p:nvSpPr>
        <p:spPr>
          <a:xfrm>
            <a:off x="5181601" y="583631"/>
            <a:ext cx="3429000" cy="140878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IN" sz="2400" b="1" dirty="0" smtClean="0">
                <a:ln/>
                <a:solidFill>
                  <a:srgbClr val="0000FF"/>
                </a:solidFill>
              </a:rPr>
              <a:t>সরব পাঠ</a:t>
            </a:r>
            <a:endParaRPr lang="en-US" sz="2400" b="1" dirty="0">
              <a:ln/>
              <a:solidFill>
                <a:srgbClr val="0000FF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95" y="1548579"/>
            <a:ext cx="3523636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15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640825" y="238432"/>
            <a:ext cx="4267200" cy="6553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2400" y="238432"/>
            <a:ext cx="4859593" cy="6553200"/>
            <a:chOff x="152400" y="250722"/>
            <a:chExt cx="4859593" cy="65532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" name="Rounded Rectangle 1"/>
            <p:cNvSpPr/>
            <p:nvPr/>
          </p:nvSpPr>
          <p:spPr>
            <a:xfrm>
              <a:off x="152400" y="250722"/>
              <a:ext cx="4343400" cy="65532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-Right Arrow 6"/>
            <p:cNvSpPr/>
            <p:nvPr/>
          </p:nvSpPr>
          <p:spPr>
            <a:xfrm>
              <a:off x="4230328" y="114791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4191000" y="156086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4151672" y="1973823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>
              <a:off x="4193467" y="2386777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-Right Arrow 11"/>
            <p:cNvSpPr/>
            <p:nvPr/>
          </p:nvSpPr>
          <p:spPr>
            <a:xfrm>
              <a:off x="4205757" y="2819391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4190999" y="3234812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-Right Arrow 13"/>
            <p:cNvSpPr/>
            <p:nvPr/>
          </p:nvSpPr>
          <p:spPr>
            <a:xfrm>
              <a:off x="4151672" y="36256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4205756" y="4082839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4200848" y="45056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4186091" y="4962816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-Right Arrow 18"/>
            <p:cNvSpPr/>
            <p:nvPr/>
          </p:nvSpPr>
          <p:spPr>
            <a:xfrm>
              <a:off x="4151671" y="5390495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-Right Arrow 19"/>
            <p:cNvSpPr/>
            <p:nvPr/>
          </p:nvSpPr>
          <p:spPr>
            <a:xfrm>
              <a:off x="4195925" y="5852630"/>
              <a:ext cx="781665" cy="304800"/>
            </a:xfrm>
            <a:prstGeom prst="leftRightArrow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4925962" y="2807101"/>
            <a:ext cx="3974689" cy="3067649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C00000"/>
                </a:solidFill>
              </a:rPr>
              <a:t>আরবি ফারসি হিন্দে নাই দুই মত।</a:t>
            </a:r>
          </a:p>
          <a:p>
            <a:r>
              <a:rPr lang="bn-IN" dirty="0" smtClean="0">
                <a:solidFill>
                  <a:srgbClr val="C00000"/>
                </a:solidFill>
              </a:rPr>
              <a:t>যদি বা লিখয়ে আল্লা নবীর ছিফত।।</a:t>
            </a:r>
          </a:p>
          <a:p>
            <a:r>
              <a:rPr lang="bn-IN" dirty="0" smtClean="0">
                <a:solidFill>
                  <a:srgbClr val="C00000"/>
                </a:solidFill>
              </a:rPr>
              <a:t>যেই দেশে যেই বাক্য কহে নরগণ।</a:t>
            </a:r>
          </a:p>
          <a:p>
            <a:r>
              <a:rPr lang="bn-IN" dirty="0" smtClean="0">
                <a:solidFill>
                  <a:srgbClr val="C00000"/>
                </a:solidFill>
              </a:rPr>
              <a:t>সেই বাক্য বুঝে প্রভু আপে নিরঞ্জন।।</a:t>
            </a:r>
          </a:p>
          <a:p>
            <a:r>
              <a:rPr lang="bn-IN" dirty="0" smtClean="0">
                <a:solidFill>
                  <a:srgbClr val="C00000"/>
                </a:solidFill>
              </a:rPr>
              <a:t>সর্ববাক্য বুঝে প্রভু কিবা হিন্দুয়ানী।</a:t>
            </a:r>
          </a:p>
          <a:p>
            <a:r>
              <a:rPr lang="bn-IN" dirty="0" smtClean="0">
                <a:solidFill>
                  <a:srgbClr val="C00000"/>
                </a:solidFill>
              </a:rPr>
              <a:t>বঙ্গদেশী বাক্য কিবা যত ইতি বাণী ।</a:t>
            </a:r>
          </a:p>
          <a:p>
            <a:r>
              <a:rPr lang="bn-IN" dirty="0" smtClean="0">
                <a:solidFill>
                  <a:srgbClr val="C00000"/>
                </a:solidFill>
              </a:rPr>
              <a:t>মারফত ভেদে যার নাহিক গমন।</a:t>
            </a:r>
          </a:p>
        </p:txBody>
      </p:sp>
      <p:sp>
        <p:nvSpPr>
          <p:cNvPr id="22" name="Oval 21"/>
          <p:cNvSpPr/>
          <p:nvPr/>
        </p:nvSpPr>
        <p:spPr>
          <a:xfrm>
            <a:off x="5257800" y="850487"/>
            <a:ext cx="3505200" cy="15240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সরব পাঠ</a:t>
            </a:r>
            <a:endParaRPr lang="en-US" sz="40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27096"/>
            <a:ext cx="3956501" cy="337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3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524</Words>
  <Application>Microsoft Office PowerPoint</Application>
  <PresentationFormat>On-screen Show (4:3)</PresentationFormat>
  <Paragraphs>83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R.J COMPUTER</cp:lastModifiedBy>
  <cp:revision>33</cp:revision>
  <dcterms:created xsi:type="dcterms:W3CDTF">2020-08-17T05:47:43Z</dcterms:created>
  <dcterms:modified xsi:type="dcterms:W3CDTF">2021-02-26T12:28:48Z</dcterms:modified>
</cp:coreProperties>
</file>