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92" r:id="rId2"/>
    <p:sldId id="289" r:id="rId3"/>
    <p:sldId id="258" r:id="rId4"/>
    <p:sldId id="274" r:id="rId5"/>
    <p:sldId id="275" r:id="rId6"/>
    <p:sldId id="285" r:id="rId7"/>
    <p:sldId id="284" r:id="rId8"/>
    <p:sldId id="260" r:id="rId9"/>
    <p:sldId id="261" r:id="rId10"/>
    <p:sldId id="287" r:id="rId11"/>
    <p:sldId id="269" r:id="rId12"/>
    <p:sldId id="288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A00"/>
    <a:srgbClr val="358D3B"/>
    <a:srgbClr val="2F6562"/>
    <a:srgbClr val="336B66"/>
    <a:srgbClr val="3C776D"/>
    <a:srgbClr val="2B5F5F"/>
    <a:srgbClr val="22565C"/>
    <a:srgbClr val="6A4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5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4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9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5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3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3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6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8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0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23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9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8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C17CD-B22B-4187-9E06-F355343593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A%E0%A7%8D%E0%A6%B0%E0%A6%95%E0%A7%83%E0%A6%A4_%E0%A6%95%E0%A7%8B%E0%A6%B7" TargetMode="External"/><Relationship Id="rId2" Type="http://schemas.openxmlformats.org/officeDocument/2006/relationships/hyperlink" Target="https://bn.wikipedia.org/wiki/%E0%A6%86%E0%A6%A6%E0%A6%BF_%E0%A6%95%E0%A7%8B%E0%A6%B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7%E0%A6%B2%E0%A6%97%E0%A6%BF_%E0%A6%AC%E0%A6%B8%E0%A7%8D%E0%A6%A4%E0%A7%81" TargetMode="External"/><Relationship Id="rId13" Type="http://schemas.openxmlformats.org/officeDocument/2006/relationships/hyperlink" Target="https://bn.wikipedia.org/wiki/%E0%A6%B2%E0%A6%BE%E0%A6%87%E0%A6%B8%E0%A7%8B%E0%A6%9C%E0%A7%8B%E0%A6%AE" TargetMode="External"/><Relationship Id="rId3" Type="http://schemas.openxmlformats.org/officeDocument/2006/relationships/hyperlink" Target="https://bn.wikipedia.org/w/index.php?title=%E0%A6%87%E0%A6%89%E0%A6%95%E0%A7%8D%E0%A6%AF%E0%A6%BE%E0%A6%B0%E0%A6%BF%E0%A6%AF%E0%A6%BC%E0%A6%9F%E0%A6%BF%E0%A6%95&amp;action=edit&amp;redlink=1" TargetMode="External"/><Relationship Id="rId7" Type="http://schemas.openxmlformats.org/officeDocument/2006/relationships/hyperlink" Target="https://bn.wikipedia.org/w/index.php?title=%E0%A6%8F%E0%A6%A8%E0%A7%8D%E0%A6%A1%E0%A7%8B%E0%A6%AA%E0%A7%8D%E0%A6%B2%E0%A6%BE%E0%A6%9C%E0%A6%AE%E0%A7%80%E0%A6%AF%E0%A6%BC_%E0%A6%9C%E0%A6%BE%E0%A6%B2%E0%A6%BF%E0%A6%95%E0%A6%BE&amp;action=edit&amp;redlink=1" TargetMode="External"/><Relationship Id="rId12" Type="http://schemas.openxmlformats.org/officeDocument/2006/relationships/hyperlink" Target="https://bn.wikipedia.org/wiki/%E0%A6%B8%E0%A6%BE%E0%A6%87%E0%A6%9F%E0%A7%8B%E0%A6%AA%E0%A7%8D%E0%A6%B2%E0%A6%BE%E0%A6%9C%E0%A6%AE" TargetMode="External"/><Relationship Id="rId2" Type="http://schemas.openxmlformats.org/officeDocument/2006/relationships/hyperlink" Target="https://bn.wikipedia.org/wiki/%E0%A6%95%E0%A7%8B%E0%A6%B7_%E0%A6%A8%E0%A6%BF%E0%A6%89%E0%A6%95%E0%A7%8D%E0%A6%B2%E0%A6%BF%E0%A6%AF%E0%A6%BC%E0%A6%BE%E0%A6%B8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D%E0%A7%87%E0%A6%B8%E0%A6%BF%E0%A6%95%E0%A7%8D%E2%80%8C%E0%A6%B2&amp;action=edit&amp;redlink=1" TargetMode="External"/><Relationship Id="rId11" Type="http://schemas.openxmlformats.org/officeDocument/2006/relationships/hyperlink" Target="https://bn.wikipedia.org/w/index.php?title=%E0%A6%95%E0%A7%8B%E0%A6%B7_%E0%A6%97%E0%A6%B9%E0%A7%8D%E0%A6%AC%E0%A6%B0&amp;action=edit&amp;redlink=1" TargetMode="External"/><Relationship Id="rId5" Type="http://schemas.openxmlformats.org/officeDocument/2006/relationships/hyperlink" Target="https://bn.wikipedia.org/wiki/%E0%A6%B0%E0%A6%BE%E0%A6%87%E0%A6%AC%E0%A7%8B%E0%A6%9C%E0%A7%8B%E0%A6%AE" TargetMode="External"/><Relationship Id="rId15" Type="http://schemas.openxmlformats.org/officeDocument/2006/relationships/hyperlink" Target="https://bn.wikipedia.org/wiki/%E0%A6%B8%E0%A7%87%E0%A6%A8%E0%A7%8D%E0%A6%9F%E0%A7%8D%E0%A6%B0%E0%A6%BF%E0%A6%93%E0%A6%B2" TargetMode="External"/><Relationship Id="rId10" Type="http://schemas.openxmlformats.org/officeDocument/2006/relationships/hyperlink" Target="https://bn.wikipedia.org/wiki/%E0%A6%AE%E0%A6%BE%E0%A6%87%E0%A6%9F%E0%A7%8B%E0%A6%95%E0%A6%A8%E0%A7%8D%E0%A6%A1%E0%A7%8D%E0%A6%B0%E0%A6%BF%E0%A6%AF%E0%A6%BC%E0%A6%BE" TargetMode="External"/><Relationship Id="rId4" Type="http://schemas.openxmlformats.org/officeDocument/2006/relationships/hyperlink" Target="https://bn.wikipedia.org/wiki/%E0%A6%A8%E0%A6%BF%E0%A6%89%E0%A6%95%E0%A7%8D%E0%A6%B2%E0%A6%BF%E0%A6%93%E0%A6%B2%E0%A6%BE%E0%A6%B8" TargetMode="External"/><Relationship Id="rId9" Type="http://schemas.openxmlformats.org/officeDocument/2006/relationships/hyperlink" Target="https://bn.wikipedia.org/w/index.php?title=%E0%A6%B8%E0%A6%BE%E0%A6%87%E0%A6%9F%E0%A7%8B%E0%A6%B8%E0%A7%8D%E0%A6%95%E0%A7%87%E0%A6%B2%E0%A6%BF%E0%A6%9F%E0%A6%A8&amp;action=edit&amp;redlink=1" TargetMode="External"/><Relationship Id="rId14" Type="http://schemas.openxmlformats.org/officeDocument/2006/relationships/hyperlink" Target="https://bn.wikipedia.org/w/index.php?title=%E0%A6%B8%E0%A7%87%E0%A6%A8%E0%A7%8D%E0%A6%9F%E0%A7%8D%E0%A6%B0%E0%A7%8B%E0%A6%9C%E0%A7%8B%E0%A6%AE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799" y="1205346"/>
            <a:ext cx="602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 ban"/>
              </a:rPr>
              <a:t>স্বাগতম</a:t>
            </a:r>
            <a:endParaRPr lang="en-US" sz="7200" dirty="0">
              <a:solidFill>
                <a:srgbClr val="002060"/>
              </a:solidFill>
              <a:latin typeface="Nikosh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2830655"/>
            <a:ext cx="4876799" cy="25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58" y="1023556"/>
            <a:ext cx="1130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/>
                </a:solidFill>
              </a:rPr>
              <a:t>জোড়ায়  কাজ                                                সময় ৫ মিনিট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58" y="2823330"/>
            <a:ext cx="915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কোষ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প্রকারভেদ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আলোচনা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খাতায়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লিপিবদ্ধ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</a:t>
            </a:r>
            <a:r>
              <a:rPr lang="bn-BD" sz="3200" dirty="0" smtClean="0">
                <a:solidFill>
                  <a:srgbClr val="002060"/>
                </a:solidFill>
              </a:rPr>
              <a:t> 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539" y="3563898"/>
            <a:ext cx="1064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অনুবীক্ষণ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যন্ত্র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অংকন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তাঁর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বিভিন্ন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অংশ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চিহ্নিত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হবে</a:t>
            </a:r>
            <a:r>
              <a:rPr lang="en-US" sz="4000" dirty="0" smtClean="0">
                <a:solidFill>
                  <a:schemeClr val="bg1"/>
                </a:solidFill>
              </a:rPr>
              <a:t>।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327" y="1004819"/>
            <a:ext cx="276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বাড়ীর কাজ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424" y="1182366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কে সর্ব প্রথম কোষ আবিষ্কার করেন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7516" y="1769188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লিউয়েন হুক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67382" y="1769188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লুই পাস্তুর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2449" y="1769188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রবার্ট হুক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2315" y="1769188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এরিস্টটল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423" y="2482342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জীবনের ভৌত ভিত্তি বলা হয় কোনটিকে?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7516" y="317920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ক্রোমোসোম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7382" y="317920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প্রোটোপ্লাজম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72449" y="3179209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সেন্ট্রোসোম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62315" y="3179209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মাইটোকন্ড্রিয়া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424" y="3796773"/>
            <a:ext cx="832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প্লাস্টিড কোন রঙ এর জন্য দায়ী?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7516" y="442019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সবুজ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67382" y="4420199"/>
            <a:ext cx="19009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লাল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80560" y="4420199"/>
            <a:ext cx="1900990" cy="5173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সাদা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2315" y="4420199"/>
            <a:ext cx="1900990" cy="517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কমলা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3605" y="71688"/>
            <a:ext cx="19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মূল্যায়ন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2168" y="683257"/>
            <a:ext cx="719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9F0A00"/>
                </a:solidFill>
              </a:rPr>
              <a:t>ধন্যবাদ</a:t>
            </a:r>
            <a:endParaRPr lang="en-US" sz="7200" dirty="0">
              <a:solidFill>
                <a:srgbClr val="9F0A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82" y="2817812"/>
            <a:ext cx="5067300" cy="36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  <p:bldP spid="105" grpId="0" animBg="1"/>
      <p:bldP spid="107" grpId="0" animBg="1"/>
      <p:bldP spid="109" grpId="0" animBg="1"/>
      <p:bldP spid="114" grpId="0" animBg="1"/>
      <p:bldP spid="13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2308" y="3163732"/>
            <a:ext cx="5619692" cy="243143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 ban"/>
              </a:rPr>
              <a:t>শ্রেনি</a:t>
            </a:r>
            <a:r>
              <a:rPr lang="en-US" sz="3200" dirty="0" smtClean="0">
                <a:solidFill>
                  <a:schemeClr val="bg1"/>
                </a:solidFill>
                <a:latin typeface="Nikosh ban"/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  <a:latin typeface="Nikosh ban"/>
              </a:rPr>
              <a:t>ষষ্ঠ</a:t>
            </a:r>
            <a:endParaRPr lang="en-US" sz="3200" dirty="0" smtClean="0">
              <a:latin typeface="Nikosh ban"/>
            </a:endParaRPr>
          </a:p>
          <a:p>
            <a:r>
              <a:rPr lang="bn-BD" sz="2400" dirty="0" smtClean="0">
                <a:solidFill>
                  <a:schemeClr val="bg1"/>
                </a:solidFill>
              </a:rPr>
              <a:t>বিষয়ঃবিজ্ঞান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bn-BD" sz="2400" dirty="0" smtClean="0">
                <a:solidFill>
                  <a:schemeClr val="bg1"/>
                </a:solidFill>
              </a:rPr>
              <a:t>৩য় অধ্যায়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কোষ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</a:rPr>
              <a:t>জীব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কোষের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প্রকারভেদ</a:t>
            </a:r>
            <a:endParaRPr lang="bn-BD" sz="3200" dirty="0" smtClean="0">
              <a:solidFill>
                <a:schemeClr val="bg1"/>
              </a:solidFill>
            </a:endParaRPr>
          </a:p>
          <a:p>
            <a:r>
              <a:rPr lang="bn-BD" sz="3200" dirty="0" smtClean="0">
                <a:solidFill>
                  <a:schemeClr val="bg1"/>
                </a:solidFill>
              </a:rPr>
              <a:t>পাঠঃ ১-</a:t>
            </a:r>
            <a:r>
              <a:rPr lang="en-US" sz="3200" dirty="0" smtClean="0">
                <a:solidFill>
                  <a:schemeClr val="bg1"/>
                </a:solidFill>
              </a:rPr>
              <a:t>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5654040" y="2423160"/>
            <a:ext cx="106680" cy="434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29" y="589740"/>
            <a:ext cx="5223941" cy="4135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036" y="3089564"/>
            <a:ext cx="4475019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 ban"/>
              </a:rPr>
              <a:t>কাজী</a:t>
            </a:r>
            <a:r>
              <a:rPr lang="en-US" sz="3600" dirty="0" smtClean="0">
                <a:solidFill>
                  <a:schemeClr val="bg1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 ban"/>
              </a:rPr>
              <a:t>মোঃ</a:t>
            </a:r>
            <a:r>
              <a:rPr lang="en-US" sz="3600" dirty="0" smtClean="0">
                <a:solidFill>
                  <a:schemeClr val="bg1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 ban"/>
              </a:rPr>
              <a:t>শাহানুর</a:t>
            </a:r>
            <a:r>
              <a:rPr lang="en-US" sz="3600" dirty="0" smtClean="0">
                <a:solidFill>
                  <a:schemeClr val="bg1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 ban"/>
              </a:rPr>
              <a:t>আলম</a:t>
            </a:r>
            <a:endParaRPr lang="en-US" sz="3600" dirty="0" smtClean="0">
              <a:solidFill>
                <a:schemeClr val="bg1"/>
              </a:solidFill>
              <a:latin typeface="Nikosh ban"/>
            </a:endParaRPr>
          </a:p>
          <a:p>
            <a:r>
              <a:rPr lang="en-US" sz="2800" dirty="0" err="1" smtClean="0">
                <a:solidFill>
                  <a:schemeClr val="accent2"/>
                </a:solidFill>
                <a:latin typeface="Nikosh ban"/>
              </a:rPr>
              <a:t>সহঃ</a:t>
            </a:r>
            <a:r>
              <a:rPr lang="en-US" sz="2800" dirty="0" smtClean="0">
                <a:solidFill>
                  <a:schemeClr val="accent2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 ban"/>
              </a:rPr>
              <a:t>শিক্ষক</a:t>
            </a:r>
            <a:endParaRPr lang="en-US" sz="2800" dirty="0" smtClean="0">
              <a:solidFill>
                <a:schemeClr val="accent2"/>
              </a:solidFill>
              <a:latin typeface="Nikosh ban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 ban"/>
              </a:rPr>
              <a:t>পলিটেকনিক</a:t>
            </a:r>
            <a:r>
              <a:rPr lang="en-US" sz="36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 ban"/>
              </a:rPr>
              <a:t>উচ্চ</a:t>
            </a:r>
            <a:r>
              <a:rPr lang="en-US" sz="36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 ban"/>
              </a:rPr>
              <a:t>বিদ্যালয়</a:t>
            </a:r>
            <a:endParaRPr lang="en-US" sz="36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latin typeface="Nikosh ban"/>
              </a:rPr>
              <a:t>রংপুর</a:t>
            </a:r>
            <a:r>
              <a:rPr lang="en-US" sz="3200" dirty="0" smtClean="0">
                <a:solidFill>
                  <a:srgbClr val="FFC000"/>
                </a:solidFill>
                <a:latin typeface="Nikosh ban"/>
              </a:rPr>
              <a:t>।</a:t>
            </a:r>
            <a:endParaRPr lang="en-US" sz="3200" dirty="0">
              <a:solidFill>
                <a:srgbClr val="FFC000"/>
              </a:solidFill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1011382"/>
            <a:ext cx="4765964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পরিচিতি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2040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532" y="354548"/>
            <a:ext cx="3933371" cy="7254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আজকের পাঠ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01112" y="1230770"/>
            <a:ext cx="7228019" cy="7189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</a:rPr>
              <a:t>কোষ</a:t>
            </a:r>
            <a:r>
              <a:rPr lang="en-US" sz="4000" dirty="0">
                <a:solidFill>
                  <a:schemeClr val="bg1"/>
                </a:solidFill>
              </a:rPr>
              <a:t> ও </a:t>
            </a:r>
            <a:r>
              <a:rPr lang="en-US" sz="4000" dirty="0" err="1">
                <a:solidFill>
                  <a:schemeClr val="bg1"/>
                </a:solidFill>
              </a:rPr>
              <a:t>জীব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কোষের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প্রকারভেদ</a:t>
            </a:r>
            <a:endParaRPr lang="bn-BD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0344" y="3192162"/>
            <a:ext cx="12163409" cy="8190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/>
              <a:t>জীব</a:t>
            </a:r>
            <a:r>
              <a:rPr lang="bn-BD" sz="3600" dirty="0" smtClean="0"/>
              <a:t>কোষের </a:t>
            </a:r>
            <a:r>
              <a:rPr lang="en-US" sz="3600" dirty="0" err="1" smtClean="0"/>
              <a:t>প্রকারভেদ</a:t>
            </a:r>
            <a:r>
              <a:rPr lang="bn-BD" sz="3600" dirty="0" smtClean="0"/>
              <a:t> বলতে পারবে 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110344" y="2402968"/>
            <a:ext cx="6400800" cy="64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/>
              <a:t>কোষ কী তা বলতে পারবে।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-110344" y="4283873"/>
            <a:ext cx="12523808" cy="12276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উদ্ভিদ ও প্রানীর কোষের বিভিন্ন কাজ বলতে পারবে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04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1310640"/>
            <a:ext cx="4551312" cy="3444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3440" y="605733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তো</a:t>
            </a:r>
            <a:r>
              <a:rPr lang="bn-BD" sz="3200" dirty="0" smtClean="0">
                <a:solidFill>
                  <a:schemeClr val="bg1"/>
                </a:solidFill>
              </a:rPr>
              <a:t>মরা কী </a:t>
            </a:r>
            <a:r>
              <a:rPr lang="en-US" sz="3200" dirty="0" err="1" smtClean="0">
                <a:solidFill>
                  <a:schemeClr val="bg1"/>
                </a:solidFill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বাড়িটি কী দিয়ে তৈরী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হয়েছে</a:t>
            </a:r>
            <a:r>
              <a:rPr lang="bn-BD" sz="3200" dirty="0" smtClean="0">
                <a:solidFill>
                  <a:schemeClr val="bg1"/>
                </a:solidFill>
              </a:rPr>
              <a:t>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20" y="5469410"/>
            <a:ext cx="9450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একটির</a:t>
            </a:r>
            <a:r>
              <a:rPr lang="bn-BD" sz="3200" dirty="0" smtClean="0">
                <a:solidFill>
                  <a:schemeClr val="bg1"/>
                </a:solidFill>
              </a:rPr>
              <a:t> পর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একটি</a:t>
            </a:r>
            <a:r>
              <a:rPr lang="bn-BD" sz="3200" dirty="0" smtClean="0">
                <a:solidFill>
                  <a:schemeClr val="bg1"/>
                </a:solidFill>
              </a:rPr>
              <a:t> ইট সাজিয়ে  বাড়ি তৈরি হয়</a:t>
            </a:r>
            <a:r>
              <a:rPr lang="en-US" sz="3200" dirty="0" smtClean="0">
                <a:solidFill>
                  <a:schemeClr val="bg1"/>
                </a:solidFill>
              </a:rPr>
              <a:t> 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6" y="1310640"/>
            <a:ext cx="54270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9" b="982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75" r="18899"/>
          <a:stretch/>
        </p:blipFill>
        <p:spPr>
          <a:xfrm>
            <a:off x="4301167" y="733256"/>
            <a:ext cx="2417752" cy="2535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773" y="309092"/>
            <a:ext cx="1205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ঠিক তেমনি সকল প্রানী এবং গাছপালা কোটি কোটি কোষ দিয়ে গঠিত।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928205" y="4305713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636561">
            <a:off x="4939814" y="4080440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255725">
            <a:off x="2918370" y="3958523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722472">
            <a:off x="6151668" y="3258754"/>
            <a:ext cx="2473377" cy="27432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46" y="3629407"/>
            <a:ext cx="9891594" cy="2698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43" y="774791"/>
            <a:ext cx="2085226" cy="25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97" y="1330765"/>
            <a:ext cx="9998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একক কাজ                                                সময় ৩ মিনিট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1" y="27680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কোষ কাকে বলে 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5141795"/>
            <a:ext cx="917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চল উত্তর মিলিয়ে নেই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94509" y="3995967"/>
            <a:ext cx="929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জীব দেহের গঠন ও কাজের এককে কোষ বলে।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77240"/>
            <a:ext cx="5715000" cy="6080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6280" y="7621"/>
            <a:ext cx="9662160" cy="624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অনুবীক্ষণ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যন্ত্র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পর্যবেক্ষণ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5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304800"/>
            <a:ext cx="11003280" cy="1615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/>
              <a:t>কোষের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প্রকারভেদ</a:t>
            </a:r>
            <a:r>
              <a:rPr lang="en-US" sz="2400" b="1" dirty="0" smtClean="0"/>
              <a:t> :</a:t>
            </a:r>
            <a:endParaRPr lang="en-US" sz="2400" dirty="0"/>
          </a:p>
          <a:p>
            <a:r>
              <a:rPr lang="en-US" sz="2400" dirty="0" err="1"/>
              <a:t>কোষকেন্দ্রের</a:t>
            </a:r>
            <a:r>
              <a:rPr lang="en-US" sz="2400" dirty="0"/>
              <a:t>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ভিত্তি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প্রধানত</a:t>
            </a:r>
            <a:r>
              <a:rPr lang="en-US" sz="2400" dirty="0"/>
              <a:t> </a:t>
            </a:r>
            <a:r>
              <a:rPr lang="en-US" sz="2400" dirty="0" err="1"/>
              <a:t>দুই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chemeClr val="bg1"/>
                </a:solidFill>
                <a:hlinkClick r:id="rId2" tooltip="আদি কোষ"/>
              </a:rPr>
              <a:t>আদি</a:t>
            </a:r>
            <a:r>
              <a:rPr lang="en-US" sz="2400" dirty="0">
                <a:solidFill>
                  <a:schemeClr val="bg1"/>
                </a:solidFill>
                <a:hlinkClick r:id="rId2" tooltip="আদি কোষ"/>
              </a:rPr>
              <a:t> </a:t>
            </a:r>
            <a:r>
              <a:rPr lang="en-US" sz="2400" dirty="0" err="1">
                <a:solidFill>
                  <a:schemeClr val="bg1"/>
                </a:solidFill>
                <a:hlinkClick r:id="rId2" tooltip="আদি কোষ"/>
              </a:rPr>
              <a:t>কোষ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>
                <a:hlinkClick r:id="rId3" tooltip="প্রকৃত কোষ"/>
              </a:rPr>
              <a:t>প্রকৃত</a:t>
            </a:r>
            <a:r>
              <a:rPr lang="en-US" sz="2400" dirty="0">
                <a:hlinkClick r:id="rId3" tooltip="প্রকৃত কোষ"/>
              </a:rPr>
              <a:t> </a:t>
            </a:r>
            <a:r>
              <a:rPr lang="en-US" sz="2400" dirty="0" err="1">
                <a:hlinkClick r:id="rId3" tooltip="প্রকৃত কোষ"/>
              </a:rPr>
              <a:t>কোষ</a:t>
            </a:r>
            <a:r>
              <a:rPr lang="en-US" sz="2400" dirty="0"/>
              <a:t>। </a:t>
            </a:r>
            <a:r>
              <a:rPr lang="en-US" sz="2400" dirty="0" err="1"/>
              <a:t>আদি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অনেকটা</a:t>
            </a:r>
            <a:r>
              <a:rPr lang="en-US" sz="2400" dirty="0"/>
              <a:t> </a:t>
            </a:r>
            <a:r>
              <a:rPr lang="en-US" sz="2400" dirty="0" err="1"/>
              <a:t>স্বাধীন</a:t>
            </a:r>
            <a:r>
              <a:rPr lang="en-US" sz="2400" dirty="0"/>
              <a:t>, </a:t>
            </a:r>
            <a:r>
              <a:rPr lang="en-US" sz="2400" dirty="0" err="1"/>
              <a:t>কিন্তু</a:t>
            </a:r>
            <a:r>
              <a:rPr lang="en-US" sz="2400" dirty="0"/>
              <a:t> </a:t>
            </a:r>
            <a:r>
              <a:rPr lang="en-US" sz="2400" dirty="0" err="1"/>
              <a:t>প্রকৃত</a:t>
            </a:r>
            <a:r>
              <a:rPr lang="en-US" sz="2400" dirty="0"/>
              <a:t> </a:t>
            </a:r>
            <a:r>
              <a:rPr lang="en-US" sz="2400" dirty="0" err="1"/>
              <a:t>কোষ</a:t>
            </a:r>
            <a:r>
              <a:rPr lang="en-US" sz="2400" dirty="0"/>
              <a:t> </a:t>
            </a:r>
            <a:r>
              <a:rPr lang="en-US" sz="2400" dirty="0" err="1"/>
              <a:t>বহুকোষী</a:t>
            </a:r>
            <a:r>
              <a:rPr lang="en-US" sz="2400" dirty="0"/>
              <a:t> </a:t>
            </a:r>
            <a:r>
              <a:rPr lang="en-US" sz="2400" dirty="0" err="1"/>
              <a:t>জীবের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অন্যের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মিলে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920240"/>
            <a:ext cx="6614160" cy="42214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78480" y="6141720"/>
            <a:ext cx="3093720" cy="716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9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2960" y="0"/>
            <a:ext cx="7559040" cy="6705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endParaRPr lang="en-US" sz="2800" dirty="0" smtClean="0"/>
          </a:p>
          <a:p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ন্যূনতম</a:t>
            </a:r>
            <a:r>
              <a:rPr lang="en-US" sz="2800" dirty="0" smtClean="0"/>
              <a:t> ১০ </a:t>
            </a:r>
            <a:r>
              <a:rPr lang="en-US" sz="2800" dirty="0" err="1" smtClean="0"/>
              <a:t>গুণ</a:t>
            </a:r>
            <a:r>
              <a:rPr lang="en-US" sz="2800" dirty="0" smtClean="0"/>
              <a:t> </a:t>
            </a:r>
            <a:r>
              <a:rPr lang="en-US" sz="2800" dirty="0" err="1" smtClean="0"/>
              <a:t>বড</a:t>
            </a:r>
            <a:r>
              <a:rPr lang="en-US" sz="2800" dirty="0" smtClean="0"/>
              <a:t>়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আয়তন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তুলনায</a:t>
            </a:r>
            <a:r>
              <a:rPr lang="en-US" sz="2800" dirty="0" smtClean="0"/>
              <a:t>় </a:t>
            </a:r>
            <a:r>
              <a:rPr lang="en-US" sz="2800" dirty="0" err="1" smtClean="0"/>
              <a:t>সর্বোচ্চ</a:t>
            </a:r>
            <a:r>
              <a:rPr lang="en-US" sz="2800" dirty="0" smtClean="0"/>
              <a:t> ১০০০ </a:t>
            </a:r>
            <a:r>
              <a:rPr lang="en-US" sz="2800" dirty="0" err="1" smtClean="0"/>
              <a:t>গুণ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পর্যন্ত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, </a:t>
            </a:r>
            <a:r>
              <a:rPr lang="en-US" sz="2800" dirty="0" err="1" smtClean="0"/>
              <a:t>আদি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ঝিল্লি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নির্দিষ্ট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বিপাকীয</a:t>
            </a:r>
            <a:r>
              <a:rPr lang="en-US" sz="2800" dirty="0" smtClean="0"/>
              <a:t>় </a:t>
            </a:r>
            <a:r>
              <a:rPr lang="en-US" sz="2800" dirty="0" err="1" smtClean="0"/>
              <a:t>কার্যাবলী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হয়ে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সবচেয়ে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উল্লেখযোগ্য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chemeClr val="bg1"/>
                </a:solidFill>
                <a:hlinkClick r:id="rId2" tooltip="কোষ নিউক্লিয়াস"/>
              </a:rPr>
              <a:t>কোষ</a:t>
            </a:r>
            <a:r>
              <a:rPr lang="en-US" sz="2800" u="sng" dirty="0" smtClean="0">
                <a:solidFill>
                  <a:schemeClr val="bg1"/>
                </a:solidFill>
                <a:hlinkClick r:id="rId2" tooltip="কোষ নিউক্লিয়াস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hlinkClick r:id="rId2" tooltip="কোষ নিউক্লিয়াস"/>
              </a:rPr>
              <a:t>নিউক্লিয়াস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/>
              <a:t>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ডিএনএ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নিউক্লিয়াস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ঝিল্লি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বেষ্টিত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চিহ্নিত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নিউক্লিয়াসের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ইংরেজি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পেয়েছে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ইরেজি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"</a:t>
            </a:r>
            <a:r>
              <a:rPr lang="en-US" sz="2800" u="sng" dirty="0" err="1" smtClean="0">
                <a:hlinkClick r:id="rId3" tooltip="ইউক্যারিয়টিক (পাতার অস্তিত্ব নেই)"/>
              </a:rPr>
              <a:t>ইউক্যারিয়টিক</a:t>
            </a:r>
            <a:r>
              <a:rPr lang="en-US" sz="2800" dirty="0" smtClean="0"/>
              <a:t>"-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"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নিউক্লিয়াস</a:t>
            </a:r>
            <a:r>
              <a:rPr lang="en-US" sz="2800" dirty="0" smtClean="0"/>
              <a:t>"।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06680" y="3974783"/>
            <a:ext cx="4465320" cy="2883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/>
              <a:t>একটি আদর্শ প্রকৃত কোষের চিত্রে এর অঙ্গাণুসমূহ দেখা যাচ্ছে: (1) </a:t>
            </a:r>
            <a:r>
              <a:rPr lang="as-IN" dirty="0">
                <a:hlinkClick r:id="rId4" tooltip="নিউক্লিওলাস"/>
              </a:rPr>
              <a:t>নিউক্লিওলাস</a:t>
            </a:r>
            <a:r>
              <a:rPr lang="as-IN" dirty="0"/>
              <a:t> (2) </a:t>
            </a:r>
            <a:r>
              <a:rPr lang="as-IN" dirty="0">
                <a:hlinkClick r:id="rId2" tooltip="কোষ নিউক্লিয়াস"/>
              </a:rPr>
              <a:t>নিউক্লিয়াস</a:t>
            </a:r>
            <a:r>
              <a:rPr lang="as-IN" dirty="0"/>
              <a:t> (3) </a:t>
            </a:r>
            <a:r>
              <a:rPr lang="as-IN" dirty="0">
                <a:hlinkClick r:id="rId5" tooltip="রাইবোজোম"/>
              </a:rPr>
              <a:t>রাইবোজোম</a:t>
            </a:r>
            <a:r>
              <a:rPr lang="as-IN" dirty="0"/>
              <a:t> (4) </a:t>
            </a:r>
            <a:r>
              <a:rPr lang="as-IN" dirty="0">
                <a:hlinkClick r:id="rId6" tooltip="ভেসিক্‌ল (পাতার অস্তিত্ব নেই)"/>
              </a:rPr>
              <a:t>ভেসিক্‌ল</a:t>
            </a:r>
            <a:r>
              <a:rPr lang="as-IN" dirty="0"/>
              <a:t> (5) অমসৃণ </a:t>
            </a:r>
            <a:r>
              <a:rPr lang="as-IN" dirty="0">
                <a:hlinkClick r:id="rId7" tooltip="এন্ডোপ্লাজমীয় জালিকা (পাতার অস্তিত্ব নেই)"/>
              </a:rPr>
              <a:t>এন্ডোপ্লাজমীয় জালিকা</a:t>
            </a:r>
            <a:r>
              <a:rPr lang="as-IN" dirty="0"/>
              <a:t> (6) </a:t>
            </a:r>
            <a:r>
              <a:rPr lang="as-IN" dirty="0">
                <a:hlinkClick r:id="rId8" tooltip="গলগি বস্তু"/>
              </a:rPr>
              <a:t>গলগি বস্তু</a:t>
            </a:r>
            <a:r>
              <a:rPr lang="as-IN" dirty="0"/>
              <a:t> (7) </a:t>
            </a:r>
            <a:r>
              <a:rPr lang="as-IN" dirty="0">
                <a:hlinkClick r:id="rId9" tooltip="সাইটোস্কেলিটন (পাতার অস্তিত্ব নেই)"/>
              </a:rPr>
              <a:t>সাইটোস্কেলিটন</a:t>
            </a:r>
            <a:r>
              <a:rPr lang="as-IN" dirty="0"/>
              <a:t> (8) মসৃণ এন্ডোপ্লাজমীয় জালিকা (9) </a:t>
            </a:r>
            <a:r>
              <a:rPr lang="as-IN" dirty="0">
                <a:hlinkClick r:id="rId10" tooltip="মাইটোকন্ড্রিয়া"/>
              </a:rPr>
              <a:t>মাইটোকন্ড্রিয়া</a:t>
            </a:r>
            <a:r>
              <a:rPr lang="as-IN" dirty="0"/>
              <a:t> (10) </a:t>
            </a:r>
            <a:r>
              <a:rPr lang="as-IN" dirty="0">
                <a:hlinkClick r:id="rId11" tooltip="কোষ গহ্বর (পাতার অস্তিত্ব নেই)"/>
              </a:rPr>
              <a:t>কোষ গহ্বর</a:t>
            </a:r>
            <a:r>
              <a:rPr lang="as-IN" dirty="0"/>
              <a:t> (11) </a:t>
            </a:r>
            <a:r>
              <a:rPr lang="as-IN" dirty="0">
                <a:hlinkClick r:id="rId12" tooltip="সাইটোপ্লাজম"/>
              </a:rPr>
              <a:t>সাইটোপ্লাজম</a:t>
            </a:r>
            <a:r>
              <a:rPr lang="as-IN" dirty="0"/>
              <a:t> (12) </a:t>
            </a:r>
            <a:r>
              <a:rPr lang="as-IN" dirty="0">
                <a:hlinkClick r:id="rId13" tooltip="লাইসোজোম"/>
              </a:rPr>
              <a:t>লাইসোজোম</a:t>
            </a:r>
            <a:r>
              <a:rPr lang="as-IN" dirty="0"/>
              <a:t> (13) </a:t>
            </a:r>
            <a:r>
              <a:rPr lang="as-IN" dirty="0">
                <a:hlinkClick r:id="rId14" tooltip="সেন্ট্রোজোম (পাতার অস্তিত্ব নেই)"/>
              </a:rPr>
              <a:t>সেন্ট্রোজোম</a:t>
            </a:r>
            <a:r>
              <a:rPr lang="as-IN" dirty="0"/>
              <a:t>-এর মধ্যস্থিত </a:t>
            </a:r>
            <a:r>
              <a:rPr lang="as-IN" dirty="0">
                <a:hlinkClick r:id="rId15" tooltip="সেন্ট্রিওল"/>
              </a:rPr>
              <a:t>সেন্ট্রিওল</a:t>
            </a:r>
            <a:r>
              <a:rPr lang="as-IN" dirty="0"/>
              <a:t>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"/>
            <a:ext cx="4465320" cy="3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946</TotalTime>
  <Words>401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Garamond</vt:lpstr>
      <vt:lpstr>Nikosh 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My PC</cp:lastModifiedBy>
  <cp:revision>147</cp:revision>
  <dcterms:created xsi:type="dcterms:W3CDTF">2020-02-03T14:15:19Z</dcterms:created>
  <dcterms:modified xsi:type="dcterms:W3CDTF">2021-03-12T15:36:20Z</dcterms:modified>
</cp:coreProperties>
</file>