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78" r:id="rId2"/>
    <p:sldId id="278" r:id="rId3"/>
    <p:sldId id="258" r:id="rId4"/>
    <p:sldId id="257" r:id="rId5"/>
    <p:sldId id="284" r:id="rId6"/>
    <p:sldId id="480" r:id="rId7"/>
    <p:sldId id="261" r:id="rId8"/>
    <p:sldId id="266" r:id="rId9"/>
    <p:sldId id="469" r:id="rId10"/>
    <p:sldId id="271" r:id="rId11"/>
    <p:sldId id="286" r:id="rId12"/>
    <p:sldId id="268" r:id="rId13"/>
    <p:sldId id="299" r:id="rId14"/>
    <p:sldId id="467" r:id="rId15"/>
    <p:sldId id="288" r:id="rId16"/>
    <p:sldId id="274" r:id="rId17"/>
    <p:sldId id="276" r:id="rId18"/>
    <p:sldId id="277" r:id="rId19"/>
    <p:sldId id="482" r:id="rId20"/>
    <p:sldId id="281" r:id="rId21"/>
    <p:sldId id="282" r:id="rId22"/>
    <p:sldId id="283" r:id="rId23"/>
    <p:sldId id="487" r:id="rId24"/>
    <p:sldId id="29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B60DF-E5EC-4638-B676-93CE05870F57}"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03B3D-1F2C-4A81-8C98-53E7BCD4CA02}" type="slidenum">
              <a:rPr lang="en-US" smtClean="0"/>
              <a:t>‹#›</a:t>
            </a:fld>
            <a:endParaRPr lang="en-US"/>
          </a:p>
        </p:txBody>
      </p:sp>
    </p:spTree>
    <p:extLst>
      <p:ext uri="{BB962C8B-B14F-4D97-AF65-F5344CB8AC3E}">
        <p14:creationId xmlns:p14="http://schemas.microsoft.com/office/powerpoint/2010/main" val="388569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02FF889F-B738-4C79-926A-1B4398BBF8BB}" type="slidenum">
              <a:rPr lang="en-US" smtClean="0"/>
              <a:t>8</a:t>
            </a:fld>
            <a:endParaRPr lang="en-US"/>
          </a:p>
        </p:txBody>
      </p:sp>
    </p:spTree>
    <p:extLst>
      <p:ext uri="{BB962C8B-B14F-4D97-AF65-F5344CB8AC3E}">
        <p14:creationId xmlns:p14="http://schemas.microsoft.com/office/powerpoint/2010/main" val="293332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F917B-E0CE-4680-8485-6C97D202A478}" type="slidenum">
              <a:rPr lang="en-US" smtClean="0"/>
              <a:t>13</a:t>
            </a:fld>
            <a:endParaRPr lang="en-US"/>
          </a:p>
        </p:txBody>
      </p:sp>
    </p:spTree>
    <p:extLst>
      <p:ext uri="{BB962C8B-B14F-4D97-AF65-F5344CB8AC3E}">
        <p14:creationId xmlns:p14="http://schemas.microsoft.com/office/powerpoint/2010/main" val="405903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B70A168-D02E-4B8C-A25D-AE1CA2AE8CB1}"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93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298997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420804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24310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168-D02E-4B8C-A25D-AE1CA2AE8CB1}"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58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E52678-9438-4C68-A474-FB67A7BC1AA3}"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349155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E52678-9438-4C68-A474-FB67A7BC1AA3}"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117154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E52678-9438-4C68-A474-FB67A7BC1AA3}"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79150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52678-9438-4C68-A474-FB67A7BC1AA3}"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385260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52678-9438-4C68-A474-FB67A7BC1AA3}"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37695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52678-9438-4C68-A474-FB67A7BC1AA3}"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172289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4E52678-9438-4C68-A474-FB67A7BC1AA3}" type="datetimeFigureOut">
              <a:rPr lang="en-US" smtClean="0"/>
              <a:t>3/2/2021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B70A168-D02E-4B8C-A25D-AE1CA2AE8CB1}" type="slidenum">
              <a:rPr lang="en-US" smtClean="0"/>
              <a:t>‹#›</a:t>
            </a:fld>
            <a:endParaRPr lang="en-US"/>
          </a:p>
        </p:txBody>
      </p:sp>
    </p:spTree>
    <p:extLst>
      <p:ext uri="{BB962C8B-B14F-4D97-AF65-F5344CB8AC3E}">
        <p14:creationId xmlns:p14="http://schemas.microsoft.com/office/powerpoint/2010/main" val="542667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1.jp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4.jpe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B60857-8E86-4FE3-8C62-CB08CA018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4" y="126609"/>
            <a:ext cx="11957538" cy="6597748"/>
          </a:xfrm>
          <a:prstGeom prst="rect">
            <a:avLst/>
          </a:prstGeom>
        </p:spPr>
      </p:pic>
      <p:sp>
        <p:nvSpPr>
          <p:cNvPr id="6" name="TextBox 5">
            <a:extLst>
              <a:ext uri="{FF2B5EF4-FFF2-40B4-BE49-F238E27FC236}">
                <a16:creationId xmlns:a16="http://schemas.microsoft.com/office/drawing/2014/main" id="{1DBD56FF-83D9-46D2-8811-A393F420F475}"/>
              </a:ext>
            </a:extLst>
          </p:cNvPr>
          <p:cNvSpPr txBox="1"/>
          <p:nvPr/>
        </p:nvSpPr>
        <p:spPr>
          <a:xfrm>
            <a:off x="262598" y="133643"/>
            <a:ext cx="5036234" cy="707886"/>
          </a:xfrm>
          <a:prstGeom prst="rect">
            <a:avLst/>
          </a:prstGeom>
          <a:noFill/>
        </p:spPr>
        <p:txBody>
          <a:bodyPr wrap="square" rtlCol="0">
            <a:spAutoFit/>
          </a:bodyPr>
          <a:lstStyle/>
          <a:p>
            <a:r>
              <a:rPr lang="en-US" sz="4000" dirty="0" err="1">
                <a:solidFill>
                  <a:srgbClr val="FF0066"/>
                </a:solidFill>
                <a:latin typeface="NikoshBAN" panose="02000000000000000000" pitchFamily="2" charset="0"/>
                <a:cs typeface="NikoshBAN" panose="02000000000000000000" pitchFamily="2" charset="0"/>
              </a:rPr>
              <a:t>আজকের</a:t>
            </a:r>
            <a:r>
              <a:rPr lang="en-US" sz="4000" dirty="0">
                <a:solidFill>
                  <a:srgbClr val="FF0066"/>
                </a:solidFill>
                <a:latin typeface="NikoshBAN" panose="02000000000000000000" pitchFamily="2" charset="0"/>
                <a:cs typeface="NikoshBAN" panose="02000000000000000000" pitchFamily="2" charset="0"/>
              </a:rPr>
              <a:t> </a:t>
            </a:r>
            <a:r>
              <a:rPr lang="en-US" sz="4000" dirty="0" err="1">
                <a:solidFill>
                  <a:srgbClr val="FF0066"/>
                </a:solidFill>
                <a:latin typeface="NikoshBAN" panose="02000000000000000000" pitchFamily="2" charset="0"/>
                <a:cs typeface="NikoshBAN" panose="02000000000000000000" pitchFamily="2" charset="0"/>
              </a:rPr>
              <a:t>ক্লাসে</a:t>
            </a:r>
            <a:r>
              <a:rPr lang="en-US" sz="4000" dirty="0">
                <a:solidFill>
                  <a:srgbClr val="FF0066"/>
                </a:solidFill>
                <a:latin typeface="NikoshBAN" panose="02000000000000000000" pitchFamily="2" charset="0"/>
                <a:cs typeface="NikoshBAN" panose="02000000000000000000" pitchFamily="2" charset="0"/>
              </a:rPr>
              <a:t> </a:t>
            </a:r>
            <a:r>
              <a:rPr lang="en-US" sz="4000" dirty="0" err="1">
                <a:solidFill>
                  <a:srgbClr val="FF0066"/>
                </a:solidFill>
                <a:latin typeface="NikoshBAN" panose="02000000000000000000" pitchFamily="2" charset="0"/>
                <a:cs typeface="NikoshBAN" panose="02000000000000000000" pitchFamily="2" charset="0"/>
              </a:rPr>
              <a:t>সবাইকে</a:t>
            </a:r>
            <a:r>
              <a:rPr lang="en-US" sz="4000" dirty="0">
                <a:solidFill>
                  <a:srgbClr val="FF0066"/>
                </a:solidFill>
                <a:latin typeface="NikoshBAN" panose="02000000000000000000" pitchFamily="2" charset="0"/>
                <a:cs typeface="NikoshBAN" panose="02000000000000000000" pitchFamily="2" charset="0"/>
              </a:rPr>
              <a:t> </a:t>
            </a:r>
            <a:r>
              <a:rPr lang="en-US" sz="4000" dirty="0" err="1">
                <a:solidFill>
                  <a:srgbClr val="FF0066"/>
                </a:solidFill>
                <a:latin typeface="NikoshBAN" panose="02000000000000000000" pitchFamily="2" charset="0"/>
                <a:cs typeface="NikoshBAN" panose="02000000000000000000" pitchFamily="2" charset="0"/>
              </a:rPr>
              <a:t>স্বাগত</a:t>
            </a:r>
            <a:r>
              <a:rPr lang="en-US" sz="4000" dirty="0">
                <a:solidFill>
                  <a:srgbClr val="FF0066"/>
                </a:solidFill>
                <a:latin typeface="NikoshBAN" panose="02000000000000000000" pitchFamily="2" charset="0"/>
                <a:cs typeface="NikoshBAN" panose="02000000000000000000" pitchFamily="2" charset="0"/>
              </a:rPr>
              <a:t> </a:t>
            </a:r>
          </a:p>
        </p:txBody>
      </p:sp>
      <p:pic>
        <p:nvPicPr>
          <p:cNvPr id="10" name="Picture 9">
            <a:extLst>
              <a:ext uri="{FF2B5EF4-FFF2-40B4-BE49-F238E27FC236}">
                <a16:creationId xmlns:a16="http://schemas.microsoft.com/office/drawing/2014/main" id="{24021CA6-CC83-4681-ADB2-A88F64188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215" y="2544420"/>
            <a:ext cx="1905000" cy="1762125"/>
          </a:xfrm>
          <a:prstGeom prst="rect">
            <a:avLst/>
          </a:prstGeom>
        </p:spPr>
      </p:pic>
    </p:spTree>
    <p:extLst>
      <p:ext uri="{BB962C8B-B14F-4D97-AF65-F5344CB8AC3E}">
        <p14:creationId xmlns:p14="http://schemas.microsoft.com/office/powerpoint/2010/main" val="58104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233AC1DD-E1F7-4D4B-8803-5BE892F9CF69}"/>
              </a:ext>
            </a:extLst>
          </p:cNvPr>
          <p:cNvSpPr/>
          <p:nvPr/>
        </p:nvSpPr>
        <p:spPr>
          <a:xfrm>
            <a:off x="4280452" y="298174"/>
            <a:ext cx="3551582" cy="1126435"/>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B1C343-8762-4D21-92A9-9FE1E0F95873}"/>
              </a:ext>
            </a:extLst>
          </p:cNvPr>
          <p:cNvSpPr txBox="1"/>
          <p:nvPr/>
        </p:nvSpPr>
        <p:spPr>
          <a:xfrm>
            <a:off x="5004512" y="399726"/>
            <a:ext cx="2103461" cy="923330"/>
          </a:xfrm>
          <a:prstGeom prst="rect">
            <a:avLst/>
          </a:prstGeom>
          <a:noFill/>
        </p:spPr>
        <p:txBody>
          <a:bodyPr wrap="none" rtlCol="0">
            <a:spAutoFit/>
          </a:bodyPr>
          <a:lstStyle/>
          <a:p>
            <a:pPr algn="ctr"/>
            <a:r>
              <a:rPr lang="en-US" sz="5400" dirty="0" err="1">
                <a:latin typeface="NikoshBAN" pitchFamily="2" charset="0"/>
                <a:cs typeface="NikoshBAN" pitchFamily="2" charset="0"/>
              </a:rPr>
              <a:t>সরব</a:t>
            </a:r>
            <a:r>
              <a:rPr lang="en-US" sz="5400" dirty="0">
                <a:latin typeface="NikoshBAN" pitchFamily="2" charset="0"/>
                <a:cs typeface="NikoshBAN" pitchFamily="2" charset="0"/>
              </a:rPr>
              <a:t> </a:t>
            </a:r>
            <a:r>
              <a:rPr lang="en-US" sz="5400" dirty="0" err="1">
                <a:latin typeface="NikoshBAN" pitchFamily="2" charset="0"/>
                <a:cs typeface="NikoshBAN" pitchFamily="2" charset="0"/>
              </a:rPr>
              <a:t>পাঠ</a:t>
            </a:r>
            <a:endParaRPr lang="en-US" sz="5400"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id="{09F4C25F-AC73-4FA7-A37F-7FDD7FA5F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26" y="1481137"/>
            <a:ext cx="10800522" cy="5078689"/>
          </a:xfrm>
          <a:prstGeom prst="rect">
            <a:avLst/>
          </a:prstGeom>
        </p:spPr>
      </p:pic>
      <p:pic>
        <p:nvPicPr>
          <p:cNvPr id="7" name="Picture 6" descr="images (14).jpeg">
            <a:extLst>
              <a:ext uri="{FF2B5EF4-FFF2-40B4-BE49-F238E27FC236}">
                <a16:creationId xmlns:a16="http://schemas.microsoft.com/office/drawing/2014/main" id="{5C018A7F-E96A-4DDE-AC8D-FED648BE0C8B}"/>
              </a:ext>
            </a:extLst>
          </p:cNvPr>
          <p:cNvPicPr>
            <a:picLocks noChangeAspect="1"/>
          </p:cNvPicPr>
          <p:nvPr/>
        </p:nvPicPr>
        <p:blipFill>
          <a:blip r:embed="rId3"/>
          <a:stretch>
            <a:fillRect/>
          </a:stretch>
        </p:blipFill>
        <p:spPr>
          <a:xfrm>
            <a:off x="318052" y="1210692"/>
            <a:ext cx="671733" cy="5349134"/>
          </a:xfrm>
          <a:prstGeom prst="rect">
            <a:avLst/>
          </a:prstGeom>
        </p:spPr>
      </p:pic>
    </p:spTree>
    <p:extLst>
      <p:ext uri="{BB962C8B-B14F-4D97-AF65-F5344CB8AC3E}">
        <p14:creationId xmlns:p14="http://schemas.microsoft.com/office/powerpoint/2010/main" val="1954057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827" y="227176"/>
            <a:ext cx="11657428" cy="6763390"/>
          </a:xfrm>
          <a:prstGeom prst="rect">
            <a:avLst/>
          </a:prstGeom>
          <a:noFill/>
        </p:spPr>
        <p:txBody>
          <a:bodyPr wrap="square" rtlCol="0">
            <a:spAutoFit/>
          </a:bodyPr>
          <a:lstStyle/>
          <a:p>
            <a:r>
              <a:rPr lang="as-IN" sz="2800" dirty="0">
                <a:latin typeface="NikoshBAN" panose="02000000000000000000" pitchFamily="2" charset="0"/>
                <a:cs typeface="NikoshBAN" panose="02000000000000000000" pitchFamily="2" charset="0"/>
              </a:rPr>
              <a:t>সেকালে্ ইহুদি বংশে তিনটি লোক ছিল-একজনের সর্বাঙ্গে ধবল, একজনের মাথায় টাক, আরেক জনের দুই চোখ অন্ধ। আল্লাহ তাহাদের পরীক্ষার জন্য তাহাদের কাছে এক ফেরেশতা পাঠাইলেন। ফেরেশতা হইলেন আল্লাহর দূত। তাহারা নূরের তৈয়ারী এমনি কেহ তাহাদিগকে দেখিতে পায় না। আল্লাহর হুকুমে তাঁহারা সকল কাজ করিয়া থাকেন।ফেরেশতা মানুষের রূপ ধরিয়া প্রথমে ধবলরোগীর নিকটে আসিলেন। তিনি তাহাকে বলিলেন, কী তুমি সবচেয়ে ভালোবাসো?ধবলরোগী বলিল, আহা! আমার গায়ের রং যদি ভালো হয়। সকলে যে আমাকে বড় ঘৃণা করে।স্বগীয় দূত তাহার গায়ে হাত বুলাইয়া দিলেন।তাহার রোগ সারিয়া গেল। তাহার গায়ের চামড়া ভালো হইল।তারপর আল্লাহর দূত পুনরায় তাহাকে জিজ্ঞাসা করিলেন, এখন তুমি কী চাও?</a:t>
            </a:r>
          </a:p>
          <a:p>
            <a:r>
              <a:rPr lang="as-IN" sz="2800" dirty="0">
                <a:latin typeface="NikoshBAN" panose="02000000000000000000" pitchFamily="2" charset="0"/>
                <a:cs typeface="NikoshBAN" panose="02000000000000000000" pitchFamily="2" charset="0"/>
              </a:rPr>
              <a:t>সে বলিল, আমি উট চাই।</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দূত তাহাকে একটি গাভিন উট দিয়া বলিলেন, এই লও। ইহাতে তোমার ভাগ্য খুলিবে।তারপর সেই ফেরেশতা টাকওয়ালার কাছে গিয়া বলিলেন, কী তুমি সবেচেয়ে ভালোবাসো? সে বলিল, আহা! আমার এই রোগ যদি সারিয়া যায়।যদি আমার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মাথায় চুল ওঠে!</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আল্লাহর দূত তাহার মাথায় হাত বুলাইয়া দিলেন। তাহার টাক সারিয়া গেল। তাহার মাথায় চুল গজাইল। দূত পুনরায় বলিলেন, এখন তুমি কী চাও?সে বলিল, গাভী।</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তিনি তাহাকে একটি গাভিন গাভী দিয়া বলিলেন, এই লও। ইহাতে তোমার ভাগ্য খুলিবে।তারপর স্বর্গীয় দূত অন্ধের কাছে গেলেন। গিয়া বলিলেন, কী তুমি সবচেয়ে ভালোবাসো?</a:t>
            </a:r>
          </a:p>
          <a:p>
            <a:r>
              <a:rPr lang="as-IN" sz="2800" dirty="0">
                <a:latin typeface="NikoshBAN" panose="02000000000000000000" pitchFamily="2" charset="0"/>
                <a:cs typeface="NikoshBAN" panose="02000000000000000000" pitchFamily="2" charset="0"/>
              </a:rPr>
              <a:t>সে বলিল, আল্লাহ আমার চোখ ভালো করিয়া দিন। আমি যেন লোকের মুখ দেখিতে পাই।</a:t>
            </a:r>
          </a:p>
          <a:p>
            <a:endParaRPr lang="as-IN" sz="2800" dirty="0">
              <a:latin typeface="NikoshBAN" panose="02000000000000000000" pitchFamily="2" charset="0"/>
              <a:cs typeface="NikoshBAN" panose="02000000000000000000" pitchFamily="2" charset="0"/>
            </a:endParaRPr>
          </a:p>
          <a:p>
            <a:endParaRPr lang="en-US" sz="13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3389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29345" y="1728471"/>
            <a:ext cx="1094509" cy="584775"/>
          </a:xfrm>
          <a:prstGeom prst="rect">
            <a:avLst/>
          </a:prstGeom>
          <a:noFill/>
        </p:spPr>
        <p:txBody>
          <a:bodyPr wrap="square" rtlCol="0">
            <a:spAutoFit/>
          </a:bodyPr>
          <a:lstStyle/>
          <a:p>
            <a:r>
              <a:rPr lang="en-US" sz="3200" b="1" dirty="0" err="1">
                <a:solidFill>
                  <a:srgbClr val="006600"/>
                </a:solidFill>
                <a:latin typeface="NikoshBAN" pitchFamily="2" charset="0"/>
                <a:cs typeface="NikoshBAN" pitchFamily="2" charset="0"/>
              </a:rPr>
              <a:t>ধবল</a:t>
            </a:r>
            <a:endParaRPr lang="en-US" sz="3200" b="1" dirty="0">
              <a:solidFill>
                <a:srgbClr val="006600"/>
              </a:solidFill>
              <a:latin typeface="NikoshBAN" pitchFamily="2" charset="0"/>
              <a:cs typeface="NikoshBAN" pitchFamily="2" charset="0"/>
            </a:endParaRPr>
          </a:p>
        </p:txBody>
      </p:sp>
      <p:sp>
        <p:nvSpPr>
          <p:cNvPr id="10" name="TextBox 9"/>
          <p:cNvSpPr txBox="1"/>
          <p:nvPr/>
        </p:nvSpPr>
        <p:spPr>
          <a:xfrm>
            <a:off x="6172200" y="1762780"/>
            <a:ext cx="5562600" cy="584775"/>
          </a:xfrm>
          <a:prstGeom prst="rect">
            <a:avLst/>
          </a:prstGeom>
          <a:noFill/>
        </p:spPr>
        <p:txBody>
          <a:bodyPr wrap="square" rtlCol="0">
            <a:spAutoFit/>
          </a:bodyPr>
          <a:lstStyle/>
          <a:p>
            <a:pPr algn="ctr"/>
            <a:r>
              <a:rPr lang="en-US" sz="3200" b="1" dirty="0" err="1">
                <a:solidFill>
                  <a:srgbClr val="207620"/>
                </a:solidFill>
                <a:latin typeface="NikoshBAN" pitchFamily="2" charset="0"/>
                <a:cs typeface="NikoshBAN" pitchFamily="2" charset="0"/>
              </a:rPr>
              <a:t>সাদা</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এখানে</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কুষ্ঠরোগ</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অর্থে</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ব্যবহৃত</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হয়েছে</a:t>
            </a:r>
            <a:r>
              <a:rPr lang="en-US" sz="3200" b="1" dirty="0">
                <a:solidFill>
                  <a:srgbClr val="207620"/>
                </a:solidFill>
                <a:latin typeface="NikoshBAN" pitchFamily="2" charset="0"/>
                <a:cs typeface="NikoshBAN" pitchFamily="2" charset="0"/>
              </a:rPr>
              <a: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2819400"/>
            <a:ext cx="1752600" cy="1039119"/>
          </a:xfrm>
          <a:prstGeom prst="rect">
            <a:avLst/>
          </a:prstGeom>
        </p:spPr>
      </p:pic>
      <p:sp>
        <p:nvSpPr>
          <p:cNvPr id="12" name="TextBox 11"/>
          <p:cNvSpPr txBox="1"/>
          <p:nvPr/>
        </p:nvSpPr>
        <p:spPr>
          <a:xfrm>
            <a:off x="2729345" y="2996625"/>
            <a:ext cx="1385455" cy="584775"/>
          </a:xfrm>
          <a:prstGeom prst="rect">
            <a:avLst/>
          </a:prstGeom>
          <a:noFill/>
        </p:spPr>
        <p:txBody>
          <a:bodyPr wrap="square" rtlCol="0">
            <a:spAutoFit/>
          </a:bodyPr>
          <a:lstStyle/>
          <a:p>
            <a:r>
              <a:rPr lang="en-US" sz="3200" b="1" dirty="0" err="1">
                <a:latin typeface="NikoshBAN" pitchFamily="2" charset="0"/>
                <a:cs typeface="NikoshBAN" pitchFamily="2" charset="0"/>
              </a:rPr>
              <a:t>ইহুদি</a:t>
            </a:r>
            <a:endParaRPr lang="en-US" sz="3200" b="1" dirty="0">
              <a:latin typeface="NikoshBAN" pitchFamily="2" charset="0"/>
              <a:cs typeface="NikoshBAN" pitchFamily="2" charset="0"/>
            </a:endParaRPr>
          </a:p>
        </p:txBody>
      </p:sp>
      <p:sp>
        <p:nvSpPr>
          <p:cNvPr id="13" name="TextBox 12"/>
          <p:cNvSpPr txBox="1"/>
          <p:nvPr/>
        </p:nvSpPr>
        <p:spPr>
          <a:xfrm>
            <a:off x="6159502" y="3061288"/>
            <a:ext cx="5346698" cy="584775"/>
          </a:xfrm>
          <a:prstGeom prst="rect">
            <a:avLst/>
          </a:prstGeom>
          <a:noFill/>
        </p:spPr>
        <p:txBody>
          <a:bodyPr wrap="square" rtlCol="0">
            <a:spAutoFit/>
          </a:bodyPr>
          <a:lstStyle/>
          <a:p>
            <a:pPr algn="ctr"/>
            <a:r>
              <a:rPr lang="en-US" sz="3200" b="1" dirty="0" err="1">
                <a:latin typeface="NikoshBAN" pitchFamily="2" charset="0"/>
                <a:cs typeface="NikoshBAN" pitchFamily="2" charset="0"/>
              </a:rPr>
              <a:t>হযরত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মুসা</a:t>
            </a:r>
            <a:r>
              <a:rPr lang="en-US" sz="3200" b="1" dirty="0">
                <a:latin typeface="NikoshBAN" pitchFamily="2" charset="0"/>
                <a:cs typeface="NikoshBAN" pitchFamily="2" charset="0"/>
              </a:rPr>
              <a:t> (আ:) </a:t>
            </a:r>
            <a:r>
              <a:rPr lang="en-US" sz="3200" b="1" dirty="0" err="1">
                <a:latin typeface="NikoshBAN" pitchFamily="2" charset="0"/>
                <a:cs typeface="NikoshBAN" pitchFamily="2" charset="0"/>
              </a:rPr>
              <a:t>প্রবর্তিত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ধর্মের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অনুসারী</a:t>
            </a:r>
            <a:endParaRPr lang="en-US" sz="3200" b="1" dirty="0">
              <a:latin typeface="NikoshBAN" pitchFamily="2" charset="0"/>
              <a:cs typeface="NikoshBAN" pitchFamily="2" charset="0"/>
            </a:endParaRPr>
          </a:p>
        </p:txBody>
      </p:sp>
      <p:sp>
        <p:nvSpPr>
          <p:cNvPr id="15" name="TextBox 14"/>
          <p:cNvSpPr txBox="1"/>
          <p:nvPr/>
        </p:nvSpPr>
        <p:spPr>
          <a:xfrm>
            <a:off x="2590800" y="4128075"/>
            <a:ext cx="1385455" cy="584775"/>
          </a:xfrm>
          <a:prstGeom prst="rect">
            <a:avLst/>
          </a:prstGeom>
          <a:noFill/>
        </p:spPr>
        <p:txBody>
          <a:bodyPr wrap="square" rtlCol="0">
            <a:spAutoFit/>
          </a:bodyPr>
          <a:lstStyle/>
          <a:p>
            <a:r>
              <a:rPr lang="en-US" sz="3200" b="1" dirty="0" err="1">
                <a:solidFill>
                  <a:srgbClr val="7030A0"/>
                </a:solidFill>
                <a:latin typeface="NikoshBAN" pitchFamily="2" charset="0"/>
                <a:cs typeface="NikoshBAN" pitchFamily="2" charset="0"/>
              </a:rPr>
              <a:t>আমির</a:t>
            </a:r>
            <a:endParaRPr lang="en-US" sz="3200" b="1" dirty="0">
              <a:solidFill>
                <a:srgbClr val="7030A0"/>
              </a:solidFill>
              <a:latin typeface="NikoshBAN" pitchFamily="2" charset="0"/>
              <a:cs typeface="NikoshBAN" pitchFamily="2" charset="0"/>
            </a:endParaRPr>
          </a:p>
        </p:txBody>
      </p:sp>
      <p:sp>
        <p:nvSpPr>
          <p:cNvPr id="16" name="TextBox 15"/>
          <p:cNvSpPr txBox="1"/>
          <p:nvPr/>
        </p:nvSpPr>
        <p:spPr>
          <a:xfrm>
            <a:off x="5839030" y="4267200"/>
            <a:ext cx="4981370" cy="584775"/>
          </a:xfrm>
          <a:prstGeom prst="rect">
            <a:avLst/>
          </a:prstGeom>
          <a:noFill/>
        </p:spPr>
        <p:txBody>
          <a:bodyPr wrap="square" rtlCol="0">
            <a:spAutoFit/>
          </a:bodyPr>
          <a:lstStyle/>
          <a:p>
            <a:pPr algn="ctr"/>
            <a:r>
              <a:rPr lang="en-US" sz="3200" b="1" dirty="0" err="1">
                <a:solidFill>
                  <a:srgbClr val="7030A0"/>
                </a:solidFill>
                <a:latin typeface="NikoshBAN" pitchFamily="2" charset="0"/>
                <a:cs typeface="NikoshBAN" pitchFamily="2" charset="0"/>
              </a:rPr>
              <a:t>প্রধান</a:t>
            </a:r>
            <a:r>
              <a:rPr lang="en-US" sz="3200" b="1" dirty="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ধনী</a:t>
            </a:r>
            <a:r>
              <a:rPr lang="en-US" sz="3200" b="1" dirty="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ধনবান</a:t>
            </a:r>
            <a:r>
              <a:rPr lang="en-US" sz="3200" b="1" dirty="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সম্ভ্রান্তলোক</a:t>
            </a:r>
            <a:r>
              <a:rPr lang="en-US" sz="3200" b="1" dirty="0">
                <a:solidFill>
                  <a:srgbClr val="7030A0"/>
                </a:solidFill>
                <a:latin typeface="NikoshBAN" pitchFamily="2" charset="0"/>
                <a:cs typeface="NikoshBAN" pitchFamily="2" charset="0"/>
              </a:rPr>
              <a:t>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818" y="3962400"/>
            <a:ext cx="1756182" cy="1220030"/>
          </a:xfrm>
          <a:prstGeom prst="rect">
            <a:avLst/>
          </a:prstGeom>
          <a:ln>
            <a:noFill/>
          </a:ln>
          <a:effectLst>
            <a:outerShdw blurRad="292100" dist="139700" dir="2700000" algn="tl" rotWithShape="0">
              <a:srgbClr val="333333">
                <a:alpha val="65000"/>
              </a:srgbClr>
            </a:outerShdw>
          </a:effectLst>
        </p:spPr>
      </p:pic>
      <p:sp>
        <p:nvSpPr>
          <p:cNvPr id="19" name="Rounded Rectangle 18"/>
          <p:cNvSpPr/>
          <p:nvPr/>
        </p:nvSpPr>
        <p:spPr>
          <a:xfrm>
            <a:off x="1981200" y="5397500"/>
            <a:ext cx="23622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latin typeface="NikoshBAN" pitchFamily="2" charset="0"/>
                <a:cs typeface="NikoshBAN" pitchFamily="2" charset="0"/>
              </a:rPr>
              <a:t>নুর</a:t>
            </a:r>
            <a:endParaRPr lang="en-US" sz="3200" b="1" dirty="0">
              <a:solidFill>
                <a:srgbClr val="002060"/>
              </a:solidFill>
              <a:latin typeface="NikoshBAN" pitchFamily="2" charset="0"/>
              <a:cs typeface="NikoshBAN" pitchFamily="2" charset="0"/>
            </a:endParaRPr>
          </a:p>
        </p:txBody>
      </p:sp>
      <p:sp>
        <p:nvSpPr>
          <p:cNvPr id="20" name="Rounded Rectangle 19"/>
          <p:cNvSpPr/>
          <p:nvPr/>
        </p:nvSpPr>
        <p:spPr>
          <a:xfrm>
            <a:off x="6248400" y="5512087"/>
            <a:ext cx="23622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latin typeface="NikoshBAN" pitchFamily="2" charset="0"/>
                <a:cs typeface="NikoshBAN" pitchFamily="2" charset="0"/>
              </a:rPr>
              <a:t>জ্যো</a:t>
            </a:r>
            <a:r>
              <a:rPr lang="bn-IN" sz="3200" b="1" dirty="0">
                <a:solidFill>
                  <a:srgbClr val="002060"/>
                </a:solidFill>
                <a:latin typeface="NikoshBAN" pitchFamily="2" charset="0"/>
                <a:cs typeface="NikoshBAN" pitchFamily="2" charset="0"/>
              </a:rPr>
              <a:t>তি</a:t>
            </a:r>
            <a:r>
              <a:rPr lang="bn-BD" sz="3200" b="1" dirty="0">
                <a:solidFill>
                  <a:srgbClr val="002060"/>
                </a:solidFill>
                <a:latin typeface="NikoshBAN" pitchFamily="2" charset="0"/>
                <a:cs typeface="NikoshBAN" pitchFamily="2" charset="0"/>
              </a:rPr>
              <a:t> / আলো</a:t>
            </a:r>
            <a:endParaRPr lang="en-US" sz="3200" b="1" dirty="0">
              <a:solidFill>
                <a:srgbClr val="002060"/>
              </a:solidFill>
              <a:latin typeface="NikoshBAN" pitchFamily="2" charset="0"/>
              <a:cs typeface="NikoshBAN" pitchFamily="2"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9818" y="5334000"/>
            <a:ext cx="1756182" cy="997302"/>
          </a:xfrm>
          <a:prstGeom prst="rect">
            <a:avLst/>
          </a:prstGeom>
          <a:noFill/>
          <a:ln>
            <a:noFill/>
          </a:ln>
          <a:effectLst>
            <a:outerShdw blurRad="292100" dist="139700" dir="2700000" algn="tl" rotWithShape="0">
              <a:srgbClr val="333333">
                <a:alpha val="65000"/>
              </a:srgbClr>
            </a:outerShdw>
          </a:effectLst>
        </p:spPr>
      </p:pic>
      <p:sp>
        <p:nvSpPr>
          <p:cNvPr id="22" name="Explosion 1 21"/>
          <p:cNvSpPr/>
          <p:nvPr/>
        </p:nvSpPr>
        <p:spPr>
          <a:xfrm>
            <a:off x="7918451" y="533400"/>
            <a:ext cx="1828800"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3" name="Explosion 1 22"/>
          <p:cNvSpPr/>
          <p:nvPr/>
        </p:nvSpPr>
        <p:spPr>
          <a:xfrm>
            <a:off x="2270309" y="533401"/>
            <a:ext cx="1596618"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latin typeface="NikoshBAN" pitchFamily="2" charset="0"/>
                <a:cs typeface="NikoshBAN" pitchFamily="2" charset="0"/>
              </a:rPr>
              <a:t>শব্দ</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4" name="Explosion 1 23"/>
          <p:cNvSpPr/>
          <p:nvPr/>
        </p:nvSpPr>
        <p:spPr>
          <a:xfrm>
            <a:off x="4298705" y="533401"/>
            <a:ext cx="1853046"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ছবি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2877125" y="963909"/>
            <a:ext cx="6076375" cy="42575"/>
          </a:xfrm>
          <a:prstGeom prst="line">
            <a:avLst/>
          </a:prstGeom>
        </p:spPr>
        <p:style>
          <a:lnRef idx="3">
            <a:schemeClr val="dk1"/>
          </a:lnRef>
          <a:fillRef idx="0">
            <a:schemeClr val="dk1"/>
          </a:fillRef>
          <a:effectRef idx="2">
            <a:schemeClr val="dk1"/>
          </a:effectRef>
          <a:fontRef idx="minor">
            <a:schemeClr val="tx1"/>
          </a:fontRef>
        </p:style>
      </p:cxnSp>
      <p:sp>
        <p:nvSpPr>
          <p:cNvPr id="8" name="Isosceles Triangle 7"/>
          <p:cNvSpPr/>
          <p:nvPr/>
        </p:nvSpPr>
        <p:spPr>
          <a:xfrm rot="10800000">
            <a:off x="8686799" y="990600"/>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Isosceles Triangle 24"/>
          <p:cNvSpPr/>
          <p:nvPr/>
        </p:nvSpPr>
        <p:spPr>
          <a:xfrm rot="10800000">
            <a:off x="5153500" y="990601"/>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6" name="Isosceles Triangle 25"/>
          <p:cNvSpPr/>
          <p:nvPr/>
        </p:nvSpPr>
        <p:spPr>
          <a:xfrm rot="10800000">
            <a:off x="2895599" y="969193"/>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 name="TextBox 1"/>
          <p:cNvSpPr txBox="1"/>
          <p:nvPr/>
        </p:nvSpPr>
        <p:spPr>
          <a:xfrm rot="18651091">
            <a:off x="644268" y="1132770"/>
            <a:ext cx="2438400"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এসো জেনে নেই </a:t>
            </a:r>
            <a:endParaRPr lang="en-US" sz="3200" b="1" dirty="0">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3892" t="4110" r="5670" b="6613"/>
          <a:stretch/>
        </p:blipFill>
        <p:spPr>
          <a:xfrm>
            <a:off x="4339818" y="1457185"/>
            <a:ext cx="1760011" cy="1188007"/>
          </a:xfrm>
          <a:prstGeom prst="rect">
            <a:avLst/>
          </a:prstGeom>
          <a:ln>
            <a:noFill/>
          </a:ln>
          <a:effectLst>
            <a:outerShdw blurRad="292100" dist="139700" dir="2700000" algn="tl" rotWithShape="0">
              <a:srgbClr val="333333">
                <a:alpha val="65000"/>
              </a:srgbClr>
            </a:outerShdw>
          </a:effectLst>
        </p:spPr>
      </p:pic>
      <p:pic>
        <p:nvPicPr>
          <p:cNvPr id="28" name="Picture 27" descr="images (14).jpeg">
            <a:extLst>
              <a:ext uri="{FF2B5EF4-FFF2-40B4-BE49-F238E27FC236}">
                <a16:creationId xmlns:a16="http://schemas.microsoft.com/office/drawing/2014/main" id="{3B1490EE-F935-451F-9153-47AB572C4B7D}"/>
              </a:ext>
            </a:extLst>
          </p:cNvPr>
          <p:cNvPicPr>
            <a:picLocks noChangeAspect="1"/>
          </p:cNvPicPr>
          <p:nvPr/>
        </p:nvPicPr>
        <p:blipFill>
          <a:blip r:embed="rId6"/>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4020578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0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1000"/>
                                        <p:tgtEl>
                                          <p:spTgt spid="2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1000"/>
                                        <p:tgtEl>
                                          <p:spTgt spid="2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1000"/>
                                        <p:tgtEl>
                                          <p:spTgt spid="2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1000"/>
                                        <p:tgtEl>
                                          <p:spTgt spid="25"/>
                                        </p:tgtEl>
                                      </p:cBhvr>
                                    </p:animEffect>
                                  </p:childTnLst>
                                </p:cTn>
                              </p:par>
                              <p:par>
                                <p:cTn id="20" presetID="21" presetClass="entr" presetSubtype="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1000"/>
                                        <p:tgtEl>
                                          <p:spTgt spid="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0"/>
                                        </p:tgtEl>
                                        <p:attrNameLst>
                                          <p:attrName>ppt_y</p:attrName>
                                        </p:attrNameLst>
                                      </p:cBhvr>
                                      <p:tavLst>
                                        <p:tav tm="0">
                                          <p:val>
                                            <p:strVal val="#ppt_y"/>
                                          </p:val>
                                        </p:tav>
                                        <p:tav tm="100000">
                                          <p:val>
                                            <p:strVal val="#ppt_y"/>
                                          </p:val>
                                        </p:tav>
                                      </p:tavLst>
                                    </p:anim>
                                    <p:anim calcmode="lin" valueType="num">
                                      <p:cBhvr>
                                        <p:cTn id="4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fltVal val="0"/>
                                          </p:val>
                                        </p:tav>
                                        <p:tav tm="100000">
                                          <p:val>
                                            <p:strVal val="#ppt_w"/>
                                          </p:val>
                                        </p:tav>
                                      </p:tavLst>
                                    </p:anim>
                                    <p:anim calcmode="lin" valueType="num">
                                      <p:cBhvr>
                                        <p:cTn id="59" dur="1000" fill="hold"/>
                                        <p:tgtEl>
                                          <p:spTgt spid="11"/>
                                        </p:tgtEl>
                                        <p:attrNameLst>
                                          <p:attrName>ppt_h</p:attrName>
                                        </p:attrNameLst>
                                      </p:cBhvr>
                                      <p:tavLst>
                                        <p:tav tm="0">
                                          <p:val>
                                            <p:fltVal val="0"/>
                                          </p:val>
                                        </p:tav>
                                        <p:tav tm="100000">
                                          <p:val>
                                            <p:strVal val="#ppt_h"/>
                                          </p:val>
                                        </p:tav>
                                      </p:tavLst>
                                    </p:anim>
                                    <p:anim calcmode="lin" valueType="num">
                                      <p:cBhvr>
                                        <p:cTn id="60" dur="1000" fill="hold"/>
                                        <p:tgtEl>
                                          <p:spTgt spid="11"/>
                                        </p:tgtEl>
                                        <p:attrNameLst>
                                          <p:attrName>style.rotation</p:attrName>
                                        </p:attrNameLst>
                                      </p:cBhvr>
                                      <p:tavLst>
                                        <p:tav tm="0">
                                          <p:val>
                                            <p:fltVal val="90"/>
                                          </p:val>
                                        </p:tav>
                                        <p:tav tm="100000">
                                          <p:val>
                                            <p:fltVal val="0"/>
                                          </p:val>
                                        </p:tav>
                                      </p:tavLst>
                                    </p:anim>
                                    <p:animEffect transition="in" filter="fade">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3"/>
                                        </p:tgtEl>
                                        <p:attrNameLst>
                                          <p:attrName>ppt_y</p:attrName>
                                        </p:attrNameLst>
                                      </p:cBhvr>
                                      <p:tavLst>
                                        <p:tav tm="0">
                                          <p:val>
                                            <p:strVal val="#ppt_y"/>
                                          </p:val>
                                        </p:tav>
                                        <p:tav tm="100000">
                                          <p:val>
                                            <p:strVal val="#ppt_y"/>
                                          </p:val>
                                        </p:tav>
                                      </p:tavLst>
                                    </p:anim>
                                    <p:anim calcmode="lin" valueType="num">
                                      <p:cBhvr>
                                        <p:cTn id="6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p:tgtEl>
                                          <p:spTgt spid="15"/>
                                        </p:tgtEl>
                                        <p:attrNameLst>
                                          <p:attrName>ppt_y</p:attrName>
                                        </p:attrNameLst>
                                      </p:cBhvr>
                                      <p:tavLst>
                                        <p:tav tm="0">
                                          <p:val>
                                            <p:strVal val="#ppt_y+#ppt_h*1.125000"/>
                                          </p:val>
                                        </p:tav>
                                        <p:tav tm="100000">
                                          <p:val>
                                            <p:strVal val="#ppt_y"/>
                                          </p:val>
                                        </p:tav>
                                      </p:tavLst>
                                    </p:anim>
                                    <p:animEffect transition="in" filter="wipe(up)">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randombar(horizontal)">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41" presetClass="entr" presetSubtype="0" fill="hold" grpId="0" nodeType="clickEffect">
                                  <p:stCondLst>
                                    <p:cond delay="0"/>
                                  </p:stCondLst>
                                  <p:iterate type="lt">
                                    <p:tmPct val="10000"/>
                                  </p:iterate>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6"/>
                                        </p:tgtEl>
                                        <p:attrNameLst>
                                          <p:attrName>ppt_y</p:attrName>
                                        </p:attrNameLst>
                                      </p:cBhvr>
                                      <p:tavLst>
                                        <p:tav tm="0">
                                          <p:val>
                                            <p:strVal val="#ppt_y"/>
                                          </p:val>
                                        </p:tav>
                                        <p:tav tm="100000">
                                          <p:val>
                                            <p:strVal val="#ppt_y"/>
                                          </p:val>
                                        </p:tav>
                                      </p:tavLst>
                                    </p:anim>
                                    <p:anim calcmode="lin" valueType="num">
                                      <p:cBhvr>
                                        <p:cTn id="8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ppt_w</p:attrName>
                                        </p:attrNameLst>
                                      </p:cBhvr>
                                      <p:tavLst>
                                        <p:tav tm="0">
                                          <p:val>
                                            <p:fltVal val="0"/>
                                          </p:val>
                                        </p:tav>
                                        <p:tav tm="100000">
                                          <p:val>
                                            <p:strVal val="#ppt_w"/>
                                          </p:val>
                                        </p:tav>
                                      </p:tavLst>
                                    </p:anim>
                                    <p:anim calcmode="lin" valueType="num">
                                      <p:cBhvr>
                                        <p:cTn id="103" dur="500" fill="hold"/>
                                        <p:tgtEl>
                                          <p:spTgt spid="21"/>
                                        </p:tgtEl>
                                        <p:attrNameLst>
                                          <p:attrName>ppt_h</p:attrName>
                                        </p:attrNameLst>
                                      </p:cBhvr>
                                      <p:tavLst>
                                        <p:tav tm="0">
                                          <p:val>
                                            <p:fltVal val="0"/>
                                          </p:val>
                                        </p:tav>
                                        <p:tav tm="100000">
                                          <p:val>
                                            <p:strVal val="#ppt_h"/>
                                          </p:val>
                                        </p:tav>
                                      </p:tavLst>
                                    </p:anim>
                                    <p:animEffect transition="in" filter="fade">
                                      <p:cBhvr>
                                        <p:cTn id="104" dur="5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500" fill="hold"/>
                                        <p:tgtEl>
                                          <p:spTgt spid="20"/>
                                        </p:tgtEl>
                                        <p:attrNameLst>
                                          <p:attrName>ppt_w</p:attrName>
                                        </p:attrNameLst>
                                      </p:cBhvr>
                                      <p:tavLst>
                                        <p:tav tm="0">
                                          <p:val>
                                            <p:fltVal val="0"/>
                                          </p:val>
                                        </p:tav>
                                        <p:tav tm="100000">
                                          <p:val>
                                            <p:strVal val="#ppt_w"/>
                                          </p:val>
                                        </p:tav>
                                      </p:tavLst>
                                    </p:anim>
                                    <p:anim calcmode="lin" valueType="num">
                                      <p:cBhvr>
                                        <p:cTn id="110" dur="500" fill="hold"/>
                                        <p:tgtEl>
                                          <p:spTgt spid="20"/>
                                        </p:tgtEl>
                                        <p:attrNameLst>
                                          <p:attrName>ppt_h</p:attrName>
                                        </p:attrNameLst>
                                      </p:cBhvr>
                                      <p:tavLst>
                                        <p:tav tm="0">
                                          <p:val>
                                            <p:fltVal val="0"/>
                                          </p:val>
                                        </p:tav>
                                        <p:tav tm="100000">
                                          <p:val>
                                            <p:strVal val="#ppt_h"/>
                                          </p:val>
                                        </p:tav>
                                      </p:tavLst>
                                    </p:anim>
                                    <p:animEffect transition="in" filter="fade">
                                      <p:cBhvr>
                                        <p:cTn id="1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P spid="19" grpId="0"/>
      <p:bldP spid="20" grpId="0"/>
      <p:bldP spid="22" grpId="0"/>
      <p:bldP spid="23" grpId="0"/>
      <p:bldP spid="24" grpId="0"/>
      <p:bldP spid="8"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xplosion 1 21"/>
          <p:cNvSpPr/>
          <p:nvPr/>
        </p:nvSpPr>
        <p:spPr>
          <a:xfrm>
            <a:off x="7918451" y="533400"/>
            <a:ext cx="1828800"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3" name="Explosion 1 22"/>
          <p:cNvSpPr/>
          <p:nvPr/>
        </p:nvSpPr>
        <p:spPr>
          <a:xfrm>
            <a:off x="2270309" y="533401"/>
            <a:ext cx="1596618"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latin typeface="NikoshBAN" pitchFamily="2" charset="0"/>
                <a:cs typeface="NikoshBAN" pitchFamily="2" charset="0"/>
              </a:rPr>
              <a:t>শব্দ</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4" name="Explosion 1 23"/>
          <p:cNvSpPr/>
          <p:nvPr/>
        </p:nvSpPr>
        <p:spPr>
          <a:xfrm>
            <a:off x="4298705" y="533401"/>
            <a:ext cx="1853046"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ছবি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2877125" y="963909"/>
            <a:ext cx="6076375" cy="42575"/>
          </a:xfrm>
          <a:prstGeom prst="line">
            <a:avLst/>
          </a:prstGeom>
        </p:spPr>
        <p:style>
          <a:lnRef idx="3">
            <a:schemeClr val="dk1"/>
          </a:lnRef>
          <a:fillRef idx="0">
            <a:schemeClr val="dk1"/>
          </a:fillRef>
          <a:effectRef idx="2">
            <a:schemeClr val="dk1"/>
          </a:effectRef>
          <a:fontRef idx="minor">
            <a:schemeClr val="tx1"/>
          </a:fontRef>
        </p:style>
      </p:cxnSp>
      <p:sp>
        <p:nvSpPr>
          <p:cNvPr id="8" name="Isosceles Triangle 7"/>
          <p:cNvSpPr/>
          <p:nvPr/>
        </p:nvSpPr>
        <p:spPr>
          <a:xfrm rot="10800000">
            <a:off x="8686799" y="990600"/>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Isosceles Triangle 24"/>
          <p:cNvSpPr/>
          <p:nvPr/>
        </p:nvSpPr>
        <p:spPr>
          <a:xfrm rot="10800000">
            <a:off x="5153500" y="990601"/>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6" name="Isosceles Triangle 25"/>
          <p:cNvSpPr/>
          <p:nvPr/>
        </p:nvSpPr>
        <p:spPr>
          <a:xfrm rot="10800000">
            <a:off x="2895599" y="969193"/>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6235" y="1495899"/>
            <a:ext cx="1676402" cy="1325568"/>
          </a:xfrm>
          <a:prstGeom prst="rect">
            <a:avLst/>
          </a:prstGeom>
        </p:spPr>
      </p:pic>
      <p:sp>
        <p:nvSpPr>
          <p:cNvPr id="28" name="TextBox 27"/>
          <p:cNvSpPr txBox="1"/>
          <p:nvPr/>
        </p:nvSpPr>
        <p:spPr>
          <a:xfrm>
            <a:off x="2528455" y="1674380"/>
            <a:ext cx="1385455" cy="584775"/>
          </a:xfrm>
          <a:prstGeom prst="rect">
            <a:avLst/>
          </a:prstGeom>
          <a:noFill/>
        </p:spPr>
        <p:txBody>
          <a:bodyPr wrap="square" rtlCol="0">
            <a:spAutoFit/>
          </a:bodyPr>
          <a:lstStyle/>
          <a:p>
            <a:r>
              <a:rPr lang="en-US" sz="32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কসম</a:t>
            </a:r>
            <a:endPar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9" name="TextBox 28"/>
          <p:cNvSpPr txBox="1"/>
          <p:nvPr/>
        </p:nvSpPr>
        <p:spPr>
          <a:xfrm>
            <a:off x="8214633" y="1637587"/>
            <a:ext cx="1236435" cy="584775"/>
          </a:xfrm>
          <a:prstGeom prst="rect">
            <a:avLst/>
          </a:prstGeom>
          <a:noFill/>
        </p:spPr>
        <p:txBody>
          <a:bodyPr wrap="square" rtlCol="0">
            <a:spAutoFit/>
          </a:bodyPr>
          <a:lstStyle/>
          <a:p>
            <a:pPr algn="ctr"/>
            <a:r>
              <a:rPr lang="en-US" sz="32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শপথ</a:t>
            </a:r>
            <a:endPar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0" name="TextBox 29"/>
          <p:cNvSpPr txBox="1"/>
          <p:nvPr/>
        </p:nvSpPr>
        <p:spPr>
          <a:xfrm>
            <a:off x="2454894" y="3352800"/>
            <a:ext cx="1551710" cy="584775"/>
          </a:xfrm>
          <a:prstGeom prst="rect">
            <a:avLst/>
          </a:prstGeom>
          <a:noFill/>
        </p:spPr>
        <p:txBody>
          <a:bodyPr wrap="square" rtlCol="0">
            <a:spAutoFit/>
          </a:bodyPr>
          <a:lstStyle/>
          <a:p>
            <a:r>
              <a:rPr lang="en-US" sz="32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বেজার</a:t>
            </a:r>
            <a:endParaRPr lang="en-US" sz="3200" b="1" dirty="0">
              <a:solidFill>
                <a:srgbClr val="0066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1" name="TextBox 30"/>
          <p:cNvSpPr txBox="1"/>
          <p:nvPr/>
        </p:nvSpPr>
        <p:spPr>
          <a:xfrm>
            <a:off x="5556250" y="3280366"/>
            <a:ext cx="6553200" cy="584775"/>
          </a:xfrm>
          <a:prstGeom prst="rect">
            <a:avLst/>
          </a:prstGeom>
          <a:noFill/>
        </p:spPr>
        <p:txBody>
          <a:bodyPr wrap="square" rtlCol="0">
            <a:spAutoFit/>
          </a:bodyPr>
          <a:lstStyle/>
          <a:p>
            <a:pPr algn="ctr"/>
            <a:r>
              <a:rPr lang="en-US" sz="3200" b="1" dirty="0" err="1">
                <a:solidFill>
                  <a:schemeClr val="accent1"/>
                </a:solidFill>
                <a:effectLst>
                  <a:outerShdw blurRad="38100" dist="38100" dir="2700000" algn="tl">
                    <a:srgbClr val="000000">
                      <a:alpha val="43137"/>
                    </a:srgbClr>
                  </a:outerShdw>
                </a:effectLst>
                <a:latin typeface="NikoshBAN" pitchFamily="2" charset="0"/>
                <a:cs typeface="NikoshBAN" pitchFamily="2" charset="0"/>
              </a:rPr>
              <a:t>অখুশি</a:t>
            </a:r>
            <a:r>
              <a:rPr lang="bn-IN" sz="3200" b="1" dirty="0">
                <a:solidFill>
                  <a:schemeClr val="accent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a:solidFill>
                  <a:schemeClr val="accent1"/>
                </a:solidFill>
                <a:effectLst>
                  <a:outerShdw blurRad="38100" dist="38100" dir="2700000" algn="tl">
                    <a:srgbClr val="000000">
                      <a:alpha val="43137"/>
                    </a:srgbClr>
                  </a:outerShdw>
                </a:effectLst>
                <a:latin typeface="NikoshBAN" pitchFamily="2" charset="0"/>
                <a:cs typeface="NikoshBAN" pitchFamily="2" charset="0"/>
              </a:rPr>
              <a:t>/</a:t>
            </a:r>
            <a:r>
              <a:rPr lang="bn-IN" sz="3200" b="1" dirty="0">
                <a:solidFill>
                  <a:schemeClr val="accent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chemeClr val="accent1"/>
                </a:solidFill>
                <a:effectLst>
                  <a:outerShdw blurRad="38100" dist="38100" dir="2700000" algn="tl">
                    <a:srgbClr val="000000">
                      <a:alpha val="43137"/>
                    </a:srgbClr>
                  </a:outerShdw>
                </a:effectLst>
                <a:latin typeface="NikoshBAN" pitchFamily="2" charset="0"/>
                <a:cs typeface="NikoshBAN" pitchFamily="2" charset="0"/>
              </a:rPr>
              <a:t>অসন্তুষ্ট</a:t>
            </a:r>
            <a:endParaRPr lang="en-US" sz="3200" b="1" dirty="0">
              <a:solidFill>
                <a:schemeClr val="accent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r="26441"/>
          <a:stretch/>
        </p:blipFill>
        <p:spPr>
          <a:xfrm>
            <a:off x="4482192" y="3059805"/>
            <a:ext cx="1676402" cy="1283595"/>
          </a:xfrm>
          <a:prstGeom prst="rect">
            <a:avLst/>
          </a:prstGeom>
        </p:spPr>
      </p:pic>
      <p:sp>
        <p:nvSpPr>
          <p:cNvPr id="33" name="Rounded Rectangle 32"/>
          <p:cNvSpPr/>
          <p:nvPr/>
        </p:nvSpPr>
        <p:spPr>
          <a:xfrm>
            <a:off x="1828800" y="4724400"/>
            <a:ext cx="2362200" cy="8098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সর্বাঙ্গ</a:t>
            </a:r>
            <a:endParaRPr lang="en-US" sz="32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4" name="Rounded Rectangle 33"/>
          <p:cNvSpPr/>
          <p:nvPr/>
        </p:nvSpPr>
        <p:spPr>
          <a:xfrm>
            <a:off x="7651750" y="4924826"/>
            <a:ext cx="2362200" cy="5812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সারা-শরীর</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92" y="4639710"/>
            <a:ext cx="1669559" cy="1151490"/>
          </a:xfrm>
          <a:prstGeom prst="rect">
            <a:avLst/>
          </a:prstGeom>
          <a:ln>
            <a:noFill/>
          </a:ln>
          <a:effectLst>
            <a:outerShdw blurRad="292100" dist="139700" dir="2700000" algn="tl" rotWithShape="0">
              <a:srgbClr val="333333">
                <a:alpha val="65000"/>
              </a:srgbClr>
            </a:outerShdw>
          </a:effectLst>
        </p:spPr>
      </p:pic>
      <p:pic>
        <p:nvPicPr>
          <p:cNvPr id="37" name="Picture 36" descr="images (14).jpeg">
            <a:extLst>
              <a:ext uri="{FF2B5EF4-FFF2-40B4-BE49-F238E27FC236}">
                <a16:creationId xmlns:a16="http://schemas.microsoft.com/office/drawing/2014/main" id="{1E533CE1-11D3-49AB-AED3-6092F3654E6E}"/>
              </a:ext>
            </a:extLst>
          </p:cNvPr>
          <p:cNvPicPr>
            <a:picLocks noChangeAspect="1"/>
          </p:cNvPicPr>
          <p:nvPr/>
        </p:nvPicPr>
        <p:blipFill>
          <a:blip r:embed="rId6"/>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4156115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0"/>
                                        </p:tgtEl>
                                        <p:attrNameLst>
                                          <p:attrName>ppt_y</p:attrName>
                                        </p:attrNameLst>
                                      </p:cBhvr>
                                      <p:tavLst>
                                        <p:tav tm="0">
                                          <p:val>
                                            <p:strVal val="#ppt_y"/>
                                          </p:val>
                                        </p:tav>
                                        <p:tav tm="100000">
                                          <p:val>
                                            <p:strVal val="#ppt_y"/>
                                          </p:val>
                                        </p:tav>
                                      </p:tavLst>
                                    </p:anim>
                                    <p:anim calcmode="lin" valueType="num">
                                      <p:cBhvr>
                                        <p:cTn id="2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1"/>
                                        </p:tgtEl>
                                        <p:attrNameLst>
                                          <p:attrName>ppt_y</p:attrName>
                                        </p:attrNameLst>
                                      </p:cBhvr>
                                      <p:tavLst>
                                        <p:tav tm="0">
                                          <p:val>
                                            <p:strVal val="#ppt_y"/>
                                          </p:val>
                                        </p:tav>
                                        <p:tav tm="100000">
                                          <p:val>
                                            <p:strVal val="#ppt_y"/>
                                          </p:val>
                                        </p:tav>
                                      </p:tavLst>
                                    </p:anim>
                                    <p:anim calcmode="lin" valueType="num">
                                      <p:cBhvr>
                                        <p:cTn id="4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arn(inVertical)">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900AA8-10CA-4AFF-AEAD-8582998F7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650" y="2188564"/>
            <a:ext cx="4392118" cy="2908091"/>
          </a:xfrm>
          <a:prstGeom prst="rect">
            <a:avLst/>
          </a:prstGeom>
        </p:spPr>
      </p:pic>
      <p:sp>
        <p:nvSpPr>
          <p:cNvPr id="6" name="TextBox 5">
            <a:extLst>
              <a:ext uri="{FF2B5EF4-FFF2-40B4-BE49-F238E27FC236}">
                <a16:creationId xmlns:a16="http://schemas.microsoft.com/office/drawing/2014/main" id="{03C88395-F2C5-4047-828A-2E3F9A85AD8B}"/>
              </a:ext>
            </a:extLst>
          </p:cNvPr>
          <p:cNvSpPr txBox="1"/>
          <p:nvPr/>
        </p:nvSpPr>
        <p:spPr>
          <a:xfrm>
            <a:off x="910272" y="5464181"/>
            <a:ext cx="10444018" cy="707886"/>
          </a:xfrm>
          <a:prstGeom prst="rect">
            <a:avLst/>
          </a:prstGeom>
          <a:noFill/>
        </p:spPr>
        <p:txBody>
          <a:bodyPr wrap="square" rtlCol="0">
            <a:spAutoFit/>
          </a:bodyPr>
          <a:lstStyle/>
          <a:p>
            <a:pPr marL="571500" indent="-571500">
              <a:buFont typeface="Wingdings" panose="05000000000000000000" pitchFamily="2" charset="2"/>
              <a:buChar char="v"/>
            </a:pPr>
            <a:r>
              <a:rPr lang="en-US" sz="3600" b="1" dirty="0" err="1">
                <a:solidFill>
                  <a:srgbClr val="006600"/>
                </a:solidFill>
                <a:latin typeface="NikoshBAN" pitchFamily="2" charset="0"/>
                <a:cs typeface="NikoshBAN" pitchFamily="2" charset="0"/>
              </a:rPr>
              <a:t>ধবল</a:t>
            </a:r>
            <a:r>
              <a:rPr lang="bn-BD" sz="3600" b="1" dirty="0">
                <a:solidFill>
                  <a:srgbClr val="006600"/>
                </a:solidFill>
                <a:latin typeface="NikoshBAN" pitchFamily="2" charset="0"/>
                <a:cs typeface="NikoshBAN" pitchFamily="2" charset="0"/>
              </a:rPr>
              <a:t>, </a:t>
            </a:r>
            <a:r>
              <a:rPr lang="bn-BD" sz="3600" b="1" dirty="0">
                <a:solidFill>
                  <a:srgbClr val="002060"/>
                </a:solidFill>
                <a:latin typeface="NikoshBAN" pitchFamily="2" charset="0"/>
                <a:cs typeface="NikoshBAN" pitchFamily="2" charset="0"/>
              </a:rPr>
              <a:t>নুর, </a:t>
            </a:r>
            <a:r>
              <a:rPr lang="bn-BD" sz="36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সর্বাঙ্গ</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শব্দগুলোর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অর্থসহ</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তিনটি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বাক্য</a:t>
            </a:r>
            <a:r>
              <a:rPr lang="en-US" sz="4000" b="1" dirty="0">
                <a:latin typeface="NikoshBAN" pitchFamily="2" charset="0"/>
                <a:cs typeface="NikoshBAN" pitchFamily="2" charset="0"/>
              </a:rPr>
              <a:t> </a:t>
            </a:r>
            <a:r>
              <a:rPr lang="bn-BD" sz="4000" b="1" dirty="0">
                <a:latin typeface="NikoshBAN" pitchFamily="2" charset="0"/>
                <a:cs typeface="NikoshBAN" pitchFamily="2" charset="0"/>
              </a:rPr>
              <a:t>লিখ</a:t>
            </a:r>
            <a:r>
              <a:rPr lang="en-US" sz="4000" b="1" dirty="0">
                <a:latin typeface="NikoshBAN" pitchFamily="2" charset="0"/>
                <a:cs typeface="NikoshBAN" pitchFamily="2" charset="0"/>
              </a:rPr>
              <a:t>।  </a:t>
            </a:r>
          </a:p>
        </p:txBody>
      </p:sp>
      <p:sp>
        <p:nvSpPr>
          <p:cNvPr id="7" name="Oval 6">
            <a:extLst>
              <a:ext uri="{FF2B5EF4-FFF2-40B4-BE49-F238E27FC236}">
                <a16:creationId xmlns:a16="http://schemas.microsoft.com/office/drawing/2014/main" id="{1C9FE31E-E559-4543-9396-90FA86A54997}"/>
              </a:ext>
            </a:extLst>
          </p:cNvPr>
          <p:cNvSpPr/>
          <p:nvPr/>
        </p:nvSpPr>
        <p:spPr>
          <a:xfrm>
            <a:off x="3721794" y="685933"/>
            <a:ext cx="4642338" cy="998805"/>
          </a:xfrm>
          <a:prstGeom prst="ellipse">
            <a:avLst/>
          </a:prstGeom>
          <a:solidFill>
            <a:schemeClr val="accent2">
              <a:lumMod val="60000"/>
              <a:lumOff val="4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জোড়ায়</a:t>
            </a:r>
            <a:r>
              <a:rPr lang="en-US" sz="4000" b="1" dirty="0">
                <a:solidFill>
                  <a:schemeClr val="tx1"/>
                </a:solidFill>
                <a:latin typeface="NikoshBAN" panose="02000000000000000000" pitchFamily="2" charset="0"/>
                <a:cs typeface="NikoshBAN" panose="02000000000000000000" pitchFamily="2" charset="0"/>
              </a:rPr>
              <a:t> </a:t>
            </a:r>
            <a:r>
              <a:rPr lang="bn-IN" sz="4000" b="1" dirty="0">
                <a:solidFill>
                  <a:schemeClr val="tx1"/>
                </a:solidFill>
                <a:latin typeface="NikoshBAN" panose="02000000000000000000" pitchFamily="2" charset="0"/>
                <a:cs typeface="NikoshBAN" panose="02000000000000000000" pitchFamily="2" charset="0"/>
              </a:rPr>
              <a:t>কাজ</a:t>
            </a:r>
            <a:endParaRPr lang="en-US" sz="4000" b="1" dirty="0">
              <a:solidFill>
                <a:schemeClr val="tx1"/>
              </a:solidFill>
              <a:latin typeface="NikoshBAN" panose="02000000000000000000" pitchFamily="2" charset="0"/>
              <a:cs typeface="NikoshBAN" panose="02000000000000000000" pitchFamily="2" charset="0"/>
            </a:endParaRPr>
          </a:p>
        </p:txBody>
      </p:sp>
      <p:pic>
        <p:nvPicPr>
          <p:cNvPr id="5" name="Picture 4" descr="images (14).jpeg">
            <a:extLst>
              <a:ext uri="{FF2B5EF4-FFF2-40B4-BE49-F238E27FC236}">
                <a16:creationId xmlns:a16="http://schemas.microsoft.com/office/drawing/2014/main" id="{0922F6C4-CC1A-448F-9644-5A0A902846DF}"/>
              </a:ext>
            </a:extLst>
          </p:cNvPr>
          <p:cNvPicPr>
            <a:picLocks noChangeAspect="1"/>
          </p:cNvPicPr>
          <p:nvPr/>
        </p:nvPicPr>
        <p:blipFill>
          <a:blip r:embed="rId3"/>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2266245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2174" y="400938"/>
            <a:ext cx="4009292" cy="646331"/>
          </a:xfrm>
          <a:prstGeom prst="rect">
            <a:avLst/>
          </a:prstGeom>
        </p:spPr>
        <p:txBody>
          <a:bodyPr wrap="square">
            <a:spAutoFit/>
          </a:bodyPr>
          <a:lstStyle/>
          <a:p>
            <a:pPr algn="ctr"/>
            <a:r>
              <a:rPr lang="en-US" sz="3600" b="1" dirty="0" err="1">
                <a:solidFill>
                  <a:srgbClr val="002060"/>
                </a:solidFill>
                <a:latin typeface="NikoshLightBAN" pitchFamily="2" charset="0"/>
                <a:cs typeface="NikoshLightBAN" pitchFamily="2" charset="0"/>
              </a:rPr>
              <a:t>গল্প</a:t>
            </a:r>
            <a:r>
              <a:rPr lang="en-US" sz="3600" b="1" dirty="0">
                <a:solidFill>
                  <a:srgbClr val="002060"/>
                </a:solidFill>
                <a:latin typeface="NikoshLightBAN" pitchFamily="2" charset="0"/>
                <a:cs typeface="NikoshLightBAN" pitchFamily="2" charset="0"/>
              </a:rPr>
              <a:t> </a:t>
            </a:r>
            <a:r>
              <a:rPr lang="en-US" sz="3600" b="1" dirty="0" err="1">
                <a:solidFill>
                  <a:srgbClr val="002060"/>
                </a:solidFill>
                <a:latin typeface="NikoshLightBAN" pitchFamily="2" charset="0"/>
                <a:cs typeface="NikoshLightBAN" pitchFamily="2" charset="0"/>
              </a:rPr>
              <a:t>পরিচিতি</a:t>
            </a:r>
            <a:endParaRPr lang="en-US" sz="3600" b="1" dirty="0">
              <a:solidFill>
                <a:srgbClr val="002060"/>
              </a:solidFill>
              <a:latin typeface="NikoshLightBAN" pitchFamily="2" charset="0"/>
              <a:cs typeface="NikoshLightBAN" pitchFamily="2" charset="0"/>
            </a:endParaRPr>
          </a:p>
        </p:txBody>
      </p:sp>
      <p:sp>
        <p:nvSpPr>
          <p:cNvPr id="8" name="Rectangle 7"/>
          <p:cNvSpPr/>
          <p:nvPr/>
        </p:nvSpPr>
        <p:spPr>
          <a:xfrm>
            <a:off x="1139687" y="1609581"/>
            <a:ext cx="10649040" cy="4524315"/>
          </a:xfrm>
          <a:prstGeom prst="rect">
            <a:avLst/>
          </a:prstGeom>
        </p:spPr>
        <p:txBody>
          <a:bodyPr wrap="square">
            <a:spAutoFit/>
          </a:bodyPr>
          <a:lstStyle/>
          <a:p>
            <a:pPr algn="just"/>
            <a:r>
              <a:rPr lang="en-US" sz="3600" b="1" dirty="0" err="1">
                <a:latin typeface="NikoshBAN" panose="02000000000000000000" pitchFamily="2" charset="0"/>
                <a:cs typeface="NikoshBAN" panose="02000000000000000000" pitchFamily="2" charset="0"/>
              </a:rPr>
              <a:t>সতাতার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পুরস্কার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গল্পটি</a:t>
            </a:r>
            <a:r>
              <a:rPr lang="en-US" sz="3600" b="1" dirty="0">
                <a:latin typeface="NikoshBAN" panose="02000000000000000000" pitchFamily="2" charset="0"/>
                <a:cs typeface="NikoshBAN" panose="02000000000000000000" pitchFamily="2" charset="0"/>
              </a:rPr>
              <a:t> ড. </a:t>
            </a:r>
            <a:r>
              <a:rPr lang="en-US" sz="3600" b="1" dirty="0" err="1">
                <a:latin typeface="NikoshBAN" panose="02000000000000000000" pitchFamily="2" charset="0"/>
                <a:cs typeface="NikoshBAN" panose="02000000000000000000" pitchFamily="2" charset="0"/>
              </a:rPr>
              <a:t>মুহম্মদ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শহীদুল্লাহর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রচনাবলী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গ্রন্থের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অর্ন্তগত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নৈতিক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শিক্ষামূলক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হাদিসের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কাহিণী</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অবলম্বনে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রচিত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তিনজন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ইহুদী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গোত্রের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মানুষের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ওপর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ফেরেশতার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পরীক্ষার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মধ্য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মূলবক্তব্য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প্রতিফলিত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হয়েছে</a:t>
            </a:r>
            <a:r>
              <a:rPr lang="en-US" sz="3600" b="1" dirty="0">
                <a:latin typeface="NikoshBAN" panose="02000000000000000000" pitchFamily="2" charset="0"/>
                <a:cs typeface="NikoshBAN" panose="02000000000000000000" pitchFamily="2" charset="0"/>
              </a:rPr>
              <a:t>।</a:t>
            </a:r>
          </a:p>
          <a:p>
            <a:pPr algn="ctr"/>
            <a:r>
              <a:rPr lang="en-US" sz="3600" b="1" dirty="0" err="1">
                <a:latin typeface="NikoshBAN" panose="02000000000000000000" pitchFamily="2" charset="0"/>
                <a:cs typeface="NikoshBAN" panose="02000000000000000000" pitchFamily="2" charset="0"/>
              </a:rPr>
              <a:t>তিনজন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মানুষঃ</a:t>
            </a:r>
            <a:r>
              <a:rPr lang="en-US" sz="3600" b="1" dirty="0">
                <a:latin typeface="NikoshBAN" panose="02000000000000000000" pitchFamily="2" charset="0"/>
                <a:cs typeface="NikoshBAN" panose="02000000000000000000" pitchFamily="2" charset="0"/>
              </a:rPr>
              <a:t> </a:t>
            </a:r>
            <a:r>
              <a:rPr lang="en-US" sz="3600" b="1" dirty="0">
                <a:solidFill>
                  <a:srgbClr val="7030A0"/>
                </a:solidFill>
                <a:latin typeface="NikoshBAN" panose="02000000000000000000" pitchFamily="2" charset="0"/>
                <a:cs typeface="NikoshBAN" panose="02000000000000000000" pitchFamily="2" charset="0"/>
              </a:rPr>
              <a:t>১/ </a:t>
            </a:r>
            <a:r>
              <a:rPr lang="en-US" sz="3600" b="1" dirty="0" err="1">
                <a:solidFill>
                  <a:srgbClr val="7030A0"/>
                </a:solidFill>
                <a:latin typeface="NikoshBAN" panose="02000000000000000000" pitchFamily="2" charset="0"/>
                <a:cs typeface="NikoshBAN" panose="02000000000000000000" pitchFamily="2" charset="0"/>
              </a:rPr>
              <a:t>ধবলরোগী</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সাদা</a:t>
            </a:r>
            <a:r>
              <a:rPr lang="en-US" sz="3600" b="1" dirty="0">
                <a:solidFill>
                  <a:srgbClr val="7030A0"/>
                </a:solidFill>
                <a:latin typeface="NikoshBAN" panose="02000000000000000000" pitchFamily="2" charset="0"/>
                <a:cs typeface="NikoshBAN" panose="02000000000000000000" pitchFamily="2" charset="0"/>
              </a:rPr>
              <a:t> </a:t>
            </a:r>
          </a:p>
          <a:p>
            <a:pPr algn="ctr"/>
            <a:r>
              <a:rPr lang="en-US" sz="3600" b="1" dirty="0">
                <a:latin typeface="NikoshBAN" panose="02000000000000000000" pitchFamily="2" charset="0"/>
                <a:cs typeface="NikoshBAN" panose="02000000000000000000" pitchFamily="2" charset="0"/>
              </a:rPr>
              <a:t>           ২/ </a:t>
            </a:r>
            <a:r>
              <a:rPr lang="en-US" sz="3600" b="1" dirty="0" err="1">
                <a:latin typeface="NikoshBAN" panose="02000000000000000000" pitchFamily="2" charset="0"/>
                <a:cs typeface="NikoshBAN" panose="02000000000000000000" pitchFamily="2" charset="0"/>
              </a:rPr>
              <a:t>টাকওয়ালা</a:t>
            </a:r>
            <a:r>
              <a:rPr lang="en-US" sz="3600" b="1" dirty="0">
                <a:latin typeface="NikoshBAN" panose="02000000000000000000" pitchFamily="2" charset="0"/>
                <a:cs typeface="NikoshBAN" panose="02000000000000000000" pitchFamily="2" charset="0"/>
              </a:rPr>
              <a:t> </a:t>
            </a:r>
          </a:p>
          <a:p>
            <a:pPr algn="ctr"/>
            <a:r>
              <a:rPr lang="en-US" sz="3600" b="1" dirty="0">
                <a:latin typeface="NikoshBAN" panose="02000000000000000000" pitchFamily="2" charset="0"/>
                <a:cs typeface="NikoshBAN" panose="02000000000000000000" pitchFamily="2" charset="0"/>
              </a:rPr>
              <a:t>   </a:t>
            </a:r>
            <a:r>
              <a:rPr lang="en-US" sz="3600" b="1" dirty="0">
                <a:solidFill>
                  <a:srgbClr val="00B050"/>
                </a:solidFill>
                <a:latin typeface="NikoshBAN" panose="02000000000000000000" pitchFamily="2" charset="0"/>
                <a:cs typeface="NikoshBAN" panose="02000000000000000000" pitchFamily="2" charset="0"/>
              </a:rPr>
              <a:t>৩/ </a:t>
            </a:r>
            <a:r>
              <a:rPr lang="en-US" sz="3600" b="1" dirty="0" err="1">
                <a:solidFill>
                  <a:srgbClr val="00B050"/>
                </a:solidFill>
                <a:latin typeface="NikoshBAN" panose="02000000000000000000" pitchFamily="2" charset="0"/>
                <a:cs typeface="NikoshBAN" panose="02000000000000000000" pitchFamily="2" charset="0"/>
              </a:rPr>
              <a:t>অন্ধ</a:t>
            </a:r>
            <a:endParaRPr lang="en-US" sz="3600" b="1" dirty="0">
              <a:solidFill>
                <a:srgbClr val="00B050"/>
              </a:solidFill>
              <a:latin typeface="NikoshBAN" panose="02000000000000000000" pitchFamily="2" charset="0"/>
              <a:cs typeface="NikoshBAN" panose="02000000000000000000" pitchFamily="2" charset="0"/>
            </a:endParaRPr>
          </a:p>
          <a:p>
            <a:pPr algn="ctr"/>
            <a:r>
              <a:rPr lang="en-US" sz="3600" b="1" dirty="0" err="1">
                <a:solidFill>
                  <a:srgbClr val="002060"/>
                </a:solidFill>
                <a:latin typeface="NikoshBAN" panose="02000000000000000000" pitchFamily="2" charset="0"/>
                <a:cs typeface="NikoshBAN" panose="02000000000000000000" pitchFamily="2" charset="0"/>
              </a:rPr>
              <a:t>পূরস্কার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পেলেনঃ</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উট</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গাভী</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ছাগল</a:t>
            </a:r>
            <a:r>
              <a:rPr lang="en-US" sz="3600" b="1" dirty="0">
                <a:solidFill>
                  <a:srgbClr val="002060"/>
                </a:solidFill>
                <a:latin typeface="NikoshBAN" panose="02000000000000000000" pitchFamily="2" charset="0"/>
                <a:cs typeface="NikoshBAN" panose="02000000000000000000" pitchFamily="2" charset="0"/>
              </a:rPr>
              <a:t>।</a:t>
            </a:r>
          </a:p>
        </p:txBody>
      </p:sp>
      <p:pic>
        <p:nvPicPr>
          <p:cNvPr id="4" name="Picture 3" descr="images (14).jpeg">
            <a:extLst>
              <a:ext uri="{FF2B5EF4-FFF2-40B4-BE49-F238E27FC236}">
                <a16:creationId xmlns:a16="http://schemas.microsoft.com/office/drawing/2014/main" id="{635F71AF-D938-4AC6-9048-97FE7343371C}"/>
              </a:ext>
            </a:extLst>
          </p:cNvPr>
          <p:cNvPicPr>
            <a:picLocks noChangeAspect="1"/>
          </p:cNvPicPr>
          <p:nvPr/>
        </p:nvPicPr>
        <p:blipFill>
          <a:blip r:embed="rId2"/>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16854016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1800" y="409362"/>
            <a:ext cx="6248400" cy="707886"/>
          </a:xfrm>
          <a:prstGeom prst="rect">
            <a:avLst/>
          </a:prstGeom>
          <a:noFill/>
        </p:spPr>
        <p:txBody>
          <a:bodyPr wrap="square" rtlCol="0">
            <a:spAutoFit/>
          </a:bodyPr>
          <a:lstStyle/>
          <a:p>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সেকালে</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ইহুদি</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বংশে</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তিনটি</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লোক</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ছিল</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892" t="4110" r="5670" b="6613"/>
          <a:stretch/>
        </p:blipFill>
        <p:spPr>
          <a:xfrm>
            <a:off x="2661904" y="1117248"/>
            <a:ext cx="2131081" cy="143847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866170" y="1404973"/>
            <a:ext cx="4135582" cy="707886"/>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latin typeface="NikoshBAN" pitchFamily="2" charset="0"/>
                <a:cs typeface="NikoshBAN" pitchFamily="2" charset="0"/>
              </a:rPr>
              <a:t>একজনের</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সর্বাঙ্গে</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ধবল</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495" t="3599" r="5185" b="6817"/>
          <a:stretch/>
        </p:blipFill>
        <p:spPr>
          <a:xfrm>
            <a:off x="2661904" y="2708564"/>
            <a:ext cx="2118412" cy="1335546"/>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866170" y="3015845"/>
            <a:ext cx="4725630" cy="707886"/>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latin typeface="NikoshBAN" pitchFamily="2" charset="0"/>
                <a:cs typeface="NikoshBAN" pitchFamily="2" charset="0"/>
              </a:rPr>
              <a:t>একজনের</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মাথায়</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টাক</a:t>
            </a:r>
            <a:r>
              <a:rPr lang="bn-IN" sz="4000" b="1" dirty="0">
                <a:effectLst>
                  <a:outerShdw blurRad="38100" dist="38100" dir="2700000" algn="tl">
                    <a:srgbClr val="000000">
                      <a:alpha val="43137"/>
                    </a:srgbClr>
                  </a:outerShdw>
                </a:effectLst>
                <a:latin typeface="NikoshBAN" pitchFamily="2" charset="0"/>
                <a:cs typeface="NikoshBAN" pitchFamily="2" charset="0"/>
              </a:rPr>
              <a:t> এবং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5809" t="3266" r="12321"/>
          <a:stretch/>
        </p:blipFill>
        <p:spPr>
          <a:xfrm>
            <a:off x="2667000" y="4200686"/>
            <a:ext cx="2122711" cy="1301427"/>
          </a:xfrm>
          <a:prstGeom prst="rect">
            <a:avLst/>
          </a:prstGeom>
        </p:spPr>
      </p:pic>
      <p:sp>
        <p:nvSpPr>
          <p:cNvPr id="14" name="TextBox 13"/>
          <p:cNvSpPr txBox="1"/>
          <p:nvPr/>
        </p:nvSpPr>
        <p:spPr>
          <a:xfrm>
            <a:off x="5257800" y="4497456"/>
            <a:ext cx="5638800" cy="707886"/>
          </a:xfrm>
          <a:prstGeom prst="rect">
            <a:avLst/>
          </a:prstGeom>
          <a:noFill/>
        </p:spPr>
        <p:txBody>
          <a:bodyPr wrap="square" rtlCol="0">
            <a:spAutoFit/>
          </a:bodyPr>
          <a:lstStyle/>
          <a:p>
            <a:pPr algn="ct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আরেক</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জনের</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দুই</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চোখ</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অন্ধ</a:t>
            </a:r>
            <a:endPar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5" name="Rectangle 14"/>
          <p:cNvSpPr/>
          <p:nvPr/>
        </p:nvSpPr>
        <p:spPr>
          <a:xfrm>
            <a:off x="2827980" y="5486400"/>
            <a:ext cx="8525820" cy="87343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bn-IN" sz="2400" b="1" dirty="0">
                <a:solidFill>
                  <a:schemeClr val="tx1"/>
                </a:solidFill>
                <a:latin typeface="NikoshBAN" pitchFamily="2" charset="0"/>
                <a:cs typeface="NikoshBAN" pitchFamily="2" charset="0"/>
              </a:rPr>
              <a:t>	</a:t>
            </a:r>
            <a:r>
              <a:rPr lang="bn-BD" sz="2400" b="1" dirty="0">
                <a:solidFill>
                  <a:schemeClr val="tx1"/>
                </a:solidFill>
                <a:latin typeface="NikoshBAN" pitchFamily="2" charset="0"/>
                <a:cs typeface="NikoshBAN" pitchFamily="2" charset="0"/>
              </a:rPr>
              <a:t>আল্লাহ তাহাদের পরীক্ষার জন্য তাহাদের  কাছে এক ফেরেশতা পাঠালেন। </a:t>
            </a:r>
            <a:r>
              <a:rPr lang="bn-IN" sz="2400" b="1" dirty="0">
                <a:solidFill>
                  <a:schemeClr val="tx1"/>
                </a:solidFill>
                <a:latin typeface="NikoshBAN" pitchFamily="2" charset="0"/>
                <a:cs typeface="NikoshBAN" pitchFamily="2" charset="0"/>
              </a:rPr>
              <a:t>  </a:t>
            </a:r>
            <a:r>
              <a:rPr lang="bn-IN" sz="2400" b="1" dirty="0">
                <a:solidFill>
                  <a:srgbClr val="7030A0"/>
                </a:solidFill>
                <a:latin typeface="NikoshBAN" pitchFamily="2" charset="0"/>
                <a:cs typeface="NikoshBAN" pitchFamily="2" charset="0"/>
              </a:rPr>
              <a:t>	</a:t>
            </a:r>
            <a:r>
              <a:rPr lang="bn-BD" sz="2400" b="1" dirty="0">
                <a:solidFill>
                  <a:srgbClr val="7030A0"/>
                </a:solidFill>
                <a:latin typeface="NikoshBAN" pitchFamily="2" charset="0"/>
                <a:cs typeface="NikoshBAN" pitchFamily="2" charset="0"/>
              </a:rPr>
              <a:t>ফেরেশতা হইলেন আল্লাহর দূত। </a:t>
            </a:r>
            <a:r>
              <a:rPr lang="bn-BD" sz="2400" b="1" dirty="0">
                <a:solidFill>
                  <a:srgbClr val="002060"/>
                </a:solidFill>
                <a:latin typeface="NikoshBAN" pitchFamily="2" charset="0"/>
                <a:cs typeface="NikoshBAN" pitchFamily="2" charset="0"/>
              </a:rPr>
              <a:t>তাহারা নুরের তৈয়ারী।</a:t>
            </a:r>
            <a:endParaRPr lang="en-US" sz="2400" b="1" dirty="0">
              <a:solidFill>
                <a:srgbClr val="002060"/>
              </a:solidFill>
              <a:latin typeface="NikoshBAN" pitchFamily="2" charset="0"/>
              <a:cs typeface="NikoshBAN" pitchFamily="2" charset="0"/>
            </a:endParaRPr>
          </a:p>
        </p:txBody>
      </p:sp>
      <p:sp>
        <p:nvSpPr>
          <p:cNvPr id="16" name="5-Point Star 15"/>
          <p:cNvSpPr/>
          <p:nvPr/>
        </p:nvSpPr>
        <p:spPr>
          <a:xfrm>
            <a:off x="3200400" y="5486400"/>
            <a:ext cx="542967" cy="442004"/>
          </a:xfrm>
          <a:prstGeom prst="star5">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7" name="Picture 16" descr="images (14).jpeg">
            <a:extLst>
              <a:ext uri="{FF2B5EF4-FFF2-40B4-BE49-F238E27FC236}">
                <a16:creationId xmlns:a16="http://schemas.microsoft.com/office/drawing/2014/main" id="{B9BD829F-6B14-4AC8-9560-FEFB5DBC2552}"/>
              </a:ext>
            </a:extLst>
          </p:cNvPr>
          <p:cNvPicPr>
            <a:picLocks noChangeAspect="1"/>
          </p:cNvPicPr>
          <p:nvPr/>
        </p:nvPicPr>
        <p:blipFill>
          <a:blip r:embed="rId5"/>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3402675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3892" t="4110" r="5670" b="6613"/>
          <a:stretch/>
        </p:blipFill>
        <p:spPr>
          <a:xfrm>
            <a:off x="1676400" y="1578263"/>
            <a:ext cx="3917123" cy="2644057"/>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4993424" y="404815"/>
            <a:ext cx="2205152" cy="707886"/>
          </a:xfrm>
          <a:prstGeom prst="rect">
            <a:avLst/>
          </a:prstGeom>
          <a:noFill/>
        </p:spPr>
        <p:txBody>
          <a:bodyPr wrap="square" rtlCol="0">
            <a:spAutoFit/>
          </a:bodyPr>
          <a:lstStyle/>
          <a:p>
            <a:r>
              <a:rPr lang="en-US" sz="4000" b="1" u="sng" dirty="0" err="1">
                <a:effectLst>
                  <a:outerShdw blurRad="38100" dist="38100" dir="2700000" algn="tl">
                    <a:srgbClr val="000000">
                      <a:alpha val="43137"/>
                    </a:srgbClr>
                  </a:outerShdw>
                </a:effectLst>
                <a:latin typeface="NikoshBAN" pitchFamily="2" charset="0"/>
                <a:cs typeface="NikoshBAN" pitchFamily="2" charset="0"/>
              </a:rPr>
              <a:t>ধবল</a:t>
            </a:r>
            <a:r>
              <a:rPr lang="bn-IN" sz="4000" b="1" u="sng" dirty="0">
                <a:effectLst>
                  <a:outerShdw blurRad="38100" dist="38100" dir="2700000" algn="tl">
                    <a:srgbClr val="000000">
                      <a:alpha val="43137"/>
                    </a:srgbClr>
                  </a:outerShdw>
                </a:effectLst>
                <a:latin typeface="NikoshBAN" pitchFamily="2" charset="0"/>
                <a:cs typeface="NikoshBAN" pitchFamily="2" charset="0"/>
              </a:rPr>
              <a:t> রোগী </a:t>
            </a:r>
            <a:endParaRPr lang="en-US" sz="4000" b="1" u="sng" dirty="0">
              <a:effectLst>
                <a:outerShdw blurRad="38100" dist="38100" dir="2700000" algn="tl">
                  <a:srgbClr val="000000">
                    <a:alpha val="43137"/>
                  </a:srgbClr>
                </a:outerShdw>
              </a:effectLst>
              <a:latin typeface="NikoshBAN" pitchFamily="2" charset="0"/>
              <a:cs typeface="NikoshBAN" pitchFamily="2"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190" y="1610093"/>
            <a:ext cx="3882410" cy="2612227"/>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2309588" y="4680156"/>
            <a:ext cx="8233226" cy="1403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a:solidFill>
                  <a:schemeClr val="tx1"/>
                </a:solidFill>
                <a:latin typeface="NikoshBAN" pitchFamily="2" charset="0"/>
                <a:cs typeface="NikoshBAN" pitchFamily="2" charset="0"/>
              </a:rPr>
              <a:t>ফেরেশতা মানুষের রূপ ধরিয়া প্রথমে ধবলরোগী নিকট আসিলেন। তাহার গায়ে হাত বুলাইয়া দিলেন</a:t>
            </a:r>
            <a:r>
              <a:rPr lang="en-US" sz="2800" b="1" dirty="0">
                <a:solidFill>
                  <a:schemeClr val="tx1"/>
                </a:solidFill>
                <a:latin typeface="NikoshBAN" pitchFamily="2" charset="0"/>
                <a:cs typeface="NikoshBAN" pitchFamily="2" charset="0"/>
              </a:rPr>
              <a:t>। </a:t>
            </a:r>
            <a:r>
              <a:rPr lang="en-US" sz="2800" b="1" dirty="0" err="1">
                <a:solidFill>
                  <a:schemeClr val="tx1"/>
                </a:solidFill>
                <a:latin typeface="NikoshBAN" pitchFamily="2" charset="0"/>
                <a:cs typeface="NikoshBAN" pitchFamily="2" charset="0"/>
              </a:rPr>
              <a:t>এতে</a:t>
            </a:r>
            <a:r>
              <a:rPr lang="en-US" sz="2800" b="1" dirty="0">
                <a:solidFill>
                  <a:schemeClr val="tx1"/>
                </a:solidFill>
                <a:latin typeface="NikoshBAN" pitchFamily="2" charset="0"/>
                <a:cs typeface="NikoshBAN" pitchFamily="2" charset="0"/>
              </a:rPr>
              <a:t> </a:t>
            </a:r>
            <a:r>
              <a:rPr lang="en-US" sz="2800" b="1" dirty="0" err="1">
                <a:solidFill>
                  <a:schemeClr val="tx1"/>
                </a:solidFill>
                <a:latin typeface="NikoshBAN" pitchFamily="2" charset="0"/>
                <a:cs typeface="NikoshBAN" pitchFamily="2" charset="0"/>
              </a:rPr>
              <a:t>তাহার</a:t>
            </a:r>
            <a:r>
              <a:rPr lang="bn-BD" sz="2800" b="1" dirty="0">
                <a:solidFill>
                  <a:schemeClr val="tx1"/>
                </a:solidFill>
                <a:latin typeface="NikoshBAN" pitchFamily="2" charset="0"/>
                <a:cs typeface="NikoshBAN" pitchFamily="2" charset="0"/>
              </a:rPr>
              <a:t> রোগ সারিয়া গেল। </a:t>
            </a:r>
            <a:r>
              <a:rPr lang="en-US" sz="2800" b="1" dirty="0" err="1">
                <a:solidFill>
                  <a:schemeClr val="tx1"/>
                </a:solidFill>
                <a:latin typeface="NikoshBAN" pitchFamily="2" charset="0"/>
                <a:cs typeface="NikoshBAN" pitchFamily="2" charset="0"/>
              </a:rPr>
              <a:t>অতঃপর</a:t>
            </a:r>
            <a:r>
              <a:rPr lang="en-US"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তাহাকে একটা গাভিন উট দিয়া বলিলেন</a:t>
            </a:r>
            <a:r>
              <a:rPr lang="en-US"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ইহাতে তোমার ভাগ্য খুলিবে।</a:t>
            </a:r>
            <a:endParaRPr lang="en-US" sz="2800" b="1" dirty="0">
              <a:solidFill>
                <a:schemeClr val="tx1"/>
              </a:solidFill>
              <a:latin typeface="NikoshBAN" pitchFamily="2" charset="0"/>
              <a:cs typeface="NikoshBAN" pitchFamily="2" charset="0"/>
            </a:endParaRPr>
          </a:p>
        </p:txBody>
      </p:sp>
      <p:pic>
        <p:nvPicPr>
          <p:cNvPr id="10" name="Picture 9" descr="images (14).jpeg">
            <a:extLst>
              <a:ext uri="{FF2B5EF4-FFF2-40B4-BE49-F238E27FC236}">
                <a16:creationId xmlns:a16="http://schemas.microsoft.com/office/drawing/2014/main" id="{CE2DD305-F8E4-4766-B07C-9CEA35B6A0A0}"/>
              </a:ext>
            </a:extLst>
          </p:cNvPr>
          <p:cNvPicPr>
            <a:picLocks noChangeAspect="1"/>
          </p:cNvPicPr>
          <p:nvPr/>
        </p:nvPicPr>
        <p:blipFill>
          <a:blip r:embed="rId4"/>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175130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031" y="1367727"/>
            <a:ext cx="4238169" cy="28232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367727"/>
            <a:ext cx="4191000" cy="2823273"/>
          </a:xfrm>
          <a:prstGeom prst="rect">
            <a:avLst/>
          </a:prstGeom>
        </p:spPr>
      </p:pic>
      <p:sp>
        <p:nvSpPr>
          <p:cNvPr id="10" name="TextBox 9"/>
          <p:cNvSpPr txBox="1"/>
          <p:nvPr/>
        </p:nvSpPr>
        <p:spPr>
          <a:xfrm>
            <a:off x="4993424" y="438769"/>
            <a:ext cx="2205152" cy="769441"/>
          </a:xfrm>
          <a:prstGeom prst="rect">
            <a:avLst/>
          </a:prstGeom>
          <a:noFill/>
        </p:spPr>
        <p:txBody>
          <a:bodyPr wrap="square" rtlCol="0">
            <a:spAutoFit/>
          </a:bodyPr>
          <a:lstStyle/>
          <a:p>
            <a:pPr algn="ctr"/>
            <a:r>
              <a:rPr lang="bn-IN" sz="4400" b="1" dirty="0">
                <a:effectLst>
                  <a:outerShdw blurRad="38100" dist="38100" dir="2700000" algn="tl">
                    <a:srgbClr val="000000">
                      <a:alpha val="43137"/>
                    </a:srgbClr>
                  </a:outerShdw>
                </a:effectLst>
                <a:latin typeface="NikoshBAN" pitchFamily="2" charset="0"/>
                <a:cs typeface="NikoshBAN" pitchFamily="2" charset="0"/>
              </a:rPr>
              <a:t>টাকওয়ালা  </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Rounded Rectangle 11"/>
          <p:cNvSpPr/>
          <p:nvPr/>
        </p:nvSpPr>
        <p:spPr>
          <a:xfrm>
            <a:off x="1850174" y="4510033"/>
            <a:ext cx="8817826" cy="1573267"/>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bn-BD" sz="2800" b="1" dirty="0">
                <a:solidFill>
                  <a:schemeClr val="tx1"/>
                </a:solidFill>
                <a:latin typeface="NikoshBAN" pitchFamily="2" charset="0"/>
                <a:cs typeface="NikoshBAN" pitchFamily="2" charset="0"/>
              </a:rPr>
              <a:t>তারপর সেই ফেরেশতা টাকওয়ালার কাছে গেলেন,তার মাথায় হাত বুলিয়ে নিলেন।</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তাহার মাথায় চুল গজাইল।</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সে একটা গাই চাইল।</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তাহাকে একটি গাভিন গাই দিয়া বলিলেন, </a:t>
            </a:r>
            <a:r>
              <a:rPr lang="bn-IN" sz="2800" b="1" dirty="0">
                <a:solidFill>
                  <a:schemeClr val="tx1"/>
                </a:solidFill>
                <a:latin typeface="NikoshBAN" pitchFamily="2" charset="0"/>
                <a:cs typeface="NikoshBAN" pitchFamily="2" charset="0"/>
              </a:rPr>
              <a:t>এই লও </a:t>
            </a:r>
            <a:r>
              <a:rPr lang="bn-BD" sz="2800" b="1" dirty="0">
                <a:solidFill>
                  <a:schemeClr val="tx1"/>
                </a:solidFill>
                <a:latin typeface="NikoshBAN" pitchFamily="2" charset="0"/>
                <a:cs typeface="NikoshBAN" pitchFamily="2" charset="0"/>
              </a:rPr>
              <a:t>ইহাতে তোমার ভাগ্য খুলিবে। </a:t>
            </a:r>
            <a:endParaRPr lang="en-US" sz="2800" b="1" dirty="0">
              <a:solidFill>
                <a:schemeClr val="tx1"/>
              </a:solidFill>
              <a:latin typeface="NikoshBAN" pitchFamily="2" charset="0"/>
              <a:cs typeface="NikoshBAN" pitchFamily="2" charset="0"/>
            </a:endParaRPr>
          </a:p>
        </p:txBody>
      </p:sp>
      <p:pic>
        <p:nvPicPr>
          <p:cNvPr id="11" name="Picture 10" descr="images (14).jpeg">
            <a:extLst>
              <a:ext uri="{FF2B5EF4-FFF2-40B4-BE49-F238E27FC236}">
                <a16:creationId xmlns:a16="http://schemas.microsoft.com/office/drawing/2014/main" id="{4A8D1071-B86F-4BD0-BA93-62DC08641DC7}"/>
              </a:ext>
            </a:extLst>
          </p:cNvPr>
          <p:cNvPicPr>
            <a:picLocks noChangeAspect="1"/>
          </p:cNvPicPr>
          <p:nvPr/>
        </p:nvPicPr>
        <p:blipFill>
          <a:blip r:embed="rId4"/>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535356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3432" r="25046" b="18178"/>
          <a:stretch/>
        </p:blipFill>
        <p:spPr>
          <a:xfrm>
            <a:off x="6735426" y="1437294"/>
            <a:ext cx="3856374" cy="2918805"/>
          </a:xfrm>
          <a:prstGeom prst="rect">
            <a:avLst/>
          </a:prstGeom>
        </p:spPr>
      </p:pic>
      <p:sp>
        <p:nvSpPr>
          <p:cNvPr id="10" name="TextBox 9"/>
          <p:cNvSpPr txBox="1"/>
          <p:nvPr/>
        </p:nvSpPr>
        <p:spPr>
          <a:xfrm>
            <a:off x="5338648" y="404815"/>
            <a:ext cx="2205152" cy="769441"/>
          </a:xfrm>
          <a:prstGeom prst="rect">
            <a:avLst/>
          </a:prstGeom>
          <a:noFill/>
        </p:spPr>
        <p:txBody>
          <a:bodyPr wrap="square" rtlCol="0">
            <a:spAutoFit/>
          </a:bodyPr>
          <a:lstStyle/>
          <a:p>
            <a:r>
              <a:rPr lang="bn-IN" sz="4400" b="1" dirty="0">
                <a:effectLst>
                  <a:outerShdw blurRad="38100" dist="38100" dir="2700000" algn="tl">
                    <a:srgbClr val="000000">
                      <a:alpha val="43137"/>
                    </a:srgbClr>
                  </a:outerShdw>
                </a:effectLst>
                <a:latin typeface="NikoshBAN" pitchFamily="2" charset="0"/>
                <a:cs typeface="NikoshBAN" pitchFamily="2" charset="0"/>
              </a:rPr>
              <a:t>অন্ধ   </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Rounded Rectangle 12"/>
          <p:cNvSpPr/>
          <p:nvPr/>
        </p:nvSpPr>
        <p:spPr>
          <a:xfrm>
            <a:off x="1934030" y="4619137"/>
            <a:ext cx="9182100" cy="1573267"/>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bn-BD" sz="2800" b="1" dirty="0">
                <a:solidFill>
                  <a:schemeClr val="tx1"/>
                </a:solidFill>
                <a:latin typeface="NikoshBAN" pitchFamily="2" charset="0"/>
                <a:cs typeface="NikoshBAN" pitchFamily="2" charset="0"/>
              </a:rPr>
              <a:t>তারপর সেই ফেরেশতা টাকওয়ালার কাছে গেলেন,তার মাথায় হাত বুলিয়ে নিলেন।</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তাহার মাথায় চুল গজাইল।</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সে একটা গাই চাইল।</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তাহাকে একটি গাভিন গাই দিয়া বলিলেন, ইহাতে তোমার ভাগ্য খুলিবে। </a:t>
            </a:r>
            <a:endParaRPr lang="en-US" sz="2800" b="1" dirty="0">
              <a:solidFill>
                <a:schemeClr val="tx1"/>
              </a:solidFill>
              <a:latin typeface="NikoshBAN" pitchFamily="2" charset="0"/>
              <a:cs typeface="NikoshBAN" pitchFamily="2"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6035" b="6863"/>
          <a:stretch/>
        </p:blipFill>
        <p:spPr>
          <a:xfrm>
            <a:off x="1590603" y="1437295"/>
            <a:ext cx="3895797" cy="2918805"/>
          </a:xfrm>
          <a:prstGeom prst="rect">
            <a:avLst/>
          </a:prstGeom>
          <a:ln>
            <a:noFill/>
          </a:ln>
          <a:effectLst>
            <a:outerShdw blurRad="292100" dist="139700" dir="2700000" algn="tl" rotWithShape="0">
              <a:srgbClr val="333333">
                <a:alpha val="65000"/>
              </a:srgbClr>
            </a:outerShdw>
          </a:effectLst>
        </p:spPr>
      </p:pic>
      <p:pic>
        <p:nvPicPr>
          <p:cNvPr id="11" name="Picture 10" descr="images (14).jpeg">
            <a:extLst>
              <a:ext uri="{FF2B5EF4-FFF2-40B4-BE49-F238E27FC236}">
                <a16:creationId xmlns:a16="http://schemas.microsoft.com/office/drawing/2014/main" id="{9C03B798-265C-4D3B-ACAD-C49D42FA55FA}"/>
              </a:ext>
            </a:extLst>
          </p:cNvPr>
          <p:cNvPicPr>
            <a:picLocks noChangeAspect="1"/>
          </p:cNvPicPr>
          <p:nvPr/>
        </p:nvPicPr>
        <p:blipFill>
          <a:blip r:embed="rId4"/>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947068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67600" y="3619501"/>
            <a:ext cx="3929270" cy="20621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শ্রেণিঃ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ষষ্ঠ</a:t>
            </a:r>
            <a:endPar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a:p>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বিষয়ঃ</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বাংলা</a:t>
            </a:r>
            <a:r>
              <a:rPr lang="bn-IN"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প্রথম</a:t>
            </a:r>
            <a:r>
              <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পত্র</a:t>
            </a:r>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গদ্য</a:t>
            </a:r>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a:t>
            </a:r>
            <a:r>
              <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endPar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a:p>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সময়ঃ 4০ মিনিট</a:t>
            </a:r>
            <a:endPar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a:p>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তারিখঃ</a:t>
            </a:r>
            <a:r>
              <a:rPr lang="en-US" sz="3200" b="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০1/০২/২০২১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খ্রিঃ</a:t>
            </a:r>
            <a:r>
              <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endPar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p:txBody>
      </p:sp>
      <p:pic>
        <p:nvPicPr>
          <p:cNvPr id="12" name="Picture 11" descr="images (14).jpeg"/>
          <p:cNvPicPr>
            <a:picLocks noChangeAspect="1"/>
          </p:cNvPicPr>
          <p:nvPr/>
        </p:nvPicPr>
        <p:blipFill>
          <a:blip r:embed="rId2"/>
          <a:stretch>
            <a:fillRect/>
          </a:stretch>
        </p:blipFill>
        <p:spPr>
          <a:xfrm>
            <a:off x="6096000" y="1356466"/>
            <a:ext cx="671733" cy="5349134"/>
          </a:xfrm>
          <a:prstGeom prst="rect">
            <a:avLst/>
          </a:prstGeom>
        </p:spPr>
      </p:pic>
      <p:pic>
        <p:nvPicPr>
          <p:cNvPr id="8" name="Picture 7">
            <a:extLst>
              <a:ext uri="{FF2B5EF4-FFF2-40B4-BE49-F238E27FC236}">
                <a16:creationId xmlns:a16="http://schemas.microsoft.com/office/drawing/2014/main" id="{2F16BC29-F17D-433F-B7FC-F49E28D98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345" y="914400"/>
            <a:ext cx="2199055" cy="2180491"/>
          </a:xfrm>
          <a:prstGeom prst="rect">
            <a:avLst/>
          </a:prstGeom>
        </p:spPr>
      </p:pic>
      <p:pic>
        <p:nvPicPr>
          <p:cNvPr id="9" name="Picture 8" descr="download-logo.png">
            <a:extLst>
              <a:ext uri="{FF2B5EF4-FFF2-40B4-BE49-F238E27FC236}">
                <a16:creationId xmlns:a16="http://schemas.microsoft.com/office/drawing/2014/main" id="{2795B36C-80BF-406E-BD6C-E81B20879811}"/>
              </a:ext>
            </a:extLst>
          </p:cNvPr>
          <p:cNvPicPr>
            <a:picLocks noChangeAspect="1"/>
          </p:cNvPicPr>
          <p:nvPr/>
        </p:nvPicPr>
        <p:blipFill>
          <a:blip r:embed="rId4" cstate="print"/>
          <a:stretch>
            <a:fillRect/>
          </a:stretch>
        </p:blipFill>
        <p:spPr>
          <a:xfrm>
            <a:off x="958482" y="748726"/>
            <a:ext cx="1000125" cy="785813"/>
          </a:xfrm>
          <a:prstGeom prst="rect">
            <a:avLst/>
          </a:prstGeom>
        </p:spPr>
      </p:pic>
      <p:pic>
        <p:nvPicPr>
          <p:cNvPr id="10" name="Picture 9">
            <a:extLst>
              <a:ext uri="{FF2B5EF4-FFF2-40B4-BE49-F238E27FC236}">
                <a16:creationId xmlns:a16="http://schemas.microsoft.com/office/drawing/2014/main" id="{761BC4EF-C7B2-4D1C-93FD-E7C2C33DD8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5197" y="1248508"/>
            <a:ext cx="1830985" cy="21804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Rectangle 15">
            <a:extLst>
              <a:ext uri="{FF2B5EF4-FFF2-40B4-BE49-F238E27FC236}">
                <a16:creationId xmlns:a16="http://schemas.microsoft.com/office/drawing/2014/main" id="{85EB25B1-89BD-4BA7-A660-614A0E060115}"/>
              </a:ext>
            </a:extLst>
          </p:cNvPr>
          <p:cNvSpPr/>
          <p:nvPr/>
        </p:nvSpPr>
        <p:spPr>
          <a:xfrm>
            <a:off x="1032535" y="3512167"/>
            <a:ext cx="5083827" cy="2431435"/>
          </a:xfrm>
          <a:prstGeom prst="rect">
            <a:avLst/>
          </a:prstGeom>
          <a:solidFill>
            <a:schemeClr val="accent2">
              <a:lumMod val="20000"/>
              <a:lumOff val="80000"/>
            </a:schemeClr>
          </a:solidFill>
        </p:spPr>
        <p:txBody>
          <a:bodyPr wrap="square">
            <a:spAutoFit/>
          </a:bodyPr>
          <a:lstStyle/>
          <a:p>
            <a:pPr algn="ctr">
              <a:buNone/>
            </a:pPr>
            <a:r>
              <a:rPr lang="en-US" sz="3600" dirty="0" err="1">
                <a:latin typeface="NikoshBAN" panose="02000000000000000000" pitchFamily="2" charset="0"/>
                <a:cs typeface="NikoshBAN" panose="02000000000000000000" pitchFamily="2" charset="0"/>
              </a:rPr>
              <a:t>মোছাঃ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মারুফা</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বেগম</a:t>
            </a:r>
            <a:endParaRPr lang="en-US" sz="3600" dirty="0">
              <a:latin typeface="NikoshBAN" panose="02000000000000000000" pitchFamily="2" charset="0"/>
              <a:cs typeface="NikoshBAN" panose="02000000000000000000" pitchFamily="2" charset="0"/>
            </a:endParaRPr>
          </a:p>
          <a:p>
            <a:pPr algn="ctr">
              <a:buNone/>
            </a:pPr>
            <a:r>
              <a:rPr lang="en-US" sz="2400" dirty="0" err="1">
                <a:latin typeface="NikoshBAN" panose="02000000000000000000" pitchFamily="2" charset="0"/>
                <a:cs typeface="NikoshBAN" panose="02000000000000000000" pitchFamily="2" charset="0"/>
              </a:rPr>
              <a:t>প্রধান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শিক্ষক</a:t>
            </a:r>
            <a:endParaRPr lang="bn-BD" sz="2400" dirty="0">
              <a:latin typeface="NikoshBAN" panose="02000000000000000000" pitchFamily="2" charset="0"/>
              <a:cs typeface="NikoshBAN" panose="02000000000000000000" pitchFamily="2" charset="0"/>
            </a:endParaRPr>
          </a:p>
          <a:p>
            <a:pPr algn="ctr">
              <a:buNone/>
            </a:pPr>
            <a:r>
              <a:rPr lang="en-US" sz="2400" dirty="0" err="1">
                <a:latin typeface="NikoshBAN" panose="02000000000000000000" pitchFamily="2" charset="0"/>
                <a:cs typeface="NikoshBAN" panose="02000000000000000000" pitchFamily="2" charset="0"/>
              </a:rPr>
              <a:t>খগা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বড়বাড়ী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দ্বিমুখী</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উচ্চ</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বিদ্যালয়</a:t>
            </a:r>
            <a:endParaRPr lang="en-US" sz="2400" dirty="0">
              <a:latin typeface="NikoshBAN" panose="02000000000000000000" pitchFamily="2" charset="0"/>
              <a:cs typeface="NikoshBAN" panose="02000000000000000000" pitchFamily="2" charset="0"/>
            </a:endParaRPr>
          </a:p>
          <a:p>
            <a:pPr algn="ctr">
              <a:buNone/>
            </a:pPr>
            <a:r>
              <a:rPr lang="en-US" sz="2400" dirty="0" err="1">
                <a:latin typeface="NikoshBAN" panose="02000000000000000000" pitchFamily="2" charset="0"/>
                <a:cs typeface="NikoshBAN" panose="02000000000000000000" pitchFamily="2" charset="0"/>
              </a:rPr>
              <a:t>ডিম</a:t>
            </a:r>
            <a:r>
              <a:rPr lang="as-IN" sz="2400" dirty="0">
                <a:latin typeface="NikoshBAN" panose="02000000000000000000" pitchFamily="2" charset="0"/>
                <a:cs typeface="NikoshBAN" panose="02000000000000000000" pitchFamily="2" charset="0"/>
              </a:rPr>
              <a:t>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নীলফামারী</a:t>
            </a:r>
            <a:r>
              <a:rPr lang="en-US" sz="2400" dirty="0">
                <a:latin typeface="NikoshBAN" panose="02000000000000000000" pitchFamily="2" charset="0"/>
                <a:cs typeface="NikoshBAN" panose="02000000000000000000" pitchFamily="2" charset="0"/>
              </a:rPr>
              <a:t>।</a:t>
            </a:r>
            <a:r>
              <a:rPr lang="bn-IN" sz="2400" dirty="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pPr algn="ctr">
              <a:buNone/>
            </a:pPr>
            <a:r>
              <a:rPr lang="en-US" sz="2000" dirty="0">
                <a:latin typeface="NikoshBAN" panose="02000000000000000000" pitchFamily="2" charset="0"/>
                <a:cs typeface="NikoshBAN" panose="02000000000000000000" pitchFamily="2" charset="0"/>
              </a:rPr>
              <a:t>ইমেইলঃmarufabegumliza@mail.com</a:t>
            </a:r>
          </a:p>
          <a:p>
            <a:pPr algn="ctr">
              <a:buNone/>
            </a:pPr>
            <a:endParaRPr lang="en-US" sz="2400" dirty="0">
              <a:latin typeface="NikoshBAN" panose="02000000000000000000" pitchFamily="2" charset="0"/>
              <a:cs typeface="NikoshBAN" panose="02000000000000000000" pitchFamily="2" charset="0"/>
            </a:endParaRPr>
          </a:p>
        </p:txBody>
      </p:sp>
      <p:sp>
        <p:nvSpPr>
          <p:cNvPr id="2" name="Down Ribbon 7">
            <a:extLst>
              <a:ext uri="{FF2B5EF4-FFF2-40B4-BE49-F238E27FC236}">
                <a16:creationId xmlns:a16="http://schemas.microsoft.com/office/drawing/2014/main" id="{68EFC959-1139-4714-BA4D-0687320298FE}"/>
              </a:ext>
            </a:extLst>
          </p:cNvPr>
          <p:cNvSpPr/>
          <p:nvPr/>
        </p:nvSpPr>
        <p:spPr>
          <a:xfrm>
            <a:off x="4618383" y="518266"/>
            <a:ext cx="3352800" cy="838200"/>
          </a:xfrm>
          <a:prstGeom prst="ribb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ysClr val="windowText" lastClr="000000"/>
                </a:solidFill>
                <a:latin typeface="NikoshBAN" pitchFamily="2" charset="0"/>
                <a:cs typeface="NikoshBAN" pitchFamily="2" charset="0"/>
              </a:rPr>
              <a:t>পরিচিতি</a:t>
            </a:r>
            <a:endParaRPr lang="en-US" sz="3200" dirty="0">
              <a:solidFill>
                <a:sysClr val="windowText" lastClr="000000"/>
              </a:solidFill>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035" b="6863"/>
          <a:stretch/>
        </p:blipFill>
        <p:spPr>
          <a:xfrm>
            <a:off x="8161143" y="1153885"/>
            <a:ext cx="2858385" cy="2198915"/>
          </a:xfrm>
          <a:prstGeom prst="rect">
            <a:avLst/>
          </a:prstGeom>
          <a:ln>
            <a:noFill/>
          </a:ln>
          <a:effectLst>
            <a:outerShdw blurRad="292100" dist="139700" dir="2700000" algn="tl" rotWithShape="0">
              <a:srgbClr val="333333">
                <a:alpha val="65000"/>
              </a:srgbClr>
            </a:outerShdw>
          </a:effectLst>
        </p:spPr>
      </p:pic>
      <p:sp>
        <p:nvSpPr>
          <p:cNvPr id="10" name="Rounded Rectangle 9"/>
          <p:cNvSpPr/>
          <p:nvPr/>
        </p:nvSpPr>
        <p:spPr>
          <a:xfrm>
            <a:off x="1295400" y="3429000"/>
            <a:ext cx="10493827" cy="235494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কিছুদিন পর আবার সেই ফেরেশতা পুর্বের মতো মানুষের রুপ ধরিয়া সেই তিন ব্যাক্তির নিকট উপস্থিত হয়ে সাহায্যের আবেদন করেন।</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ধবল ও টাকওয়ালা তাহাকে সাহায্য করতে অস্বীকার করে,</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কিন্তু অন্ধ ব্যাক্তি পূর্বের কথা স্বীকার করে ফেরেশতাকে সাহায্য করতে চাইলে। ফেরেশতা তখন</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বলিলেন,</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বাস্ তোমার জিনিস তোমারি থাক।</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তোমাদের পরীক্ষা লওয়া হইল।</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আল্লাহ</a:t>
            </a:r>
            <a:endPar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just"/>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তোমার উপর খুশি হইয়াছেন আর তাহাদের উপর বেজার হইয়াছেন।</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92" t="4110" r="5670" b="6613"/>
          <a:stretch/>
        </p:blipFill>
        <p:spPr>
          <a:xfrm>
            <a:off x="1258187" y="1153885"/>
            <a:ext cx="2971800" cy="218802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153885"/>
            <a:ext cx="3200400" cy="2188029"/>
          </a:xfrm>
          <a:prstGeom prst="rect">
            <a:avLst/>
          </a:prstGeom>
        </p:spPr>
      </p:pic>
      <p:pic>
        <p:nvPicPr>
          <p:cNvPr id="13" name="Picture 12" descr="images (14).jpeg">
            <a:extLst>
              <a:ext uri="{FF2B5EF4-FFF2-40B4-BE49-F238E27FC236}">
                <a16:creationId xmlns:a16="http://schemas.microsoft.com/office/drawing/2014/main" id="{8032BF2E-0DDC-48C0-9344-4E7AE537F53C}"/>
              </a:ext>
            </a:extLst>
          </p:cNvPr>
          <p:cNvPicPr>
            <a:picLocks noChangeAspect="1"/>
          </p:cNvPicPr>
          <p:nvPr/>
        </p:nvPicPr>
        <p:blipFill>
          <a:blip r:embed="rId5"/>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10327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a:off x="4280452" y="351025"/>
            <a:ext cx="3631095" cy="1219200"/>
          </a:xfrm>
          <a:prstGeom prst="irregularSeal1">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b="1"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দলীয়</a:t>
            </a:r>
            <a:r>
              <a:rPr lang="bn-IN" sz="4000" b="1"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কাজ </a:t>
            </a:r>
            <a:endParaRPr lang="en-US" sz="4000" b="1" u="sng"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ounded Rectangle 7"/>
          <p:cNvSpPr/>
          <p:nvPr/>
        </p:nvSpPr>
        <p:spPr>
          <a:xfrm>
            <a:off x="1934029" y="1696279"/>
            <a:ext cx="6984684" cy="12192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571500" indent="-571500">
              <a:buFont typeface="Wingdings" panose="05000000000000000000" pitchFamily="2" charset="2"/>
              <a:buChar char="Ø"/>
            </a:pPr>
            <a:r>
              <a:rPr lang="bn-IN" sz="3600" b="1" dirty="0">
                <a:solidFill>
                  <a:srgbClr val="000000"/>
                </a:solidFill>
                <a:latin typeface="NikoshBAN" pitchFamily="2" charset="0"/>
                <a:cs typeface="NikoshBAN" pitchFamily="2" charset="0"/>
              </a:rPr>
              <a:t>ফেরেস্তা কাকে বলেছিলেন</a:t>
            </a:r>
            <a:r>
              <a:rPr lang="bn-BD" sz="3600" b="1" dirty="0">
                <a:solidFill>
                  <a:srgbClr val="000000"/>
                </a:solidFill>
                <a:latin typeface="NikoshBAN" pitchFamily="2" charset="0"/>
                <a:cs typeface="NikoshBAN" pitchFamily="2" charset="0"/>
              </a:rPr>
              <a:t>-</a:t>
            </a:r>
            <a:r>
              <a:rPr lang="bn-IN" sz="3600" b="1" dirty="0">
                <a:solidFill>
                  <a:srgbClr val="000000"/>
                </a:solidFill>
                <a:latin typeface="NikoshBAN" pitchFamily="2" charset="0"/>
                <a:cs typeface="NikoshBAN" pitchFamily="2" charset="0"/>
              </a:rPr>
              <a:t> </a:t>
            </a:r>
            <a:r>
              <a:rPr lang="bn-BD" sz="3600" b="1" dirty="0">
                <a:solidFill>
                  <a:srgbClr val="000000"/>
                </a:solidFill>
                <a:latin typeface="NikoshBAN" pitchFamily="2" charset="0"/>
                <a:cs typeface="NikoshBAN" pitchFamily="2" charset="0"/>
              </a:rPr>
              <a:t>তোমার জিনিস তোমার থাক</a:t>
            </a:r>
            <a:r>
              <a:rPr lang="bn-IN" sz="3600" b="1" dirty="0">
                <a:solidFill>
                  <a:srgbClr val="000000"/>
                </a:solidFill>
                <a:latin typeface="NikoshBAN" pitchFamily="2" charset="0"/>
                <a:cs typeface="NikoshBAN" pitchFamily="2" charset="0"/>
              </a:rPr>
              <a:t>, এবং কেন বলেছিলেন</a:t>
            </a:r>
            <a:r>
              <a:rPr lang="bn-BD" sz="3600" b="1" dirty="0">
                <a:solidFill>
                  <a:srgbClr val="000000"/>
                </a:solidFill>
                <a:latin typeface="NikoshBAN" pitchFamily="2" charset="0"/>
                <a:cs typeface="NikoshBAN" pitchFamily="2" charset="0"/>
              </a:rPr>
              <a:t>? </a:t>
            </a:r>
            <a:endParaRPr lang="en-US" sz="3600" b="1" dirty="0">
              <a:solidFill>
                <a:srgbClr val="000000"/>
              </a:solidFill>
              <a:latin typeface="NikoshBAN" pitchFamily="2" charset="0"/>
              <a:cs typeface="NikoshBAN" pitchFamily="2" charset="0"/>
            </a:endParaRPr>
          </a:p>
        </p:txBody>
      </p:sp>
      <p:sp>
        <p:nvSpPr>
          <p:cNvPr id="10" name="Rounded Rectangle 9"/>
          <p:cNvSpPr/>
          <p:nvPr/>
        </p:nvSpPr>
        <p:spPr>
          <a:xfrm>
            <a:off x="1934029" y="3810000"/>
            <a:ext cx="8962571" cy="18288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lgn="just">
              <a:buFont typeface="Wingdings" panose="05000000000000000000" pitchFamily="2" charset="2"/>
              <a:buChar char="q"/>
            </a:pPr>
            <a:r>
              <a:rPr lang="bn-IN" sz="3200" b="1" dirty="0">
                <a:solidFill>
                  <a:schemeClr val="tx1"/>
                </a:solidFill>
                <a:latin typeface="NikoshBAN" pitchFamily="2" charset="0"/>
                <a:cs typeface="NikoshBAN" pitchFamily="2" charset="0"/>
              </a:rPr>
              <a:t>ফেরেস্তা অন্ধ লোককে বলেছিলেন তোমার জিনিস তোমার থাক। </a:t>
            </a:r>
          </a:p>
          <a:p>
            <a:pPr algn="just"/>
            <a:r>
              <a:rPr lang="bn-IN" sz="3200" b="1" dirty="0">
                <a:solidFill>
                  <a:schemeClr val="tx1"/>
                </a:solidFill>
                <a:latin typeface="NikoshBAN" pitchFamily="2" charset="0"/>
                <a:cs typeface="NikoshBAN" pitchFamily="2" charset="0"/>
              </a:rPr>
              <a:t>কারণ </a:t>
            </a:r>
            <a:r>
              <a:rPr lang="bn-BD" sz="3200" b="1" dirty="0">
                <a:solidFill>
                  <a:schemeClr val="tx1"/>
                </a:solidFill>
                <a:latin typeface="NikoshBAN" pitchFamily="2" charset="0"/>
                <a:cs typeface="NikoshBAN" pitchFamily="2" charset="0"/>
              </a:rPr>
              <a:t>অন্ধ</a:t>
            </a:r>
            <a:r>
              <a:rPr lang="bn-IN" sz="3200" b="1" dirty="0">
                <a:solidFill>
                  <a:schemeClr val="tx1"/>
                </a:solidFill>
                <a:latin typeface="NikoshBAN" pitchFamily="2" charset="0"/>
                <a:cs typeface="NikoshBAN" pitchFamily="2" charset="0"/>
              </a:rPr>
              <a:t> লোকটি</a:t>
            </a:r>
            <a:r>
              <a:rPr lang="bn-BD" sz="3200" b="1" dirty="0">
                <a:solidFill>
                  <a:schemeClr val="tx1"/>
                </a:solidFill>
                <a:latin typeface="NikoshBAN" pitchFamily="2" charset="0"/>
                <a:cs typeface="NikoshBAN" pitchFamily="2" charset="0"/>
              </a:rPr>
              <a:t> পূর্বের কথা স্বীকার করে ফেরেশতাকে সাহায্য করতে চাইলে। ফেরেশতা তখন</a:t>
            </a:r>
            <a:r>
              <a:rPr lang="bn-IN"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বলিলেন,</a:t>
            </a:r>
            <a:r>
              <a:rPr lang="bn-IN"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বাস্ তোমার জিনিস তোমারি থাক।</a:t>
            </a:r>
            <a:r>
              <a:rPr lang="bn-IN"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তোমাদের পরীক্ষা লওয়া হইল।</a:t>
            </a:r>
            <a:r>
              <a:rPr lang="bn-IN"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আল্লাহ তোমার উপর খুশি </a:t>
            </a:r>
            <a:endParaRPr lang="bn-IN" sz="3200" b="1" dirty="0">
              <a:solidFill>
                <a:schemeClr val="tx1"/>
              </a:solidFill>
              <a:latin typeface="NikoshBAN" pitchFamily="2" charset="0"/>
              <a:cs typeface="NikoshBAN" pitchFamily="2" charset="0"/>
            </a:endParaRPr>
          </a:p>
          <a:p>
            <a:pPr algn="just"/>
            <a:r>
              <a:rPr lang="bn-BD" sz="3200" b="1" dirty="0">
                <a:solidFill>
                  <a:schemeClr val="tx1"/>
                </a:solidFill>
                <a:latin typeface="NikoshBAN" pitchFamily="2" charset="0"/>
                <a:cs typeface="NikoshBAN" pitchFamily="2" charset="0"/>
              </a:rPr>
              <a:t>হইয়াছেন আর তাহাদের উপর বেজার হইয়াছেনা।</a:t>
            </a:r>
            <a:endParaRPr lang="en-US" sz="3200" b="1" dirty="0">
              <a:solidFill>
                <a:schemeClr val="tx1"/>
              </a:solidFill>
              <a:latin typeface="NikoshBAN" pitchFamily="2" charset="0"/>
              <a:cs typeface="NikoshBAN" pitchFamily="2" charset="0"/>
            </a:endParaRPr>
          </a:p>
        </p:txBody>
      </p:sp>
      <p:sp>
        <p:nvSpPr>
          <p:cNvPr id="11" name="Explosion 1 10"/>
          <p:cNvSpPr/>
          <p:nvPr/>
        </p:nvSpPr>
        <p:spPr>
          <a:xfrm>
            <a:off x="3657600" y="2663371"/>
            <a:ext cx="4786086" cy="1219200"/>
          </a:xfrm>
          <a:prstGeom prst="irregularSeal1">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000" b="1" u="sng" dirty="0">
                <a:solidFill>
                  <a:schemeClr val="tx2">
                    <a:lumMod val="50000"/>
                  </a:schemeClr>
                </a:solidFill>
                <a:latin typeface="NikoshBAN" pitchFamily="2" charset="0"/>
                <a:cs typeface="NikoshBAN" pitchFamily="2" charset="0"/>
              </a:rPr>
              <a:t>সমাধান </a:t>
            </a:r>
            <a:r>
              <a:rPr lang="bn-BD" sz="4000" b="1" u="sng" dirty="0">
                <a:solidFill>
                  <a:schemeClr val="tx2">
                    <a:lumMod val="50000"/>
                  </a:schemeClr>
                </a:solidFill>
                <a:latin typeface="NikoshBAN" pitchFamily="2" charset="0"/>
                <a:cs typeface="NikoshBAN" pitchFamily="2" charset="0"/>
              </a:rPr>
              <a:t> </a:t>
            </a:r>
            <a:endParaRPr lang="en-US" sz="4000" b="1" u="sng" dirty="0">
              <a:solidFill>
                <a:schemeClr val="tx2">
                  <a:lumMod val="50000"/>
                </a:schemeClr>
              </a:solidFill>
              <a:latin typeface="NikoshBAN" pitchFamily="2" charset="0"/>
              <a:cs typeface="NikoshBAN" pitchFamily="2" charset="0"/>
            </a:endParaRPr>
          </a:p>
        </p:txBody>
      </p:sp>
      <p:pic>
        <p:nvPicPr>
          <p:cNvPr id="12" name="Picture 11">
            <a:extLst>
              <a:ext uri="{FF2B5EF4-FFF2-40B4-BE49-F238E27FC236}">
                <a16:creationId xmlns:a16="http://schemas.microsoft.com/office/drawing/2014/main" id="{541A28C6-48EE-40CF-969E-5593C5DB02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2092" y="566798"/>
            <a:ext cx="2810329" cy="2557402"/>
          </a:xfrm>
          <a:prstGeom prst="ellipse">
            <a:avLst/>
          </a:prstGeom>
          <a:ln>
            <a:solidFill>
              <a:srgbClr val="FF0000"/>
            </a:solidFill>
          </a:ln>
          <a:effectLst>
            <a:softEdge rad="112500"/>
          </a:effectLst>
          <a:scene3d>
            <a:camera prst="orthographicFront"/>
            <a:lightRig rig="threePt" dir="t"/>
          </a:scene3d>
          <a:sp3d>
            <a:bevelT prst="convex"/>
          </a:sp3d>
        </p:spPr>
      </p:pic>
      <p:pic>
        <p:nvPicPr>
          <p:cNvPr id="13" name="Picture 12" descr="images (14).jpeg">
            <a:extLst>
              <a:ext uri="{FF2B5EF4-FFF2-40B4-BE49-F238E27FC236}">
                <a16:creationId xmlns:a16="http://schemas.microsoft.com/office/drawing/2014/main" id="{2CA59679-9A4B-427C-9A98-2288768E8680}"/>
              </a:ext>
            </a:extLst>
          </p:cNvPr>
          <p:cNvPicPr>
            <a:picLocks noChangeAspect="1"/>
          </p:cNvPicPr>
          <p:nvPr/>
        </p:nvPicPr>
        <p:blipFill>
          <a:blip r:embed="rId3"/>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7539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up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343400" y="361537"/>
            <a:ext cx="3505200" cy="914400"/>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মূল্যায়ন </a:t>
            </a:r>
            <a:endParaRPr lang="en-US" sz="4400" b="1" u="sng"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Left-Right Arrow 7"/>
          <p:cNvSpPr/>
          <p:nvPr/>
        </p:nvSpPr>
        <p:spPr>
          <a:xfrm>
            <a:off x="1076283" y="3127640"/>
            <a:ext cx="5527963" cy="352258"/>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q"/>
            </a:pPr>
            <a:r>
              <a:rPr lang="bn-BD" sz="2800" b="1" dirty="0">
                <a:solidFill>
                  <a:schemeClr val="tx1"/>
                </a:solidFill>
                <a:latin typeface="NikoshBAN" pitchFamily="2" charset="0"/>
                <a:cs typeface="NikoshBAN" pitchFamily="2" charset="0"/>
              </a:rPr>
              <a:t>ধবল রোগী ফেরেশতার কাছে  কী চাইল  </a:t>
            </a:r>
            <a:endParaRPr lang="en-US" sz="2800" b="1" dirty="0">
              <a:solidFill>
                <a:schemeClr val="tx1"/>
              </a:solidFill>
              <a:latin typeface="NikoshBAN" pitchFamily="2" charset="0"/>
              <a:cs typeface="NikoshBAN" pitchFamily="2" charset="0"/>
            </a:endParaRPr>
          </a:p>
        </p:txBody>
      </p:sp>
      <p:sp>
        <p:nvSpPr>
          <p:cNvPr id="9" name="Left-Right Arrow 8"/>
          <p:cNvSpPr/>
          <p:nvPr/>
        </p:nvSpPr>
        <p:spPr>
          <a:xfrm>
            <a:off x="1174173" y="2189837"/>
            <a:ext cx="5334000" cy="990600"/>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নুর শব্দের অর্থ কী? </a:t>
            </a:r>
            <a:endParaRPr lang="en-US" sz="2800" b="1" dirty="0">
              <a:solidFill>
                <a:schemeClr val="tx1"/>
              </a:solidFill>
              <a:latin typeface="NikoshBAN" pitchFamily="2" charset="0"/>
              <a:cs typeface="NikoshBAN" pitchFamily="2" charset="0"/>
            </a:endParaRPr>
          </a:p>
        </p:txBody>
      </p:sp>
      <p:sp>
        <p:nvSpPr>
          <p:cNvPr id="10" name="Left-Right Arrow 9"/>
          <p:cNvSpPr/>
          <p:nvPr/>
        </p:nvSpPr>
        <p:spPr>
          <a:xfrm>
            <a:off x="1268682" y="1682566"/>
            <a:ext cx="5665518" cy="592454"/>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সততার পুরুস্কার গল্পের লেখক কে</a:t>
            </a:r>
            <a:endParaRPr lang="en-US" sz="2800" b="1" dirty="0">
              <a:solidFill>
                <a:schemeClr val="tx1"/>
              </a:solidFill>
              <a:latin typeface="NikoshBAN" pitchFamily="2" charset="0"/>
              <a:cs typeface="NikoshBAN" pitchFamily="2" charset="0"/>
            </a:endParaRPr>
          </a:p>
        </p:txBody>
      </p:sp>
      <p:sp>
        <p:nvSpPr>
          <p:cNvPr id="11" name="Left-Right Arrow 10"/>
          <p:cNvSpPr/>
          <p:nvPr/>
        </p:nvSpPr>
        <p:spPr>
          <a:xfrm>
            <a:off x="1291275" y="3660522"/>
            <a:ext cx="6224980" cy="639030"/>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IN" sz="2800" dirty="0">
                <a:solidFill>
                  <a:schemeClr val="tx1"/>
                </a:solidFill>
                <a:latin typeface="NikoshBAN" pitchFamily="2" charset="0"/>
                <a:cs typeface="NikoshBAN" pitchFamily="2" charset="0"/>
              </a:rPr>
              <a:t> </a:t>
            </a:r>
            <a:r>
              <a:rPr lang="bn-IN" sz="2800" b="1" dirty="0">
                <a:solidFill>
                  <a:schemeClr val="tx1"/>
                </a:solidFill>
                <a:latin typeface="NikoshBAN" pitchFamily="2" charset="0"/>
                <a:cs typeface="NikoshBAN" pitchFamily="2" charset="0"/>
              </a:rPr>
              <a:t>টাকওয়ালা</a:t>
            </a:r>
            <a:r>
              <a:rPr lang="bn-BD" sz="2800" b="1" dirty="0">
                <a:solidFill>
                  <a:schemeClr val="tx1"/>
                </a:solidFill>
                <a:latin typeface="NikoshBAN" pitchFamily="2" charset="0"/>
                <a:cs typeface="NikoshBAN" pitchFamily="2" charset="0"/>
              </a:rPr>
              <a:t> ফেরেশতার নিকট কী চাইলেন  </a:t>
            </a:r>
            <a:endParaRPr lang="en-US" sz="2400" b="1" dirty="0">
              <a:solidFill>
                <a:schemeClr val="tx1"/>
              </a:solidFill>
              <a:latin typeface="NikoshBAN" pitchFamily="2" charset="0"/>
              <a:cs typeface="NikoshBAN" pitchFamily="2" charset="0"/>
            </a:endParaRPr>
          </a:p>
        </p:txBody>
      </p:sp>
      <p:sp>
        <p:nvSpPr>
          <p:cNvPr id="12" name="Left Arrow 11"/>
          <p:cNvSpPr/>
          <p:nvPr/>
        </p:nvSpPr>
        <p:spPr>
          <a:xfrm>
            <a:off x="8014854" y="1617977"/>
            <a:ext cx="3338946" cy="726230"/>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rgbClr val="FF0000"/>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মুহাম্মদ শহীদুল্লাহ </a:t>
            </a:r>
            <a:endParaRPr lang="en-US" sz="2800" b="1" dirty="0">
              <a:solidFill>
                <a:schemeClr val="tx1"/>
              </a:solidFill>
              <a:latin typeface="NikoshBAN" pitchFamily="2" charset="0"/>
              <a:cs typeface="NikoshBAN" pitchFamily="2" charset="0"/>
            </a:endParaRPr>
          </a:p>
        </p:txBody>
      </p:sp>
      <p:sp>
        <p:nvSpPr>
          <p:cNvPr id="13" name="Left Arrow 12"/>
          <p:cNvSpPr/>
          <p:nvPr/>
        </p:nvSpPr>
        <p:spPr>
          <a:xfrm>
            <a:off x="8295159" y="4038601"/>
            <a:ext cx="1752600" cy="99059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tx1"/>
                </a:solidFill>
                <a:latin typeface="NikoshBAN" pitchFamily="2" charset="0"/>
                <a:cs typeface="NikoshBAN" pitchFamily="2" charset="0"/>
              </a:rPr>
              <a:t>ছাগল  </a:t>
            </a:r>
            <a:endParaRPr lang="en-US" sz="2800" b="1" dirty="0">
              <a:solidFill>
                <a:schemeClr val="tx1"/>
              </a:solidFill>
              <a:latin typeface="NikoshBAN" pitchFamily="2" charset="0"/>
              <a:cs typeface="NikoshBAN" pitchFamily="2" charset="0"/>
            </a:endParaRPr>
          </a:p>
        </p:txBody>
      </p:sp>
      <p:sp>
        <p:nvSpPr>
          <p:cNvPr id="14" name="Left Arrow 13"/>
          <p:cNvSpPr/>
          <p:nvPr/>
        </p:nvSpPr>
        <p:spPr>
          <a:xfrm>
            <a:off x="8347363" y="2133600"/>
            <a:ext cx="2320637" cy="99059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tx1"/>
                </a:solidFill>
                <a:latin typeface="NikoshBAN" pitchFamily="2" charset="0"/>
                <a:cs typeface="NikoshBAN" pitchFamily="2" charset="0"/>
              </a:rPr>
              <a:t>জ্যোতি/আলো </a:t>
            </a:r>
            <a:endParaRPr lang="en-US" sz="2800" b="1" dirty="0">
              <a:solidFill>
                <a:schemeClr val="tx1"/>
              </a:solidFill>
              <a:latin typeface="NikoshBAN" pitchFamily="2" charset="0"/>
              <a:cs typeface="NikoshBAN" pitchFamily="2" charset="0"/>
            </a:endParaRPr>
          </a:p>
        </p:txBody>
      </p:sp>
      <p:sp>
        <p:nvSpPr>
          <p:cNvPr id="15" name="Left Arrow 14"/>
          <p:cNvSpPr/>
          <p:nvPr/>
        </p:nvSpPr>
        <p:spPr>
          <a:xfrm>
            <a:off x="8143504" y="2933335"/>
            <a:ext cx="1752600" cy="724265"/>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tx1"/>
                </a:solidFill>
                <a:latin typeface="NikoshBAN" pitchFamily="2" charset="0"/>
                <a:cs typeface="NikoshBAN" pitchFamily="2" charset="0"/>
              </a:rPr>
              <a:t>উট </a:t>
            </a:r>
            <a:endParaRPr lang="en-US" sz="2800" b="1" dirty="0">
              <a:solidFill>
                <a:schemeClr val="tx1"/>
              </a:solidFill>
              <a:latin typeface="NikoshBAN" pitchFamily="2" charset="0"/>
              <a:cs typeface="NikoshBAN" pitchFamily="2" charset="0"/>
            </a:endParaRPr>
          </a:p>
        </p:txBody>
      </p:sp>
      <p:sp>
        <p:nvSpPr>
          <p:cNvPr id="16" name="Left-Right Arrow 15"/>
          <p:cNvSpPr/>
          <p:nvPr/>
        </p:nvSpPr>
        <p:spPr>
          <a:xfrm>
            <a:off x="1282864" y="4311109"/>
            <a:ext cx="5334000" cy="693295"/>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অন্ধ ফেরেশতার নিকট কী চাইলেন </a:t>
            </a:r>
            <a:endParaRPr lang="en-US" sz="2400" b="1" dirty="0">
              <a:solidFill>
                <a:schemeClr val="tx1"/>
              </a:solidFill>
              <a:latin typeface="NikoshBAN" pitchFamily="2" charset="0"/>
              <a:cs typeface="NikoshBAN" pitchFamily="2" charset="0"/>
            </a:endParaRPr>
          </a:p>
        </p:txBody>
      </p:sp>
      <p:sp>
        <p:nvSpPr>
          <p:cNvPr id="2" name="Right Arrow 1"/>
          <p:cNvSpPr/>
          <p:nvPr/>
        </p:nvSpPr>
        <p:spPr>
          <a:xfrm>
            <a:off x="6997369" y="1921948"/>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997369" y="2555605"/>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a:off x="8135093" y="3429001"/>
            <a:ext cx="1752600" cy="99059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itchFamily="2" charset="0"/>
                <a:cs typeface="NikoshBAN" pitchFamily="2" charset="0"/>
              </a:rPr>
              <a:t> গাই </a:t>
            </a:r>
            <a:r>
              <a:rPr lang="bn-BD" sz="2800" b="1" dirty="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p:txBody>
      </p:sp>
      <p:sp>
        <p:nvSpPr>
          <p:cNvPr id="21" name="Right Arrow 20"/>
          <p:cNvSpPr/>
          <p:nvPr/>
        </p:nvSpPr>
        <p:spPr>
          <a:xfrm>
            <a:off x="7014853" y="3837443"/>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7022110" y="3182399"/>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7022110" y="4455027"/>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a:off x="1291275" y="4997258"/>
            <a:ext cx="6052333" cy="693295"/>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ফেরেশ</a:t>
            </a:r>
            <a:r>
              <a:rPr lang="bn-IN" sz="2800" b="1" dirty="0">
                <a:solidFill>
                  <a:schemeClr val="tx1"/>
                </a:solidFill>
                <a:latin typeface="NikoshBAN" pitchFamily="2" charset="0"/>
                <a:cs typeface="NikoshBAN" pitchFamily="2" charset="0"/>
              </a:rPr>
              <a:t>তা প্রথমে কী রূপ ধারণ করেছিলেন </a:t>
            </a:r>
            <a:r>
              <a:rPr lang="bn-BD" sz="2800" b="1" dirty="0">
                <a:solidFill>
                  <a:schemeClr val="tx1"/>
                </a:solidFill>
                <a:latin typeface="NikoshBAN" pitchFamily="2" charset="0"/>
                <a:cs typeface="NikoshBAN" pitchFamily="2" charset="0"/>
              </a:rPr>
              <a:t> </a:t>
            </a:r>
            <a:endParaRPr lang="en-US" sz="2400" b="1" dirty="0">
              <a:solidFill>
                <a:schemeClr val="tx1"/>
              </a:solidFill>
              <a:latin typeface="NikoshBAN" pitchFamily="2" charset="0"/>
              <a:cs typeface="NikoshBAN" pitchFamily="2" charset="0"/>
            </a:endParaRPr>
          </a:p>
        </p:txBody>
      </p:sp>
      <p:sp>
        <p:nvSpPr>
          <p:cNvPr id="25" name="Right Arrow 24"/>
          <p:cNvSpPr/>
          <p:nvPr/>
        </p:nvSpPr>
        <p:spPr>
          <a:xfrm>
            <a:off x="7022110" y="5186780"/>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8458200" y="4800601"/>
            <a:ext cx="1752600" cy="99059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itchFamily="2" charset="0"/>
                <a:cs typeface="NikoshBAN" pitchFamily="2" charset="0"/>
              </a:rPr>
              <a:t>মানুষ রূপ </a:t>
            </a:r>
            <a:r>
              <a:rPr lang="bn-BD" sz="2800" b="1" dirty="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p:txBody>
      </p:sp>
      <p:pic>
        <p:nvPicPr>
          <p:cNvPr id="27" name="Picture 26" descr="images (14).jpeg">
            <a:extLst>
              <a:ext uri="{FF2B5EF4-FFF2-40B4-BE49-F238E27FC236}">
                <a16:creationId xmlns:a16="http://schemas.microsoft.com/office/drawing/2014/main" id="{556AE49D-CB02-4B43-840F-C19FF696C2BB}"/>
              </a:ext>
            </a:extLst>
          </p:cNvPr>
          <p:cNvPicPr>
            <a:picLocks noChangeAspect="1"/>
          </p:cNvPicPr>
          <p:nvPr/>
        </p:nvPicPr>
        <p:blipFill>
          <a:blip r:embed="rId2"/>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2039164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out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anim calcmode="lin" valueType="num">
                                      <p:cBhvr>
                                        <p:cTn id="46" dur="500" fill="hold"/>
                                        <p:tgtEl>
                                          <p:spTgt spid="8"/>
                                        </p:tgtEl>
                                        <p:attrNameLst>
                                          <p:attrName>ppt_x</p:attrName>
                                        </p:attrNameLst>
                                      </p:cBhvr>
                                      <p:tavLst>
                                        <p:tav tm="0">
                                          <p:val>
                                            <p:fltVal val="0.5"/>
                                          </p:val>
                                        </p:tav>
                                        <p:tav tm="100000">
                                          <p:val>
                                            <p:strVal val="#ppt_x"/>
                                          </p:val>
                                        </p:tav>
                                      </p:tavLst>
                                    </p:anim>
                                    <p:anim calcmode="lin" valueType="num">
                                      <p:cBhvr>
                                        <p:cTn id="47"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circle(in)">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circle(out)">
                                      <p:cBhvr>
                                        <p:cTn id="74" dur="10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circle(out)">
                                      <p:cBhvr>
                                        <p:cTn id="79" dur="10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32"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circle(out)">
                                      <p:cBhvr>
                                        <p:cTn id="89" dur="10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circle(in)">
                                      <p:cBhvr>
                                        <p:cTn id="94" dur="10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circle(out)">
                                      <p:cBhvr>
                                        <p:cTn id="10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2" grpId="0" animBg="1"/>
      <p:bldP spid="19" grpId="0" animBg="1"/>
      <p:bldP spid="20" grpId="0"/>
      <p:bldP spid="21" grpId="0" animBg="1"/>
      <p:bldP spid="22" grpId="0" animBg="1"/>
      <p:bldP spid="23" grpId="0" animBg="1"/>
      <p:bldP spid="24" grpId="0"/>
      <p:bldP spid="25"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7DD39-B66B-406F-9B70-C990E71F7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797" y="267286"/>
            <a:ext cx="2794781" cy="1941342"/>
          </a:xfrm>
          <a:prstGeom prst="rect">
            <a:avLst/>
          </a:prstGeom>
        </p:spPr>
      </p:pic>
      <p:pic>
        <p:nvPicPr>
          <p:cNvPr id="4" name="Picture 3">
            <a:extLst>
              <a:ext uri="{FF2B5EF4-FFF2-40B4-BE49-F238E27FC236}">
                <a16:creationId xmlns:a16="http://schemas.microsoft.com/office/drawing/2014/main" id="{206DB225-2316-4967-A066-F6720A17BB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2358" y="1636134"/>
            <a:ext cx="4923642" cy="4382086"/>
          </a:xfrm>
          <a:prstGeom prst="rect">
            <a:avLst/>
          </a:prstGeom>
        </p:spPr>
      </p:pic>
      <p:sp>
        <p:nvSpPr>
          <p:cNvPr id="7" name="TextBox 6">
            <a:extLst>
              <a:ext uri="{FF2B5EF4-FFF2-40B4-BE49-F238E27FC236}">
                <a16:creationId xmlns:a16="http://schemas.microsoft.com/office/drawing/2014/main" id="{B2193FA1-7559-46CA-A8A7-435A4E329061}"/>
              </a:ext>
            </a:extLst>
          </p:cNvPr>
          <p:cNvSpPr txBox="1"/>
          <p:nvPr/>
        </p:nvSpPr>
        <p:spPr>
          <a:xfrm>
            <a:off x="6096000" y="4399672"/>
            <a:ext cx="6096000" cy="1200329"/>
          </a:xfrm>
          <a:prstGeom prst="rect">
            <a:avLst/>
          </a:prstGeom>
          <a:noFill/>
        </p:spPr>
        <p:txBody>
          <a:bodyPr wrap="square">
            <a:spAutoFit/>
          </a:bodyPr>
          <a:lstStyle/>
          <a:p>
            <a:pPr marL="285750" indent="-285750">
              <a:buFont typeface="Wingdings" panose="05000000000000000000" pitchFamily="2" charset="2"/>
              <a:buChar char="Ø"/>
            </a:pP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একজন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ব্যক্তির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সততার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পরিচয়</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ভাষায়</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9" name="Up Ribbon 2">
            <a:extLst>
              <a:ext uri="{FF2B5EF4-FFF2-40B4-BE49-F238E27FC236}">
                <a16:creationId xmlns:a16="http://schemas.microsoft.com/office/drawing/2014/main" id="{ECC87749-9AB3-4A59-A663-BCB350374E5C}"/>
              </a:ext>
            </a:extLst>
          </p:cNvPr>
          <p:cNvSpPr/>
          <p:nvPr/>
        </p:nvSpPr>
        <p:spPr>
          <a:xfrm>
            <a:off x="3764518" y="697334"/>
            <a:ext cx="4957561" cy="779774"/>
          </a:xfrm>
          <a:prstGeom prst="ribbon2">
            <a:avLst/>
          </a:prstGeom>
          <a:solidFill>
            <a:srgbClr val="66FFFF"/>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3200" dirty="0">
              <a:effectLst>
                <a:glow rad="228600">
                  <a:schemeClr val="accent4">
                    <a:satMod val="175000"/>
                    <a:alpha val="40000"/>
                  </a:schemeClr>
                </a:glow>
              </a:effectLst>
              <a:latin typeface="NikoshBAN" pitchFamily="2" charset="0"/>
              <a:cs typeface="NikoshBAN" pitchFamily="2" charset="0"/>
            </a:endParaRPr>
          </a:p>
          <a:p>
            <a:pPr algn="ctr">
              <a:defRPr/>
            </a:pPr>
            <a:r>
              <a:rPr lang="en-US" sz="4000" dirty="0" err="1">
                <a:solidFill>
                  <a:srgbClr val="7030A0"/>
                </a:solidFill>
                <a:effectLst>
                  <a:glow rad="228600">
                    <a:schemeClr val="accent4">
                      <a:satMod val="175000"/>
                      <a:alpha val="40000"/>
                    </a:schemeClr>
                  </a:glow>
                </a:effectLst>
                <a:latin typeface="NikoshBAN" pitchFamily="2" charset="0"/>
                <a:cs typeface="NikoshBAN" pitchFamily="2" charset="0"/>
              </a:rPr>
              <a:t>বাড়ির</a:t>
            </a:r>
            <a:r>
              <a:rPr lang="en-US" sz="4000" dirty="0">
                <a:solidFill>
                  <a:srgbClr val="7030A0"/>
                </a:solidFill>
                <a:effectLst>
                  <a:glow rad="228600">
                    <a:schemeClr val="accent4">
                      <a:satMod val="175000"/>
                      <a:alpha val="40000"/>
                    </a:schemeClr>
                  </a:glow>
                </a:effectLst>
                <a:latin typeface="NikoshBAN" pitchFamily="2" charset="0"/>
                <a:cs typeface="NikoshBAN" pitchFamily="2" charset="0"/>
              </a:rPr>
              <a:t> </a:t>
            </a:r>
            <a:r>
              <a:rPr lang="en-US" sz="4000" dirty="0" err="1">
                <a:solidFill>
                  <a:srgbClr val="7030A0"/>
                </a:solidFill>
                <a:effectLst>
                  <a:glow rad="228600">
                    <a:schemeClr val="accent4">
                      <a:satMod val="175000"/>
                      <a:alpha val="40000"/>
                    </a:schemeClr>
                  </a:glow>
                </a:effectLst>
                <a:latin typeface="NikoshBAN" pitchFamily="2" charset="0"/>
                <a:cs typeface="NikoshBAN" pitchFamily="2" charset="0"/>
              </a:rPr>
              <a:t>কাজ</a:t>
            </a:r>
            <a:r>
              <a:rPr lang="en-US" sz="4000" dirty="0">
                <a:solidFill>
                  <a:srgbClr val="7030A0"/>
                </a:solidFill>
                <a:effectLst>
                  <a:glow rad="228600">
                    <a:schemeClr val="accent4">
                      <a:satMod val="175000"/>
                      <a:alpha val="40000"/>
                    </a:schemeClr>
                  </a:glow>
                </a:effectLst>
                <a:latin typeface="NikoshBAN" pitchFamily="2" charset="0"/>
                <a:cs typeface="NikoshBAN" pitchFamily="2" charset="0"/>
              </a:rPr>
              <a:t> </a:t>
            </a:r>
          </a:p>
          <a:p>
            <a:pPr algn="ctr"/>
            <a:endParaRPr lang="en-US" sz="32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10" name="Picture 9" descr="images (14).jpeg">
            <a:extLst>
              <a:ext uri="{FF2B5EF4-FFF2-40B4-BE49-F238E27FC236}">
                <a16:creationId xmlns:a16="http://schemas.microsoft.com/office/drawing/2014/main" id="{C6217B6E-6AC9-4F7F-BBEE-73CF4236BDC3}"/>
              </a:ext>
            </a:extLst>
          </p:cNvPr>
          <p:cNvPicPr>
            <a:picLocks noChangeAspect="1"/>
          </p:cNvPicPr>
          <p:nvPr/>
        </p:nvPicPr>
        <p:blipFill>
          <a:blip r:embed="rId4"/>
          <a:stretch>
            <a:fillRect/>
          </a:stretch>
        </p:blipFill>
        <p:spPr>
          <a:xfrm>
            <a:off x="238539" y="1197171"/>
            <a:ext cx="671733" cy="5349134"/>
          </a:xfrm>
          <a:prstGeom prst="rect">
            <a:avLst/>
          </a:prstGeom>
        </p:spPr>
      </p:pic>
    </p:spTree>
    <p:extLst>
      <p:ext uri="{BB962C8B-B14F-4D97-AF65-F5344CB8AC3E}">
        <p14:creationId xmlns:p14="http://schemas.microsoft.com/office/powerpoint/2010/main" val="1994064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omputer City\Pictures\ইসলামি কালিওগ্রাফি\18486320_707032586151509_310739323043372296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024" y="369277"/>
            <a:ext cx="9415463" cy="5588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7480" y="3583900"/>
            <a:ext cx="7783295" cy="2324531"/>
          </a:xfrm>
          <a:prstGeom prst="rect">
            <a:avLst/>
          </a:prstGeom>
          <a:noFill/>
        </p:spPr>
        <p:txBody>
          <a:bodyPr wrap="none" rtlCol="0">
            <a:prstTxWarp prst="textWave1">
              <a:avLst>
                <a:gd name="adj1" fmla="val 13715"/>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0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a:t>
            </a:r>
            <a:r>
              <a:rPr lang="bn-IN" sz="6000" b="1" dirty="0">
                <a:ln w="11430"/>
                <a:solidFill>
                  <a:schemeClr val="accent4">
                    <a:lumMod val="40000"/>
                    <a:lumOff val="60000"/>
                  </a:schemeClr>
                </a:solidFill>
                <a:effectLst>
                  <a:outerShdw blurRad="50800" dist="39000" dir="5460000" algn="tl">
                    <a:srgbClr val="000000">
                      <a:alpha val="38000"/>
                    </a:srgbClr>
                  </a:outerShdw>
                </a:effectLst>
                <a:latin typeface="NikoshBAN" pitchFamily="2" charset="0"/>
                <a:cs typeface="NikoshBAN" pitchFamily="2" charset="0"/>
              </a:rPr>
              <a:t>ক</a:t>
            </a:r>
            <a:r>
              <a:rPr lang="bn-IN" sz="60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ল</a:t>
            </a:r>
            <a:r>
              <a:rPr lang="bn-IN" sz="6000"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কে</a:t>
            </a:r>
            <a:r>
              <a:rPr lang="bn-IN" sz="60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a:t>
            </a:r>
            <a:r>
              <a:rPr lang="bn-IN" sz="60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ধ</a:t>
            </a:r>
            <a:r>
              <a:rPr lang="bn-IN" sz="60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ন্য</a:t>
            </a:r>
            <a:r>
              <a:rPr lang="bn-IN" sz="6000"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বা</a:t>
            </a:r>
            <a:r>
              <a:rPr lang="bn-IN" sz="60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দ</a:t>
            </a:r>
            <a:endParaRPr lang="en-US"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descr="images (14).jpeg">
            <a:extLst>
              <a:ext uri="{FF2B5EF4-FFF2-40B4-BE49-F238E27FC236}">
                <a16:creationId xmlns:a16="http://schemas.microsoft.com/office/drawing/2014/main" id="{CBB278AF-5811-43E6-9872-9AAB8D245341}"/>
              </a:ext>
            </a:extLst>
          </p:cNvPr>
          <p:cNvPicPr>
            <a:picLocks noChangeAspect="1"/>
          </p:cNvPicPr>
          <p:nvPr/>
        </p:nvPicPr>
        <p:blipFill>
          <a:blip r:embed="rId3"/>
          <a:stretch>
            <a:fillRect/>
          </a:stretch>
        </p:blipFill>
        <p:spPr>
          <a:xfrm>
            <a:off x="238539" y="1197171"/>
            <a:ext cx="671733" cy="5349134"/>
          </a:xfrm>
          <a:prstGeom prst="rect">
            <a:avLst/>
          </a:prstGeom>
        </p:spPr>
      </p:pic>
      <p:pic>
        <p:nvPicPr>
          <p:cNvPr id="6" name="Picture 5" descr="images (14).jpeg">
            <a:extLst>
              <a:ext uri="{FF2B5EF4-FFF2-40B4-BE49-F238E27FC236}">
                <a16:creationId xmlns:a16="http://schemas.microsoft.com/office/drawing/2014/main" id="{FE925DBC-2634-4C3D-A5E8-7D5180CE5844}"/>
              </a:ext>
            </a:extLst>
          </p:cNvPr>
          <p:cNvPicPr>
            <a:picLocks noChangeAspect="1"/>
          </p:cNvPicPr>
          <p:nvPr/>
        </p:nvPicPr>
        <p:blipFill>
          <a:blip r:embed="rId3"/>
          <a:stretch>
            <a:fillRect/>
          </a:stretch>
        </p:blipFill>
        <p:spPr>
          <a:xfrm>
            <a:off x="11281728" y="1197171"/>
            <a:ext cx="671733" cy="5349134"/>
          </a:xfrm>
          <a:prstGeom prst="rect">
            <a:avLst/>
          </a:prstGeom>
        </p:spPr>
      </p:pic>
    </p:spTree>
    <p:extLst>
      <p:ext uri="{BB962C8B-B14F-4D97-AF65-F5344CB8AC3E}">
        <p14:creationId xmlns:p14="http://schemas.microsoft.com/office/powerpoint/2010/main" val="350314205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repeatCount="indefinite" fill="hold" grpId="0" nodeType="clickEffect">
                                  <p:stCondLst>
                                    <p:cond delay="0"/>
                                  </p:stCondLst>
                                  <p:endCondLst>
                                    <p:cond evt="onNext" delay="0">
                                      <p:tgtEl>
                                        <p:sldTgt/>
                                      </p:tgtEl>
                                    </p:cond>
                                  </p:end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695" y="1107271"/>
            <a:ext cx="2638663" cy="2745171"/>
          </a:xfrm>
          <a:prstGeom prst="rect">
            <a:avLst/>
          </a:prstGeom>
        </p:spPr>
      </p:pic>
      <p:sp>
        <p:nvSpPr>
          <p:cNvPr id="8" name="TextBox 7"/>
          <p:cNvSpPr txBox="1"/>
          <p:nvPr/>
        </p:nvSpPr>
        <p:spPr>
          <a:xfrm>
            <a:off x="4238863" y="444029"/>
            <a:ext cx="3714273"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ছবিগুলো</a:t>
            </a:r>
            <a:r>
              <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লক্ষ্য</a:t>
            </a:r>
            <a:r>
              <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endPar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3200400" y="5191185"/>
            <a:ext cx="5791200" cy="707886"/>
          </a:xfrm>
          <a:prstGeom prst="rect">
            <a:avLst/>
          </a:prstGeom>
          <a:noFill/>
        </p:spPr>
        <p:txBody>
          <a:bodyPr wrap="square" rtlCol="0">
            <a:spAutoFit/>
          </a:bodyPr>
          <a:lstStyle/>
          <a:p>
            <a:pPr algn="ctr"/>
            <a:r>
              <a:rPr lang="en-US" sz="4000" b="1" dirty="0" err="1">
                <a:latin typeface="NikoshBAN" pitchFamily="2" charset="0"/>
                <a:cs typeface="NikoshBAN" pitchFamily="2" charset="0"/>
              </a:rPr>
              <a:t>পুরস্কার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দেওয়া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হচ্ছে</a:t>
            </a:r>
            <a:r>
              <a:rPr lang="en-US" sz="4000" b="1" dirty="0">
                <a:latin typeface="NikoshBAN" pitchFamily="2" charset="0"/>
                <a:cs typeface="NikoshBAN" pitchFamily="2" charset="0"/>
              </a:rPr>
              <a:t>।</a:t>
            </a:r>
          </a:p>
        </p:txBody>
      </p:sp>
      <p:pic>
        <p:nvPicPr>
          <p:cNvPr id="12" name="Picture 11">
            <a:extLst>
              <a:ext uri="{FF2B5EF4-FFF2-40B4-BE49-F238E27FC236}">
                <a16:creationId xmlns:a16="http://schemas.microsoft.com/office/drawing/2014/main" id="{F31A33B0-7E83-4712-A6B6-FAA2E0770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53" y="1091467"/>
            <a:ext cx="3157595" cy="2745171"/>
          </a:xfrm>
          <a:prstGeom prst="rect">
            <a:avLst/>
          </a:prstGeom>
        </p:spPr>
      </p:pic>
      <p:sp>
        <p:nvSpPr>
          <p:cNvPr id="9" name="TextBox 8">
            <a:extLst>
              <a:ext uri="{FF2B5EF4-FFF2-40B4-BE49-F238E27FC236}">
                <a16:creationId xmlns:a16="http://schemas.microsoft.com/office/drawing/2014/main" id="{1F28E4AB-1A30-4A8F-942B-1E9BDB1642C1}"/>
              </a:ext>
            </a:extLst>
          </p:cNvPr>
          <p:cNvSpPr txBox="1"/>
          <p:nvPr/>
        </p:nvSpPr>
        <p:spPr>
          <a:xfrm>
            <a:off x="8505659" y="3882259"/>
            <a:ext cx="3110189" cy="646331"/>
          </a:xfrm>
          <a:prstGeom prst="rect">
            <a:avLst/>
          </a:prstGeom>
          <a:solidFill>
            <a:schemeClr val="accent1">
              <a:lumMod val="60000"/>
              <a:lumOff val="40000"/>
            </a:schemeClr>
          </a:solidFill>
        </p:spPr>
        <p:txBody>
          <a:bodyPr wrap="square" rtlCol="0">
            <a:spAutoFit/>
          </a:bodyPr>
          <a:lstStyle/>
          <a:p>
            <a:r>
              <a:rPr lang="bn-IN" b="1" u="sng" dirty="0">
                <a:latin typeface="NikoshBAN" panose="02000000000000000000" pitchFamily="2" charset="0"/>
                <a:cs typeface="NikoshBAN" panose="02000000000000000000" pitchFamily="2" charset="0"/>
              </a:rPr>
              <a:t>৬১ লাখ টাকা ফেরত দেওয়ার পুরস্কার 'অটোরিক্সা ড্রাইভারকে </a:t>
            </a:r>
            <a:endParaRPr lang="en-US"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9301886E-366C-401A-B6A8-ECA55C7FF562}"/>
              </a:ext>
            </a:extLst>
          </p:cNvPr>
          <p:cNvSpPr txBox="1"/>
          <p:nvPr/>
        </p:nvSpPr>
        <p:spPr>
          <a:xfrm>
            <a:off x="1549203" y="3909090"/>
            <a:ext cx="2937645" cy="646331"/>
          </a:xfrm>
          <a:prstGeom prst="rect">
            <a:avLst/>
          </a:prstGeom>
          <a:solidFill>
            <a:schemeClr val="accent3">
              <a:lumMod val="60000"/>
              <a:lumOff val="40000"/>
            </a:schemeClr>
          </a:solidFill>
        </p:spPr>
        <p:txBody>
          <a:bodyPr wrap="square" rtlCol="0">
            <a:spAutoFit/>
          </a:bodyPr>
          <a:lstStyle/>
          <a:p>
            <a:r>
              <a:rPr lang="bn-BD" dirty="0">
                <a:latin typeface="NikoshBAN" panose="02000000000000000000" pitchFamily="2" charset="0"/>
                <a:cs typeface="NikoshBAN" panose="02000000000000000000" pitchFamily="2" charset="0"/>
              </a:rPr>
              <a:t>ক্রিকেট খেলায় বিজয় অর্জনের জন্য পুরষ্কার। </a:t>
            </a:r>
            <a:endParaRPr lang="en-US" dirty="0">
              <a:latin typeface="NikoshBAN" panose="02000000000000000000" pitchFamily="2" charset="0"/>
              <a:cs typeface="NikoshBAN" panose="02000000000000000000" pitchFamily="2" charset="0"/>
            </a:endParaRPr>
          </a:p>
        </p:txBody>
      </p:sp>
      <p:sp>
        <p:nvSpPr>
          <p:cNvPr id="16" name="Rounded Rectangle 1">
            <a:extLst>
              <a:ext uri="{FF2B5EF4-FFF2-40B4-BE49-F238E27FC236}">
                <a16:creationId xmlns:a16="http://schemas.microsoft.com/office/drawing/2014/main" id="{BF2FC206-7E7F-4FC6-AE4E-59C134FC0662}"/>
              </a:ext>
            </a:extLst>
          </p:cNvPr>
          <p:cNvSpPr/>
          <p:nvPr/>
        </p:nvSpPr>
        <p:spPr>
          <a:xfrm>
            <a:off x="4526939" y="1122098"/>
            <a:ext cx="3714273" cy="3283227"/>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blipFill dpi="0" rotWithShape="1">
                <a:blip r:embed="rId4">
                  <a:extLst>
                    <a:ext uri="{28A0092B-C50C-407E-A947-70E740481C1C}">
                      <a14:useLocalDpi xmlns:a14="http://schemas.microsoft.com/office/drawing/2010/main" val="0"/>
                    </a:ext>
                  </a:extLst>
                </a:blip>
                <a:srcRect/>
                <a:stretch>
                  <a:fillRect/>
                </a:stretch>
              </a:blipFill>
            </a:endParaRPr>
          </a:p>
        </p:txBody>
      </p:sp>
      <p:pic>
        <p:nvPicPr>
          <p:cNvPr id="14" name="Picture 13" descr="images (14).jpeg">
            <a:extLst>
              <a:ext uri="{FF2B5EF4-FFF2-40B4-BE49-F238E27FC236}">
                <a16:creationId xmlns:a16="http://schemas.microsoft.com/office/drawing/2014/main" id="{17EFAE99-A1CA-4452-8CBA-63A438C32D73}"/>
              </a:ext>
            </a:extLst>
          </p:cNvPr>
          <p:cNvPicPr>
            <a:picLocks noChangeAspect="1"/>
          </p:cNvPicPr>
          <p:nvPr/>
        </p:nvPicPr>
        <p:blipFill>
          <a:blip r:embed="rId5"/>
          <a:stretch>
            <a:fillRect/>
          </a:stretch>
        </p:blipFill>
        <p:spPr>
          <a:xfrm>
            <a:off x="426948" y="1234523"/>
            <a:ext cx="834468" cy="5349134"/>
          </a:xfrm>
          <a:prstGeom prst="rect">
            <a:avLst/>
          </a:prstGeom>
        </p:spPr>
      </p:pic>
    </p:spTree>
    <p:extLst>
      <p:ext uri="{BB962C8B-B14F-4D97-AF65-F5344CB8AC3E}">
        <p14:creationId xmlns:p14="http://schemas.microsoft.com/office/powerpoint/2010/main" val="3902298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5FD26-5AE5-462D-8AF2-BD087C235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682" y="1563519"/>
            <a:ext cx="2805822" cy="199982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FD19126-49EC-4B79-8514-B691957EDF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7088" y="1563519"/>
            <a:ext cx="3006449" cy="199982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43D00B8-8F32-48A8-9A31-990CCCF5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121" y="1565009"/>
            <a:ext cx="3154017" cy="1999823"/>
          </a:xfrm>
          <a:prstGeom prst="rect">
            <a:avLst/>
          </a:prstGeom>
        </p:spPr>
      </p:pic>
      <p:sp>
        <p:nvSpPr>
          <p:cNvPr id="7" name="TextBox 6">
            <a:extLst>
              <a:ext uri="{FF2B5EF4-FFF2-40B4-BE49-F238E27FC236}">
                <a16:creationId xmlns:a16="http://schemas.microsoft.com/office/drawing/2014/main" id="{998C928E-1B23-41BF-984E-B71BCDDA3DFB}"/>
              </a:ext>
            </a:extLst>
          </p:cNvPr>
          <p:cNvSpPr txBox="1"/>
          <p:nvPr/>
        </p:nvSpPr>
        <p:spPr>
          <a:xfrm>
            <a:off x="4068417" y="477942"/>
            <a:ext cx="3816626" cy="584775"/>
          </a:xfrm>
          <a:prstGeom prst="rect">
            <a:avLst/>
          </a:prstGeom>
          <a:solidFill>
            <a:schemeClr val="accent3">
              <a:lumMod val="60000"/>
              <a:lumOff val="40000"/>
            </a:schemeClr>
          </a:solidFill>
        </p:spPr>
        <p:txBody>
          <a:bodyPr wrap="square">
            <a:spAutoFit/>
          </a:bodyPr>
          <a:lstStyle/>
          <a:p>
            <a:pPr algn="ct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চিত্রগুলো লক্ষ্য কর</a:t>
            </a:r>
            <a:endParaRPr lang="en-US" sz="3200" b="1"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F817BD59-6EB9-4A94-8CB5-50F684F02CE6}"/>
              </a:ext>
            </a:extLst>
          </p:cNvPr>
          <p:cNvSpPr txBox="1"/>
          <p:nvPr/>
        </p:nvSpPr>
        <p:spPr>
          <a:xfrm>
            <a:off x="3048000" y="4294569"/>
            <a:ext cx="6096000" cy="523220"/>
          </a:xfrm>
          <a:prstGeom prst="rect">
            <a:avLst/>
          </a:prstGeom>
          <a:noFill/>
        </p:spPr>
        <p:txBody>
          <a:bodyPr wrap="square">
            <a:spAutoFit/>
          </a:bodyPr>
          <a:lstStyle/>
          <a:p>
            <a:pPr algn="ctr"/>
            <a:r>
              <a:rPr lang="bn-IN" sz="2800" b="1" dirty="0">
                <a:effectLst>
                  <a:outerShdw blurRad="38100" dist="38100" dir="2700000" algn="tl">
                    <a:srgbClr val="000000">
                      <a:alpha val="43137"/>
                    </a:srgbClr>
                  </a:outerShdw>
                </a:effectLst>
                <a:latin typeface="NikoshBAN" pitchFamily="2" charset="0"/>
                <a:cs typeface="NikoshBAN" pitchFamily="2" charset="0"/>
              </a:rPr>
              <a:t>এগুলো কিসের চিত্র </a:t>
            </a: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লক্ষ্য</a:t>
            </a:r>
            <a:r>
              <a:rPr lang="bn-IN" sz="2800" b="1" dirty="0">
                <a:effectLst>
                  <a:outerShdw blurRad="38100" dist="38100" dir="2700000" algn="tl">
                    <a:srgbClr val="000000">
                      <a:alpha val="43137"/>
                    </a:srgbClr>
                  </a:outerShdw>
                </a:effectLst>
                <a:latin typeface="NikoshBAN" pitchFamily="2" charset="0"/>
                <a:cs typeface="NikoshBAN" pitchFamily="2" charset="0"/>
              </a:rPr>
              <a:t> করছ?</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8" name="Picture 7" descr="images (14).jpeg">
            <a:extLst>
              <a:ext uri="{FF2B5EF4-FFF2-40B4-BE49-F238E27FC236}">
                <a16:creationId xmlns:a16="http://schemas.microsoft.com/office/drawing/2014/main" id="{DE541723-E989-4395-9287-320C4E297A75}"/>
              </a:ext>
            </a:extLst>
          </p:cNvPr>
          <p:cNvPicPr>
            <a:picLocks noChangeAspect="1"/>
          </p:cNvPicPr>
          <p:nvPr/>
        </p:nvPicPr>
        <p:blipFill>
          <a:blip r:embed="rId5"/>
          <a:stretch>
            <a:fillRect/>
          </a:stretch>
        </p:blipFill>
        <p:spPr>
          <a:xfrm>
            <a:off x="742365" y="488625"/>
            <a:ext cx="671733" cy="5349134"/>
          </a:xfrm>
          <a:prstGeom prst="rect">
            <a:avLst/>
          </a:prstGeom>
        </p:spPr>
      </p:pic>
    </p:spTree>
    <p:extLst>
      <p:ext uri="{BB962C8B-B14F-4D97-AF65-F5344CB8AC3E}">
        <p14:creationId xmlns:p14="http://schemas.microsoft.com/office/powerpoint/2010/main" val="37833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2342271" y="391552"/>
            <a:ext cx="7620000" cy="1066800"/>
          </a:xfrm>
          <a:prstGeom prst="ribbon">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latin typeface="NikoshBAN" pitchFamily="2" charset="0"/>
                <a:cs typeface="NikoshBAN" pitchFamily="2" charset="0"/>
              </a:rPr>
              <a:t>আজকের পাঠ </a:t>
            </a:r>
            <a:endParaRPr lang="en-US" sz="4400" dirty="0">
              <a:latin typeface="NikoshBAN" pitchFamily="2" charset="0"/>
              <a:cs typeface="NikoshBAN" pitchFamily="2" charset="0"/>
            </a:endParaRPr>
          </a:p>
        </p:txBody>
      </p:sp>
      <p:sp>
        <p:nvSpPr>
          <p:cNvPr id="3" name="Flowchart: Alternate Process 2"/>
          <p:cNvSpPr/>
          <p:nvPr/>
        </p:nvSpPr>
        <p:spPr>
          <a:xfrm>
            <a:off x="3276600" y="4724400"/>
            <a:ext cx="5715000" cy="14478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b="1" dirty="0">
                <a:solidFill>
                  <a:schemeClr val="tx1"/>
                </a:solidFill>
                <a:latin typeface="NikoshBAN" pitchFamily="2" charset="0"/>
                <a:cs typeface="NikoshBAN" pitchFamily="2" charset="0"/>
              </a:rPr>
              <a:t>সততার পুরুস্কার</a:t>
            </a:r>
          </a:p>
          <a:p>
            <a:pPr algn="ctr"/>
            <a:r>
              <a:rPr lang="bn-BD" sz="36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মুহাম্মদ শহীদুল্লাহ  </a:t>
            </a:r>
            <a:endParaRPr lang="en-US" sz="3600" b="1"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2737" y="1837197"/>
            <a:ext cx="7051430" cy="24464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descr="images (14).jpeg">
            <a:extLst>
              <a:ext uri="{FF2B5EF4-FFF2-40B4-BE49-F238E27FC236}">
                <a16:creationId xmlns:a16="http://schemas.microsoft.com/office/drawing/2014/main" id="{C922BCEE-074E-4E17-B341-0FE18634D30B}"/>
              </a:ext>
            </a:extLst>
          </p:cNvPr>
          <p:cNvPicPr>
            <a:picLocks noChangeAspect="1"/>
          </p:cNvPicPr>
          <p:nvPr/>
        </p:nvPicPr>
        <p:blipFill>
          <a:blip r:embed="rId3"/>
          <a:stretch>
            <a:fillRect/>
          </a:stretch>
        </p:blipFill>
        <p:spPr>
          <a:xfrm>
            <a:off x="384313" y="1271268"/>
            <a:ext cx="671733" cy="5349134"/>
          </a:xfrm>
          <a:prstGeom prst="rect">
            <a:avLst/>
          </a:prstGeom>
        </p:spPr>
      </p:pic>
    </p:spTree>
    <p:extLst>
      <p:ext uri="{BB962C8B-B14F-4D97-AF65-F5344CB8AC3E}">
        <p14:creationId xmlns:p14="http://schemas.microsoft.com/office/powerpoint/2010/main" val="335330860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500" autoRev="1" fill="hold">
                                          <p:stCondLst>
                                            <p:cond delay="0"/>
                                          </p:stCondLst>
                                        </p:cTn>
                                        <p:tgtEl>
                                          <p:spTgt spid="3"/>
                                        </p:tgtEl>
                                        <p:attrNameLst>
                                          <p:attrName>ppt_w</p:attrName>
                                        </p:attrNameLst>
                                      </p:cBhvr>
                                    </p:anim>
                                    <p:anim by="(#ppt_w*0.50)" calcmode="lin" valueType="num">
                                      <p:cBhvr>
                                        <p:cTn id="18" dur="500" decel="50000" autoRev="1" fill="hold">
                                          <p:stCondLst>
                                            <p:cond delay="0"/>
                                          </p:stCondLst>
                                        </p:cTn>
                                        <p:tgtEl>
                                          <p:spTgt spid="3"/>
                                        </p:tgtEl>
                                        <p:attrNameLst>
                                          <p:attrName>ppt_x</p:attrName>
                                        </p:attrNameLst>
                                      </p:cBhvr>
                                    </p:anim>
                                    <p:anim from="(-#ppt_h/2)" to="(#ppt_y)" calcmode="lin" valueType="num">
                                      <p:cBhvr>
                                        <p:cTn id="19" dur="1000" fill="hold">
                                          <p:stCondLst>
                                            <p:cond delay="0"/>
                                          </p:stCondLst>
                                        </p:cTn>
                                        <p:tgtEl>
                                          <p:spTgt spid="3"/>
                                        </p:tgtEl>
                                        <p:attrNameLst>
                                          <p:attrName>ppt_y</p:attrName>
                                        </p:attrNameLst>
                                      </p:cBhvr>
                                    </p:anim>
                                    <p:animRot by="21600000">
                                      <p:cBhvr>
                                        <p:cTn id="2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FAD239-6526-4FFE-A7CA-67FFCCF97D29}"/>
              </a:ext>
            </a:extLst>
          </p:cNvPr>
          <p:cNvSpPr txBox="1"/>
          <p:nvPr/>
        </p:nvSpPr>
        <p:spPr>
          <a:xfrm>
            <a:off x="2107096" y="2266986"/>
            <a:ext cx="6096000" cy="646331"/>
          </a:xfrm>
          <a:prstGeom prst="rect">
            <a:avLst/>
          </a:prstGeom>
          <a:noFill/>
        </p:spPr>
        <p:txBody>
          <a:bodyPr wrap="square">
            <a:spAutoFit/>
          </a:bodyPr>
          <a:lstStyle/>
          <a:p>
            <a:pPr algn="ctr"/>
            <a:r>
              <a:rPr lang="bn-BD" sz="3600" b="1" dirty="0">
                <a:effectLst>
                  <a:outerShdw blurRad="38100" dist="38100" dir="2700000" algn="tl">
                    <a:srgbClr val="000000">
                      <a:alpha val="43137"/>
                    </a:srgbClr>
                  </a:outerShdw>
                </a:effectLst>
                <a:latin typeface="NikoshBAN" pitchFamily="2" charset="0"/>
                <a:cs typeface="NikoshBAN" pitchFamily="2" charset="0"/>
              </a:rPr>
              <a:t>এই পাঠ শেষে শিক্ষার্থীরা....</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a:extLst>
              <a:ext uri="{FF2B5EF4-FFF2-40B4-BE49-F238E27FC236}">
                <a16:creationId xmlns:a16="http://schemas.microsoft.com/office/drawing/2014/main" id="{BF495BA1-453D-44D1-833A-CA8F263D8AAB}"/>
              </a:ext>
            </a:extLst>
          </p:cNvPr>
          <p:cNvSpPr txBox="1"/>
          <p:nvPr/>
        </p:nvSpPr>
        <p:spPr>
          <a:xfrm>
            <a:off x="2955234" y="3180522"/>
            <a:ext cx="7076662" cy="1815882"/>
          </a:xfrm>
          <a:prstGeom prst="rect">
            <a:avLst/>
          </a:prstGeom>
          <a:noFill/>
        </p:spPr>
        <p:txBody>
          <a:bodyPr wrap="square" rtlCol="0">
            <a:spAutoFit/>
          </a:bodyPr>
          <a:lstStyle/>
          <a:p>
            <a:pPr marL="285750" indent="-285750">
              <a:buFont typeface="Wingdings" panose="05000000000000000000" pitchFamily="2" charset="2"/>
              <a:buChar char="Ø"/>
            </a:pPr>
            <a:r>
              <a:rPr lang="bn-BD" sz="2800" b="1" dirty="0">
                <a:latin typeface="NikoshBAN" panose="02000000000000000000" pitchFamily="2" charset="0"/>
                <a:cs typeface="NikoshBAN" panose="02000000000000000000" pitchFamily="2" charset="0"/>
              </a:rPr>
              <a:t>মুহম্মদ শহীদুল্লাহ এর সংক্ষিপ্ত পরিচয় দিতে পারবে;</a:t>
            </a:r>
          </a:p>
          <a:p>
            <a:pPr marL="285750" indent="-285750">
              <a:buFont typeface="Wingdings" panose="05000000000000000000" pitchFamily="2" charset="2"/>
              <a:buChar char="Ø"/>
            </a:pP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শুদ্ধ উচ্চারণে </a:t>
            </a:r>
            <a:r>
              <a:rPr lang="en-US" sz="2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পাঠটি</a:t>
            </a:r>
            <a:r>
              <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পড়তে পারবে; </a:t>
            </a:r>
            <a:endParaRPr lang="bn-BD" sz="2800" b="1"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Ø"/>
            </a:pPr>
            <a:r>
              <a:rPr lang="bn-BD" sz="2800" b="1" dirty="0">
                <a:latin typeface="NikoshBAN" panose="02000000000000000000" pitchFamily="2" charset="0"/>
                <a:cs typeface="NikoshBAN" panose="02000000000000000000" pitchFamily="2" charset="0"/>
              </a:rPr>
              <a:t>শব্দের অর্থ বলতে পারবে ও বাক্যে প্রয়োগ করতে পারবে;</a:t>
            </a:r>
          </a:p>
          <a:p>
            <a:pPr marL="285750" indent="-285750">
              <a:buFont typeface="Wingdings" panose="05000000000000000000" pitchFamily="2" charset="2"/>
              <a:buChar char="Ø"/>
            </a:pPr>
            <a:r>
              <a:rPr lang="bn-BD" sz="2800" b="1" dirty="0">
                <a:latin typeface="NikoshBAN" panose="02000000000000000000" pitchFamily="2" charset="0"/>
                <a:cs typeface="NikoshBAN" panose="02000000000000000000" pitchFamily="2" charset="0"/>
              </a:rPr>
              <a:t>সততা ও নৈতিক মূল্যবোধের পরিচয় দিতে পারবে ।</a:t>
            </a:r>
          </a:p>
        </p:txBody>
      </p:sp>
      <p:sp>
        <p:nvSpPr>
          <p:cNvPr id="7" name="Thought Bubble: Cloud 6">
            <a:extLst>
              <a:ext uri="{FF2B5EF4-FFF2-40B4-BE49-F238E27FC236}">
                <a16:creationId xmlns:a16="http://schemas.microsoft.com/office/drawing/2014/main" id="{52F8229A-66D2-43DE-B562-E3671FB1C93D}"/>
              </a:ext>
            </a:extLst>
          </p:cNvPr>
          <p:cNvSpPr/>
          <p:nvPr/>
        </p:nvSpPr>
        <p:spPr>
          <a:xfrm>
            <a:off x="4002155" y="371061"/>
            <a:ext cx="4200941" cy="141798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54"/>
              </a:spcAft>
              <a:buClr>
                <a:schemeClr val="accent3"/>
              </a:buClr>
              <a:defRPr/>
            </a:pPr>
            <a:r>
              <a:rPr lang="bn-BD" sz="4400" b="1" dirty="0">
                <a:ln w="0"/>
                <a:solidFill>
                  <a:schemeClr val="tx1"/>
                </a:solidFill>
                <a:effectLst>
                  <a:outerShdw blurRad="38100" dist="38100" dir="2700000" algn="tl">
                    <a:srgbClr val="000000">
                      <a:alpha val="43137"/>
                    </a:srgbClr>
                  </a:outerShdw>
                </a:effectLst>
                <a:latin typeface="NikoshBAN" pitchFamily="2" charset="0"/>
                <a:cs typeface="NikoshBAN" pitchFamily="2" charset="0"/>
                <a:sym typeface="Wingdings"/>
              </a:rPr>
              <a:t>শিখনফল</a:t>
            </a:r>
          </a:p>
        </p:txBody>
      </p:sp>
      <p:pic>
        <p:nvPicPr>
          <p:cNvPr id="5" name="Picture 4" descr="images (14).jpeg">
            <a:extLst>
              <a:ext uri="{FF2B5EF4-FFF2-40B4-BE49-F238E27FC236}">
                <a16:creationId xmlns:a16="http://schemas.microsoft.com/office/drawing/2014/main" id="{A97D3542-7702-46EB-B7FE-491426C3A081}"/>
              </a:ext>
            </a:extLst>
          </p:cNvPr>
          <p:cNvPicPr>
            <a:picLocks noChangeAspect="1"/>
          </p:cNvPicPr>
          <p:nvPr/>
        </p:nvPicPr>
        <p:blipFill>
          <a:blip r:embed="rId2"/>
          <a:stretch>
            <a:fillRect/>
          </a:stretch>
        </p:blipFill>
        <p:spPr>
          <a:xfrm>
            <a:off x="225288" y="1303457"/>
            <a:ext cx="671733" cy="5349134"/>
          </a:xfrm>
          <a:prstGeom prst="rect">
            <a:avLst/>
          </a:prstGeom>
        </p:spPr>
      </p:pic>
    </p:spTree>
    <p:extLst>
      <p:ext uri="{BB962C8B-B14F-4D97-AF65-F5344CB8AC3E}">
        <p14:creationId xmlns:p14="http://schemas.microsoft.com/office/powerpoint/2010/main" val="3547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0095218">
            <a:off x="1426304" y="978452"/>
            <a:ext cx="3323931" cy="65377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bn-BD" sz="4800" b="1" dirty="0">
                <a:effectLst>
                  <a:outerShdw blurRad="38100" dist="38100" dir="2700000" algn="tl">
                    <a:srgbClr val="000000">
                      <a:alpha val="43137"/>
                    </a:srgbClr>
                  </a:outerShdw>
                </a:effectLst>
                <a:latin typeface="NikoshBAN" pitchFamily="2" charset="0"/>
                <a:cs typeface="NikoshBAN" pitchFamily="2" charset="0"/>
              </a:rPr>
              <a:t>লেখক পরিচিতি</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Oval 4"/>
          <p:cNvSpPr/>
          <p:nvPr/>
        </p:nvSpPr>
        <p:spPr>
          <a:xfrm>
            <a:off x="4953000" y="2286000"/>
            <a:ext cx="1986052" cy="2057400"/>
          </a:xfrm>
          <a:prstGeom prst="ellipse">
            <a:avLst/>
          </a:prstGeom>
          <a:blipFill dpi="0" rotWithShape="1">
            <a:blip r:embed="rId2"/>
            <a:srcRect/>
            <a:stretch>
              <a:fillRect/>
            </a:stretch>
          </a:blipFill>
          <a:ln w="60325">
            <a:solidFill>
              <a:schemeClr val="accent6">
                <a:lumMod val="75000"/>
              </a:schemeClr>
            </a:solidFill>
          </a:ln>
          <a:effectLst>
            <a:glow rad="304800">
              <a:schemeClr val="accent6">
                <a:lumMod val="75000"/>
                <a:alpha val="40000"/>
              </a:schemeClr>
            </a:glow>
            <a:outerShdw blurRad="76200" dir="5400000" sx="108000" sy="108000" algn="ctr" rotWithShape="0">
              <a:srgbClr val="FFC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a:off x="1676400" y="2552700"/>
            <a:ext cx="2895600" cy="1562100"/>
          </a:xfrm>
          <a:prstGeom prst="homePlate">
            <a:avLst/>
          </a:prstGeom>
          <a:solidFill>
            <a:schemeClr val="accent6">
              <a:lumMod val="75000"/>
            </a:schemeClr>
          </a:solidFill>
          <a:ln w="50800">
            <a:solidFill>
              <a:srgbClr val="FFC000"/>
            </a:solidFill>
          </a:ln>
          <a:effectLst>
            <a:glow rad="190500">
              <a:schemeClr val="accent6">
                <a:lumMod val="75000"/>
                <a:alpha val="69000"/>
              </a:schemeClr>
            </a:glow>
            <a:outerShdw blurRad="50800" dist="50800" dir="5400000" sx="1000" sy="1000" algn="ctr" rotWithShape="0">
              <a:srgbClr val="000000"/>
            </a:outerShdw>
            <a:reflection stA="94000"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১৮৮৫ সালের ১০ জুলাই</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পশ্চিমবঙ্গের </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চবিবশ পরগনা জেলার পেয়ারা গ্রামে</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5266476" y="304800"/>
            <a:ext cx="1691176" cy="1705416"/>
            <a:chOff x="3640976" y="351984"/>
            <a:chExt cx="1691176" cy="1705416"/>
          </a:xfrm>
        </p:grpSpPr>
        <p:sp>
          <p:nvSpPr>
            <p:cNvPr id="7" name="Pentagon 6"/>
            <p:cNvSpPr/>
            <p:nvPr/>
          </p:nvSpPr>
          <p:spPr>
            <a:xfrm rot="5400000">
              <a:off x="3569318" y="423642"/>
              <a:ext cx="1705416" cy="1562100"/>
            </a:xfrm>
            <a:prstGeom prst="homePlate">
              <a:avLst/>
            </a:prstGeom>
            <a:solidFill>
              <a:schemeClr val="accent6">
                <a:lumMod val="75000"/>
              </a:schemeClr>
            </a:solidFill>
            <a:ln w="50800">
              <a:solidFill>
                <a:srgbClr val="FFC000"/>
              </a:solidFill>
            </a:ln>
            <a:effectLst>
              <a:glow rad="190500">
                <a:schemeClr val="accent6">
                  <a:lumMod val="75000"/>
                  <a:alpha val="69000"/>
                </a:schemeClr>
              </a:glow>
              <a:outerShdw blurRad="50800" dist="50800" dir="5400000" sx="1000" sy="1000" algn="ctr" rotWithShape="0">
                <a:srgbClr val="000000"/>
              </a:outerShdw>
              <a:reflection stA="94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effectLst>
                  <a:outerShdw blurRad="38100" dist="38100" dir="2700000" algn="tl">
                    <a:srgbClr val="000000">
                      <a:alpha val="43137"/>
                    </a:srgbClr>
                  </a:outerShdw>
                </a:effectLst>
              </a:endParaRPr>
            </a:p>
          </p:txBody>
        </p:sp>
        <p:sp>
          <p:nvSpPr>
            <p:cNvPr id="8" name="TextBox 7"/>
            <p:cNvSpPr txBox="1"/>
            <p:nvPr/>
          </p:nvSpPr>
          <p:spPr>
            <a:xfrm>
              <a:off x="3729541" y="408002"/>
              <a:ext cx="1602611" cy="1200329"/>
            </a:xfrm>
            <a:prstGeom prst="rect">
              <a:avLst/>
            </a:prstGeom>
            <a:noFill/>
            <a:ln>
              <a:noFill/>
            </a:ln>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 </a:t>
              </a:r>
            </a:p>
            <a:p>
              <a:r>
                <a:rPr lang="en-US" sz="2400" b="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মফিজউদ্দীন</a:t>
              </a:r>
              <a:r>
                <a:rPr lang="en-US" sz="2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আহমদ</a:t>
              </a:r>
              <a:endParaRPr lang="en-US" sz="2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11" name="Pentagon 10"/>
          <p:cNvSpPr/>
          <p:nvPr/>
        </p:nvSpPr>
        <p:spPr>
          <a:xfrm rot="10800000">
            <a:off x="7154334" y="1412414"/>
            <a:ext cx="4292512" cy="3911671"/>
          </a:xfrm>
          <a:prstGeom prst="homePlate">
            <a:avLst/>
          </a:prstGeom>
          <a:solidFill>
            <a:schemeClr val="accent6">
              <a:lumMod val="75000"/>
            </a:schemeClr>
          </a:solidFill>
          <a:ln w="50800">
            <a:solidFill>
              <a:srgbClr val="FFC000"/>
            </a:solidFill>
          </a:ln>
          <a:effectLst>
            <a:glow rad="190500">
              <a:schemeClr val="accent6">
                <a:lumMod val="75000"/>
                <a:alpha val="69000"/>
              </a:schemeClr>
            </a:glow>
            <a:outerShdw blurRad="50800" dist="50800" dir="5400000" sx="1000" sy="1000" algn="ctr" rotWithShape="0">
              <a:srgbClr val="000000"/>
            </a:outerShdw>
            <a:reflection stA="94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effectLst>
                <a:outerShdw blurRad="38100" dist="38100" dir="2700000" algn="tl">
                  <a:srgbClr val="000000">
                    <a:alpha val="43137"/>
                  </a:srgbClr>
                </a:outerShdw>
              </a:effectLst>
            </a:endParaRPr>
          </a:p>
        </p:txBody>
      </p:sp>
      <p:sp>
        <p:nvSpPr>
          <p:cNvPr id="13" name="Rectangle 12"/>
          <p:cNvSpPr/>
          <p:nvPr/>
        </p:nvSpPr>
        <p:spPr>
          <a:xfrm>
            <a:off x="8653709" y="1748700"/>
            <a:ext cx="2738348" cy="3170099"/>
          </a:xfrm>
          <a:prstGeom prst="rect">
            <a:avLst/>
          </a:prstGeom>
        </p:spPr>
        <p:txBody>
          <a:bodyPr wrap="square">
            <a:spAutoFit/>
          </a:bodyPr>
          <a:lstStyle/>
          <a:p>
            <a:r>
              <a:rPr lang="en-US" sz="20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উল্লেখযোগ্য</a:t>
            </a:r>
            <a:r>
              <a:rPr lang="en-US" sz="2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গ্রন্থগুলি</a:t>
            </a:r>
            <a:r>
              <a:rPr lang="en-US" sz="2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just"/>
            <a:r>
              <a:rPr lang="en-US" sz="2000" dirty="0" err="1">
                <a:solidFill>
                  <a:schemeClr val="bg1"/>
                </a:solidFill>
                <a:latin typeface="NikoshBAN" panose="02000000000000000000" pitchFamily="2" charset="0"/>
                <a:cs typeface="NikoshBAN" panose="02000000000000000000" pitchFamily="2" charset="0"/>
              </a:rPr>
              <a:t>সিন্দবাদ</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সওদাগরের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গল্প</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ভাষা</a:t>
            </a:r>
            <a:r>
              <a:rPr lang="en-US" sz="2000" dirty="0">
                <a:solidFill>
                  <a:schemeClr val="bg1"/>
                </a:solidFill>
                <a:latin typeface="NikoshBAN" panose="02000000000000000000" pitchFamily="2" charset="0"/>
                <a:cs typeface="NikoshBAN" panose="02000000000000000000" pitchFamily="2" charset="0"/>
              </a:rPr>
              <a:t> ও </a:t>
            </a:r>
            <a:r>
              <a:rPr lang="en-US" sz="2000" dirty="0" err="1">
                <a:solidFill>
                  <a:schemeClr val="bg1"/>
                </a:solidFill>
                <a:latin typeface="NikoshBAN" panose="02000000000000000000" pitchFamily="2" charset="0"/>
                <a:cs typeface="NikoshBAN" panose="02000000000000000000" pitchFamily="2" charset="0"/>
              </a:rPr>
              <a:t>সাহিত্য</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বাঙ্গালা</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ব্যাকরণ</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দীওয়ান-ই-হাফিজ</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শিকওয়াহ</a:t>
            </a:r>
            <a:r>
              <a:rPr lang="en-US" sz="2000" dirty="0">
                <a:solidFill>
                  <a:schemeClr val="bg1"/>
                </a:solidFill>
                <a:latin typeface="NikoshBAN" panose="02000000000000000000" pitchFamily="2" charset="0"/>
                <a:cs typeface="NikoshBAN" panose="02000000000000000000" pitchFamily="2" charset="0"/>
              </a:rPr>
              <a:t> ও </a:t>
            </a:r>
            <a:r>
              <a:rPr lang="en-US" sz="2000" dirty="0" err="1">
                <a:solidFill>
                  <a:schemeClr val="bg1"/>
                </a:solidFill>
                <a:latin typeface="NikoshBAN" panose="02000000000000000000" pitchFamily="2" charset="0"/>
                <a:cs typeface="NikoshBAN" panose="02000000000000000000" pitchFamily="2" charset="0"/>
              </a:rPr>
              <a:t>জওয়াব-ই-শিকওয়াহ</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রুবাইয়াত-ই-উমর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খয়্যাম</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পদ্মাবতী</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বাংলা</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সাহিত্যের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কথা</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বিদ্যাপতি</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শতক</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সাহিত্যের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ইতিহাস</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বাঙ্গালা</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ভাষার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ইতিবৃত্ত</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কুরআন</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শরীফ</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অমরকাব্য</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সেকালের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রূপকথা</a:t>
            </a:r>
            <a:endParaRPr lang="en-US" sz="2000" dirty="0">
              <a:solidFill>
                <a:schemeClr val="bg1"/>
              </a:solidFill>
              <a:latin typeface="NikoshBAN" panose="02000000000000000000" pitchFamily="2" charset="0"/>
              <a:cs typeface="NikoshBAN" panose="02000000000000000000" pitchFamily="2" charset="0"/>
            </a:endParaRPr>
          </a:p>
        </p:txBody>
      </p:sp>
      <p:grpSp>
        <p:nvGrpSpPr>
          <p:cNvPr id="19" name="Group 18"/>
          <p:cNvGrpSpPr/>
          <p:nvPr/>
        </p:nvGrpSpPr>
        <p:grpSpPr>
          <a:xfrm>
            <a:off x="4419601" y="4648201"/>
            <a:ext cx="3229267" cy="2012216"/>
            <a:chOff x="3323933" y="4695381"/>
            <a:chExt cx="3229267" cy="2012216"/>
          </a:xfrm>
        </p:grpSpPr>
        <p:sp>
          <p:nvSpPr>
            <p:cNvPr id="15" name="Pentagon 14"/>
            <p:cNvSpPr/>
            <p:nvPr/>
          </p:nvSpPr>
          <p:spPr>
            <a:xfrm rot="16200000">
              <a:off x="3933458" y="4085856"/>
              <a:ext cx="2010217" cy="3229267"/>
            </a:xfrm>
            <a:prstGeom prst="homePlate">
              <a:avLst/>
            </a:prstGeom>
            <a:solidFill>
              <a:schemeClr val="accent6">
                <a:lumMod val="75000"/>
              </a:schemeClr>
            </a:solidFill>
            <a:ln w="50800">
              <a:solidFill>
                <a:srgbClr val="FFC000"/>
              </a:solidFill>
            </a:ln>
            <a:effectLst>
              <a:glow rad="190500">
                <a:schemeClr val="accent6">
                  <a:lumMod val="75000"/>
                  <a:alpha val="69000"/>
                </a:schemeClr>
              </a:glow>
              <a:outerShdw blurRad="50800" dist="50800" dir="5400000" sx="1000" sy="1000" algn="ctr" rotWithShape="0">
                <a:srgbClr val="000000"/>
              </a:outerShdw>
              <a:reflection stA="94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effectLst>
                  <a:outerShdw blurRad="38100" dist="38100" dir="2700000" algn="tl">
                    <a:srgbClr val="000000">
                      <a:alpha val="43137"/>
                    </a:srgbClr>
                  </a:outerShdw>
                </a:effectLst>
              </a:endParaRPr>
            </a:p>
          </p:txBody>
        </p:sp>
        <p:sp>
          <p:nvSpPr>
            <p:cNvPr id="18" name="Rectangle 17"/>
            <p:cNvSpPr/>
            <p:nvPr/>
          </p:nvSpPr>
          <p:spPr>
            <a:xfrm>
              <a:off x="3528866" y="5076381"/>
              <a:ext cx="2819400" cy="1631216"/>
            </a:xfrm>
            <a:prstGeom prst="rect">
              <a:avLst/>
            </a:prstGeom>
          </p:spPr>
          <p:txBody>
            <a:bodyPr wrap="square">
              <a:spAutoFit/>
            </a:bodyPr>
            <a:lstStyle/>
            <a:p>
              <a:pPr algn="ctr"/>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মৃত্যু:</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১৯৬৯ সালের ১৩ জুলাই </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ডক্টর মুহম্মদ শহীদুল্লাহ </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ঢাকায় মৃত্যুবরণ করেন</a:t>
              </a:r>
            </a:p>
          </p:txBody>
        </p:sp>
      </p:grpSp>
      <p:sp>
        <p:nvSpPr>
          <p:cNvPr id="2" name="Rectangle 1"/>
          <p:cNvSpPr/>
          <p:nvPr/>
        </p:nvSpPr>
        <p:spPr>
          <a:xfrm>
            <a:off x="4687217" y="4277380"/>
            <a:ext cx="2720617" cy="523220"/>
          </a:xfrm>
          <a:prstGeom prst="rect">
            <a:avLst/>
          </a:prstGeom>
          <a:effectLst>
            <a:glow rad="876300">
              <a:schemeClr val="tx1">
                <a:lumMod val="50000"/>
                <a:lumOff val="50000"/>
              </a:schemeClr>
            </a:glow>
            <a:softEdge rad="723900"/>
          </a:effectLst>
        </p:spPr>
        <p:txBody>
          <a:bodyPr wrap="none">
            <a:spAutoFit/>
          </a:bodyPr>
          <a:lstStyle/>
          <a:p>
            <a:r>
              <a:rPr lang="as-IN" sz="2800" b="1" dirty="0">
                <a:effectLst>
                  <a:outerShdw blurRad="38100" dist="38100" dir="2700000" algn="tl">
                    <a:srgbClr val="000000">
                      <a:alpha val="43137"/>
                    </a:srgbClr>
                  </a:outerShdw>
                </a:effectLst>
                <a:latin typeface="NikoshBAN" pitchFamily="2" charset="0"/>
                <a:cs typeface="NikoshBAN" pitchFamily="2" charset="0"/>
              </a:rPr>
              <a:t>ডক্টর মুহম্মদ শহীদুল্লাহ </a:t>
            </a:r>
            <a:endParaRPr lang="en-US" sz="2800" dirty="0">
              <a:latin typeface="NikoshBAN" pitchFamily="2" charset="0"/>
              <a:cs typeface="NikoshBAN" pitchFamily="2" charset="0"/>
            </a:endParaRPr>
          </a:p>
        </p:txBody>
      </p:sp>
      <p:pic>
        <p:nvPicPr>
          <p:cNvPr id="14" name="Picture 13" descr="images (14).jpeg">
            <a:extLst>
              <a:ext uri="{FF2B5EF4-FFF2-40B4-BE49-F238E27FC236}">
                <a16:creationId xmlns:a16="http://schemas.microsoft.com/office/drawing/2014/main" id="{46AD3209-ACC7-448E-952F-D15D7255E67A}"/>
              </a:ext>
            </a:extLst>
          </p:cNvPr>
          <p:cNvPicPr>
            <a:picLocks noChangeAspect="1"/>
          </p:cNvPicPr>
          <p:nvPr/>
        </p:nvPicPr>
        <p:blipFill>
          <a:blip r:embed="rId3"/>
          <a:stretch>
            <a:fillRect/>
          </a:stretch>
        </p:blipFill>
        <p:spPr>
          <a:xfrm>
            <a:off x="238330" y="1255644"/>
            <a:ext cx="671733" cy="5349134"/>
          </a:xfrm>
          <a:prstGeom prst="rect">
            <a:avLst/>
          </a:prstGeom>
        </p:spPr>
      </p:pic>
    </p:spTree>
    <p:extLst>
      <p:ext uri="{BB962C8B-B14F-4D97-AF65-F5344CB8AC3E}">
        <p14:creationId xmlns:p14="http://schemas.microsoft.com/office/powerpoint/2010/main" val="6056368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42654" y="775854"/>
            <a:ext cx="7148946" cy="1358120"/>
            <a:chOff x="471055" y="2725403"/>
            <a:chExt cx="7148945" cy="1358120"/>
          </a:xfrm>
        </p:grpSpPr>
        <p:sp>
          <p:nvSpPr>
            <p:cNvPr id="8" name="TextBox 7"/>
            <p:cNvSpPr txBox="1"/>
            <p:nvPr/>
          </p:nvSpPr>
          <p:spPr>
            <a:xfrm>
              <a:off x="471055" y="2725403"/>
              <a:ext cx="3110345" cy="56938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3100" b="1" dirty="0">
                  <a:latin typeface="SolaimanLipi" pitchFamily="2" charset="0"/>
                  <a:cs typeface="SolaimanLipi" pitchFamily="2" charset="0"/>
                </a:rPr>
                <a:t>ক. </a:t>
              </a:r>
              <a:r>
                <a:rPr lang="en-US" sz="3100" b="1" dirty="0">
                  <a:latin typeface="NikoshBAN" pitchFamily="2" charset="0"/>
                  <a:cs typeface="NikoshBAN" pitchFamily="2" charset="0"/>
                </a:rPr>
                <a:t>1965</a:t>
              </a:r>
            </a:p>
          </p:txBody>
        </p:sp>
        <p:sp>
          <p:nvSpPr>
            <p:cNvPr id="9" name="TextBox 8"/>
            <p:cNvSpPr txBox="1"/>
            <p:nvPr/>
          </p:nvSpPr>
          <p:spPr>
            <a:xfrm>
              <a:off x="501587" y="3514136"/>
              <a:ext cx="3079813" cy="56938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3100" b="1" dirty="0">
                  <a:latin typeface="SolaimanLipi" pitchFamily="2" charset="0"/>
                  <a:cs typeface="SolaimanLipi" pitchFamily="2" charset="0"/>
                </a:rPr>
                <a:t>গ. </a:t>
              </a:r>
              <a:r>
                <a:rPr lang="en-US" sz="3100" b="1" dirty="0">
                  <a:latin typeface="NikoshBAN" pitchFamily="2" charset="0"/>
                  <a:cs typeface="NikoshBAN" pitchFamily="2" charset="0"/>
                </a:rPr>
                <a:t>1875</a:t>
              </a:r>
            </a:p>
          </p:txBody>
        </p:sp>
        <p:sp>
          <p:nvSpPr>
            <p:cNvPr id="10" name="TextBox 9"/>
            <p:cNvSpPr txBox="1"/>
            <p:nvPr/>
          </p:nvSpPr>
          <p:spPr>
            <a:xfrm>
              <a:off x="4555633" y="3514135"/>
              <a:ext cx="3064367" cy="56938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3100" b="1" dirty="0">
                  <a:latin typeface="SolaimanLipi" pitchFamily="2" charset="0"/>
                  <a:cs typeface="SolaimanLipi" pitchFamily="2" charset="0"/>
                </a:rPr>
                <a:t>ঘ. </a:t>
              </a:r>
              <a:r>
                <a:rPr lang="en-US" sz="3100" b="1" dirty="0">
                  <a:latin typeface="SolaimanLipi" pitchFamily="2" charset="0"/>
                  <a:cs typeface="SolaimanLipi" pitchFamily="2" charset="0"/>
                </a:rPr>
                <a:t> </a:t>
              </a:r>
              <a:r>
                <a:rPr lang="en-US" sz="3100" b="1" dirty="0">
                  <a:latin typeface="NikoshBAN" pitchFamily="2" charset="0"/>
                  <a:cs typeface="NikoshBAN" pitchFamily="2" charset="0"/>
                </a:rPr>
                <a:t>1986</a:t>
              </a:r>
            </a:p>
          </p:txBody>
        </p:sp>
        <p:sp>
          <p:nvSpPr>
            <p:cNvPr id="11" name="TextBox 10"/>
            <p:cNvSpPr txBox="1"/>
            <p:nvPr/>
          </p:nvSpPr>
          <p:spPr>
            <a:xfrm>
              <a:off x="4555634" y="2739258"/>
              <a:ext cx="3064366" cy="569387"/>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3100" b="1" dirty="0">
                  <a:latin typeface="SolaimanLipi" pitchFamily="2" charset="0"/>
                  <a:cs typeface="SolaimanLipi" pitchFamily="2" charset="0"/>
                </a:rPr>
                <a:t>খ. </a:t>
              </a:r>
              <a:r>
                <a:rPr lang="en-US" sz="3100" b="1" dirty="0">
                  <a:latin typeface="NikoshBAN" pitchFamily="2" charset="0"/>
                  <a:cs typeface="NikoshBAN" pitchFamily="2" charset="0"/>
                </a:rPr>
                <a:t>1885</a:t>
              </a:r>
              <a:endParaRPr lang="bn-BD" sz="31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grpSp>
      <p:sp>
        <p:nvSpPr>
          <p:cNvPr id="12" name="TextBox 11"/>
          <p:cNvSpPr txBox="1"/>
          <p:nvPr/>
        </p:nvSpPr>
        <p:spPr>
          <a:xfrm>
            <a:off x="1752600" y="231989"/>
            <a:ext cx="7450016" cy="56727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89350" tIns="44675" rIns="89350" bIns="44675" rtlCol="0">
            <a:spAutoFit/>
          </a:bodyPr>
          <a:lstStyle/>
          <a:p>
            <a:r>
              <a:rPr lang="bn-BD" sz="3100" dirty="0">
                <a:ln w="1905"/>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১। </a:t>
            </a:r>
            <a:r>
              <a:rPr lang="bn-IN" sz="2400" dirty="0">
                <a:solidFill>
                  <a:schemeClr val="accent6">
                    <a:lumMod val="75000"/>
                  </a:schemeClr>
                </a:solidFill>
                <a:effectLst>
                  <a:outerShdw blurRad="38100" dist="38100" dir="2700000" algn="tl">
                    <a:srgbClr val="000000">
                      <a:alpha val="43137"/>
                    </a:srgbClr>
                  </a:outerShdw>
                </a:effectLst>
              </a:rPr>
              <a:t>মুহম্মদ শহীদুল্লাহ কত সালে জন্মগ্রহণ করেন</a:t>
            </a:r>
            <a:r>
              <a:rPr lang="en-US" sz="2400" dirty="0">
                <a:solidFill>
                  <a:schemeClr val="accent6">
                    <a:lumMod val="75000"/>
                  </a:schemeClr>
                </a:solidFill>
                <a:effectLst>
                  <a:outerShdw blurRad="38100" dist="38100" dir="2700000" algn="tl">
                    <a:srgbClr val="000000">
                      <a:alpha val="43137"/>
                    </a:srgbClr>
                  </a:outerShdw>
                </a:effectLst>
              </a:rPr>
              <a:t>?</a:t>
            </a:r>
            <a:endParaRPr lang="en-US" sz="2400" dirty="0">
              <a:ln w="1905"/>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13" name="Group 12"/>
          <p:cNvGrpSpPr/>
          <p:nvPr/>
        </p:nvGrpSpPr>
        <p:grpSpPr>
          <a:xfrm>
            <a:off x="5862579" y="666602"/>
            <a:ext cx="935819" cy="694029"/>
            <a:chOff x="560470" y="3456079"/>
            <a:chExt cx="935819" cy="694030"/>
          </a:xfrm>
        </p:grpSpPr>
        <p:cxnSp>
          <p:nvCxnSpPr>
            <p:cNvPr id="14" name="Straight Connector 13"/>
            <p:cNvCxnSpPr/>
            <p:nvPr/>
          </p:nvCxnSpPr>
          <p:spPr>
            <a:xfrm flipH="1">
              <a:off x="802690" y="3456079"/>
              <a:ext cx="693599" cy="69403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0470" y="3803094"/>
              <a:ext cx="242220" cy="309716"/>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752602" y="2135510"/>
            <a:ext cx="7300064" cy="39799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89350" tIns="44675" rIns="89350" bIns="44675" rtlCol="0">
            <a:spAutoFit/>
          </a:bodyPr>
          <a:lstStyle/>
          <a:p>
            <a:r>
              <a:rPr lang="bn-IN" sz="2000" dirty="0">
                <a:ln w="1905"/>
                <a:solidFill>
                  <a:srgbClr val="00B0F0"/>
                </a:solidFill>
                <a:effectLst>
                  <a:outerShdw blurRad="38100" dist="38100" dir="2700000" algn="tl">
                    <a:srgbClr val="000000">
                      <a:alpha val="43137"/>
                    </a:srgbClr>
                  </a:outerShdw>
                </a:effectLst>
                <a:latin typeface="SolaimanLipi" pitchFamily="2" charset="0"/>
                <a:cs typeface="SolaimanLipi" pitchFamily="2" charset="0"/>
              </a:rPr>
              <a:t>২।  </a:t>
            </a:r>
            <a:r>
              <a:rPr lang="bn-IN" sz="2000" dirty="0">
                <a:solidFill>
                  <a:srgbClr val="00B0F0"/>
                </a:solidFill>
                <a:effectLst>
                  <a:outerShdw blurRad="38100" dist="38100" dir="2700000" algn="tl">
                    <a:srgbClr val="000000">
                      <a:alpha val="43137"/>
                    </a:srgbClr>
                  </a:outerShdw>
                </a:effectLst>
              </a:rPr>
              <a:t>মুহম্মদ শহীদুল্লাহর অসাধারণ পাণ্ডিত্যের পরিচয় পাওয়া যায়</a:t>
            </a:r>
            <a:endParaRPr lang="en-US" sz="2000" dirty="0">
              <a:ln w="1905"/>
              <a:solidFill>
                <a:srgbClr val="00B0F0"/>
              </a:solidFill>
              <a:effectLst>
                <a:outerShdw blurRad="38100" dist="38100" dir="2700000" algn="tl">
                  <a:srgbClr val="000000">
                    <a:alpha val="43137"/>
                  </a:srgbClr>
                </a:outerShdw>
              </a:effectLst>
              <a:latin typeface="SolaimanLipi" pitchFamily="2" charset="0"/>
              <a:cs typeface="SolaimanLipi" pitchFamily="2" charset="0"/>
            </a:endParaRPr>
          </a:p>
        </p:txBody>
      </p:sp>
      <p:grpSp>
        <p:nvGrpSpPr>
          <p:cNvPr id="17" name="Group 16"/>
          <p:cNvGrpSpPr/>
          <p:nvPr/>
        </p:nvGrpSpPr>
        <p:grpSpPr>
          <a:xfrm>
            <a:off x="1873188" y="2720284"/>
            <a:ext cx="7148946" cy="2019839"/>
            <a:chOff x="471055" y="2725403"/>
            <a:chExt cx="7148945" cy="2019839"/>
          </a:xfrm>
        </p:grpSpPr>
        <p:sp>
          <p:nvSpPr>
            <p:cNvPr id="18" name="TextBox 17"/>
            <p:cNvSpPr txBox="1"/>
            <p:nvPr/>
          </p:nvSpPr>
          <p:spPr>
            <a:xfrm>
              <a:off x="471055" y="2725403"/>
              <a:ext cx="3110345"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2400" b="1" dirty="0">
                  <a:effectLst>
                    <a:outerShdw blurRad="38100" dist="38100" dir="2700000" algn="tl">
                      <a:srgbClr val="000000">
                        <a:alpha val="43137"/>
                      </a:srgbClr>
                    </a:outerShdw>
                  </a:effectLst>
                  <a:latin typeface="SolaimanLipi" pitchFamily="2" charset="0"/>
                  <a:cs typeface="SolaimanLipi" pitchFamily="2" charset="0"/>
                </a:rPr>
                <a:t>ক. </a:t>
              </a:r>
              <a:r>
                <a:rPr lang="bn-IN" sz="2400" b="1" dirty="0">
                  <a:effectLst>
                    <a:outerShdw blurRad="38100" dist="38100" dir="2700000" algn="tl">
                      <a:srgbClr val="000000">
                        <a:alpha val="43137"/>
                      </a:srgbClr>
                    </a:outerShdw>
                  </a:effectLst>
                </a:rPr>
                <a:t>সাহিত্য রচনায়</a:t>
              </a:r>
              <a:endParaRPr lang="en-US" sz="2400" b="1" dirty="0">
                <a:effectLst>
                  <a:outerShdw blurRad="38100" dist="38100" dir="2700000" algn="tl">
                    <a:srgbClr val="000000">
                      <a:alpha val="43137"/>
                    </a:srgbClr>
                  </a:outerShdw>
                </a:effectLst>
              </a:endParaRPr>
            </a:p>
          </p:txBody>
        </p:sp>
        <p:sp>
          <p:nvSpPr>
            <p:cNvPr id="19" name="TextBox 18"/>
            <p:cNvSpPr txBox="1"/>
            <p:nvPr/>
          </p:nvSpPr>
          <p:spPr>
            <a:xfrm>
              <a:off x="501587" y="3514136"/>
              <a:ext cx="3079813" cy="123110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3100" b="1" dirty="0">
                  <a:latin typeface="SolaimanLipi" pitchFamily="2" charset="0"/>
                  <a:cs typeface="SolaimanLipi" pitchFamily="2" charset="0"/>
                </a:rPr>
                <a:t>গ. </a:t>
              </a:r>
              <a:r>
                <a:rPr lang="bn-IN" sz="1200" dirty="0">
                  <a:effectLst>
                    <a:outerShdw blurRad="38100" dist="38100" dir="2700000" algn="tl">
                      <a:srgbClr val="000000">
                        <a:alpha val="43137"/>
                      </a:srgbClr>
                    </a:outerShdw>
                  </a:effectLst>
                </a:rPr>
                <a:t>বাংলা ভাষা ও সাহিত্যের ইতিহাস রচনায়</a:t>
              </a:r>
              <a:endParaRPr lang="en-US" sz="1200" dirty="0">
                <a:effectLst>
                  <a:outerShdw blurRad="38100" dist="38100" dir="2700000" algn="tl">
                    <a:srgbClr val="000000">
                      <a:alpha val="43137"/>
                    </a:srgbClr>
                  </a:outerShdw>
                </a:effectLst>
              </a:endParaRPr>
            </a:p>
            <a:p>
              <a:endParaRPr lang="en-US" sz="3100" b="1" dirty="0">
                <a:latin typeface="SolaimanLipi" pitchFamily="2" charset="0"/>
                <a:cs typeface="SolaimanLipi" pitchFamily="2" charset="0"/>
              </a:endParaRPr>
            </a:p>
          </p:txBody>
        </p:sp>
        <p:sp>
          <p:nvSpPr>
            <p:cNvPr id="20" name="TextBox 19"/>
            <p:cNvSpPr txBox="1"/>
            <p:nvPr/>
          </p:nvSpPr>
          <p:spPr>
            <a:xfrm>
              <a:off x="4555633" y="3514135"/>
              <a:ext cx="3064367" cy="8771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2000" b="1" dirty="0">
                  <a:effectLst>
                    <a:outerShdw blurRad="38100" dist="38100" dir="2700000" algn="tl">
                      <a:srgbClr val="000000">
                        <a:alpha val="43137"/>
                      </a:srgbClr>
                    </a:outerShdw>
                  </a:effectLst>
                  <a:latin typeface="SolaimanLipi" pitchFamily="2" charset="0"/>
                  <a:cs typeface="SolaimanLipi" pitchFamily="2" charset="0"/>
                </a:rPr>
                <a:t>ঘ. </a:t>
              </a:r>
              <a:r>
                <a:rPr lang="bn-IN" sz="2000" b="1" dirty="0">
                  <a:effectLst>
                    <a:outerShdw blurRad="38100" dist="38100" dir="2700000" algn="tl">
                      <a:srgbClr val="000000">
                        <a:alpha val="43137"/>
                      </a:srgbClr>
                    </a:outerShdw>
                  </a:effectLst>
                </a:rPr>
                <a:t>গল্প-উপন্যাস রচনায়</a:t>
              </a:r>
              <a:endParaRPr lang="en-US" sz="2000" b="1" dirty="0">
                <a:effectLst>
                  <a:outerShdw blurRad="38100" dist="38100" dir="2700000" algn="tl">
                    <a:srgbClr val="000000">
                      <a:alpha val="43137"/>
                    </a:srgbClr>
                  </a:outerShdw>
                </a:effectLst>
              </a:endParaRPr>
            </a:p>
            <a:p>
              <a:endParaRPr lang="en-US" sz="3100" b="1" dirty="0">
                <a:latin typeface="SolaimanLipi" pitchFamily="2" charset="0"/>
                <a:cs typeface="SolaimanLipi" pitchFamily="2" charset="0"/>
              </a:endParaRPr>
            </a:p>
          </p:txBody>
        </p:sp>
        <p:sp>
          <p:nvSpPr>
            <p:cNvPr id="21" name="TextBox 20"/>
            <p:cNvSpPr txBox="1"/>
            <p:nvPr/>
          </p:nvSpPr>
          <p:spPr>
            <a:xfrm>
              <a:off x="4555634" y="2739258"/>
              <a:ext cx="3064366" cy="56938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3100" b="1" dirty="0">
                  <a:latin typeface="SolaimanLipi" pitchFamily="2" charset="0"/>
                  <a:cs typeface="SolaimanLipi" pitchFamily="2" charset="0"/>
                </a:rPr>
                <a:t>খ. </a:t>
              </a:r>
              <a:r>
                <a:rPr lang="bn-IN" sz="2400" b="1" dirty="0">
                  <a:effectLst>
                    <a:outerShdw blurRad="38100" dist="38100" dir="2700000" algn="tl">
                      <a:srgbClr val="000000">
                        <a:alpha val="43137"/>
                      </a:srgbClr>
                    </a:outerShdw>
                  </a:effectLst>
                </a:rPr>
                <a:t>ব্যাকরণ</a:t>
              </a:r>
              <a:endParaRPr lang="en-US" sz="2400" b="1" dirty="0">
                <a:effectLst>
                  <a:outerShdw blurRad="38100" dist="38100" dir="2700000" algn="tl">
                    <a:srgbClr val="000000">
                      <a:alpha val="43137"/>
                    </a:srgbClr>
                  </a:outerShdw>
                </a:effectLst>
              </a:endParaRPr>
            </a:p>
          </p:txBody>
        </p:sp>
      </p:grpSp>
      <p:grpSp>
        <p:nvGrpSpPr>
          <p:cNvPr id="22" name="Group 21"/>
          <p:cNvGrpSpPr/>
          <p:nvPr/>
        </p:nvGrpSpPr>
        <p:grpSpPr>
          <a:xfrm>
            <a:off x="1903720" y="3345786"/>
            <a:ext cx="935819" cy="694029"/>
            <a:chOff x="560470" y="3456079"/>
            <a:chExt cx="935819" cy="694030"/>
          </a:xfrm>
        </p:grpSpPr>
        <p:cxnSp>
          <p:nvCxnSpPr>
            <p:cNvPr id="23" name="Straight Connector 22"/>
            <p:cNvCxnSpPr/>
            <p:nvPr/>
          </p:nvCxnSpPr>
          <p:spPr>
            <a:xfrm flipH="1">
              <a:off x="802690" y="3456079"/>
              <a:ext cx="693599" cy="694030"/>
            </a:xfrm>
            <a:prstGeom prst="line">
              <a:avLst/>
            </a:prstGeom>
            <a:ln w="825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0470" y="3803094"/>
              <a:ext cx="242220" cy="309716"/>
            </a:xfrm>
            <a:prstGeom prst="line">
              <a:avLst/>
            </a:prstGeom>
            <a:ln w="825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828801" y="4114801"/>
            <a:ext cx="7223864" cy="459554"/>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89350" tIns="44675" rIns="89350" bIns="44675" rtlCol="0">
            <a:spAutoFit/>
          </a:bodyPr>
          <a:lstStyle/>
          <a:p>
            <a:r>
              <a:rPr lang="bn-IN" sz="2400" dirty="0">
                <a:ln w="1905"/>
                <a:solidFill>
                  <a:srgbClr val="7030A0"/>
                </a:solidFill>
                <a:effectLst>
                  <a:outerShdw blurRad="38100" dist="38100" dir="2700000" algn="tl">
                    <a:srgbClr val="000000">
                      <a:alpha val="43137"/>
                    </a:srgbClr>
                  </a:outerShdw>
                </a:effectLst>
                <a:latin typeface="SolaimanLipi" pitchFamily="2" charset="0"/>
                <a:cs typeface="SolaimanLipi" pitchFamily="2" charset="0"/>
              </a:rPr>
              <a:t>৩।  </a:t>
            </a:r>
            <a:r>
              <a:rPr lang="bn-IN" sz="2400" dirty="0">
                <a:effectLst>
                  <a:outerShdw blurRad="38100" dist="38100" dir="2700000" algn="tl">
                    <a:srgbClr val="000000">
                      <a:alpha val="43137"/>
                    </a:srgbClr>
                  </a:outerShdw>
                </a:effectLst>
              </a:rPr>
              <a:t>মুহম্মদ শহীদুল্লাহ কত খ্রিস্টাব্দে ইন্তেকাল করেন</a:t>
            </a:r>
            <a:r>
              <a:rPr lang="en-US" sz="2400" dirty="0">
                <a:effectLst>
                  <a:outerShdw blurRad="38100" dist="38100" dir="2700000" algn="tl">
                    <a:srgbClr val="000000">
                      <a:alpha val="43137"/>
                    </a:srgbClr>
                  </a:outerShdw>
                </a:effectLst>
              </a:rPr>
              <a:t>?</a:t>
            </a:r>
            <a:endParaRPr lang="en-US" sz="2400" dirty="0">
              <a:solidFill>
                <a:srgbClr val="7030A0"/>
              </a:solidFill>
              <a:effectLst>
                <a:outerShdw blurRad="38100" dist="38100" dir="2700000" algn="tl">
                  <a:srgbClr val="000000">
                    <a:alpha val="43137"/>
                  </a:srgbClr>
                </a:outerShdw>
              </a:effectLst>
            </a:endParaRPr>
          </a:p>
        </p:txBody>
      </p:sp>
      <p:grpSp>
        <p:nvGrpSpPr>
          <p:cNvPr id="26" name="Group 25"/>
          <p:cNvGrpSpPr/>
          <p:nvPr/>
        </p:nvGrpSpPr>
        <p:grpSpPr>
          <a:xfrm>
            <a:off x="1903719" y="4608301"/>
            <a:ext cx="7148946" cy="1358120"/>
            <a:chOff x="471055" y="2725403"/>
            <a:chExt cx="7148945" cy="1358120"/>
          </a:xfrm>
        </p:grpSpPr>
        <p:sp>
          <p:nvSpPr>
            <p:cNvPr id="27" name="TextBox 26"/>
            <p:cNvSpPr txBox="1"/>
            <p:nvPr/>
          </p:nvSpPr>
          <p:spPr>
            <a:xfrm>
              <a:off x="471055" y="2725403"/>
              <a:ext cx="3110345" cy="5693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3100" b="1" dirty="0">
                  <a:latin typeface="SolaimanLipi" pitchFamily="2" charset="0"/>
                  <a:cs typeface="SolaimanLipi" pitchFamily="2" charset="0"/>
                </a:rPr>
                <a:t>ক</a:t>
              </a:r>
              <a:r>
                <a:rPr lang="bn-BD" sz="3100" b="1" dirty="0">
                  <a:latin typeface="SolaimanLipi" pitchFamily="2" charset="0"/>
                  <a:cs typeface="SolaimanLipi" pitchFamily="2" charset="0"/>
                </a:rPr>
                <a:t>. </a:t>
              </a:r>
              <a:r>
                <a:rPr lang="en-US" sz="3100" b="1" dirty="0">
                  <a:latin typeface="NikoshBAN" pitchFamily="2" charset="0"/>
                  <a:cs typeface="NikoshBAN" pitchFamily="2" charset="0"/>
                </a:rPr>
                <a:t>1949</a:t>
              </a:r>
            </a:p>
          </p:txBody>
        </p:sp>
        <p:sp>
          <p:nvSpPr>
            <p:cNvPr id="28" name="TextBox 27"/>
            <p:cNvSpPr txBox="1"/>
            <p:nvPr/>
          </p:nvSpPr>
          <p:spPr>
            <a:xfrm>
              <a:off x="501587" y="3514136"/>
              <a:ext cx="3079813" cy="5693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100" b="1" dirty="0">
                  <a:latin typeface="SolaimanLipi" pitchFamily="2" charset="0"/>
                  <a:cs typeface="SolaimanLipi" pitchFamily="2" charset="0"/>
                </a:rPr>
                <a:t>গ.</a:t>
              </a:r>
              <a:r>
                <a:rPr lang="bn-IN" sz="3100" b="1" dirty="0">
                  <a:latin typeface="SolaimanLipi" pitchFamily="2" charset="0"/>
                  <a:cs typeface="SolaimanLipi" pitchFamily="2" charset="0"/>
                </a:rPr>
                <a:t> </a:t>
              </a:r>
              <a:r>
                <a:rPr lang="en-US" sz="3100" b="1" dirty="0">
                  <a:latin typeface="NikoshBAN" pitchFamily="2" charset="0"/>
                  <a:cs typeface="NikoshBAN" pitchFamily="2" charset="0"/>
                </a:rPr>
                <a:t>1969</a:t>
              </a:r>
            </a:p>
          </p:txBody>
        </p:sp>
        <p:sp>
          <p:nvSpPr>
            <p:cNvPr id="29" name="TextBox 28"/>
            <p:cNvSpPr txBox="1"/>
            <p:nvPr/>
          </p:nvSpPr>
          <p:spPr>
            <a:xfrm>
              <a:off x="4555633" y="3514135"/>
              <a:ext cx="3064367" cy="5693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100" b="1" dirty="0">
                  <a:latin typeface="SolaimanLipi" pitchFamily="2" charset="0"/>
                  <a:cs typeface="SolaimanLipi" pitchFamily="2" charset="0"/>
                </a:rPr>
                <a:t>ঘ. </a:t>
              </a:r>
              <a:r>
                <a:rPr lang="en-US" sz="3100" b="1" dirty="0">
                  <a:latin typeface="SolaimanLipi" pitchFamily="2" charset="0"/>
                  <a:cs typeface="SolaimanLipi" pitchFamily="2" charset="0"/>
                </a:rPr>
                <a:t> </a:t>
              </a:r>
              <a:r>
                <a:rPr lang="en-US" sz="3100" b="1" dirty="0">
                  <a:latin typeface="NikoshBAN" pitchFamily="2" charset="0"/>
                  <a:cs typeface="NikoshBAN" pitchFamily="2" charset="0"/>
                </a:rPr>
                <a:t>1979</a:t>
              </a:r>
            </a:p>
          </p:txBody>
        </p:sp>
        <p:sp>
          <p:nvSpPr>
            <p:cNvPr id="30" name="TextBox 29"/>
            <p:cNvSpPr txBox="1"/>
            <p:nvPr/>
          </p:nvSpPr>
          <p:spPr>
            <a:xfrm>
              <a:off x="4555634" y="2739258"/>
              <a:ext cx="3064366" cy="5693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100" b="1" dirty="0">
                  <a:latin typeface="SolaimanLipi" pitchFamily="2" charset="0"/>
                  <a:cs typeface="SolaimanLipi" pitchFamily="2" charset="0"/>
                </a:rPr>
                <a:t>খ.  </a:t>
              </a:r>
              <a:r>
                <a:rPr lang="en-US" sz="3100" b="1" dirty="0">
                  <a:latin typeface="NikoshBAN" pitchFamily="2" charset="0"/>
                  <a:cs typeface="NikoshBAN" pitchFamily="2" charset="0"/>
                </a:rPr>
                <a:t>1959</a:t>
              </a:r>
              <a:endParaRPr lang="bn-BD" sz="3100" b="1" dirty="0">
                <a:latin typeface="SolaimanLipi" pitchFamily="2" charset="0"/>
                <a:cs typeface="SolaimanLipi" pitchFamily="2" charset="0"/>
              </a:endParaRPr>
            </a:p>
          </p:txBody>
        </p:sp>
      </p:grpSp>
      <p:grpSp>
        <p:nvGrpSpPr>
          <p:cNvPr id="31" name="Group 30"/>
          <p:cNvGrpSpPr/>
          <p:nvPr/>
        </p:nvGrpSpPr>
        <p:grpSpPr>
          <a:xfrm>
            <a:off x="1959782" y="5282817"/>
            <a:ext cx="935819" cy="694029"/>
            <a:chOff x="560470" y="3456079"/>
            <a:chExt cx="935819" cy="694030"/>
          </a:xfrm>
        </p:grpSpPr>
        <p:cxnSp>
          <p:nvCxnSpPr>
            <p:cNvPr id="32" name="Straight Connector 31"/>
            <p:cNvCxnSpPr/>
            <p:nvPr/>
          </p:nvCxnSpPr>
          <p:spPr>
            <a:xfrm flipH="1">
              <a:off x="802690" y="3456079"/>
              <a:ext cx="693599" cy="694030"/>
            </a:xfrm>
            <a:prstGeom prst="line">
              <a:avLst/>
            </a:prstGeom>
            <a:ln w="825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0470" y="3803094"/>
              <a:ext cx="242220" cy="309716"/>
            </a:xfrm>
            <a:prstGeom prst="line">
              <a:avLst/>
            </a:prstGeom>
            <a:ln w="825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4373A25-D135-46A1-BB1B-2B5D76480322}"/>
              </a:ext>
            </a:extLst>
          </p:cNvPr>
          <p:cNvSpPr txBox="1"/>
          <p:nvPr/>
        </p:nvSpPr>
        <p:spPr>
          <a:xfrm>
            <a:off x="1071666" y="789709"/>
            <a:ext cx="556735" cy="3693319"/>
          </a:xfrm>
          <a:prstGeom prst="rect">
            <a:avLst/>
          </a:prstGeom>
          <a:solidFill>
            <a:schemeClr val="accent3">
              <a:lumMod val="75000"/>
            </a:schemeClr>
          </a:solidFill>
        </p:spPr>
        <p:txBody>
          <a:bodyPr wrap="square" rtlCol="0">
            <a:spAutoFit/>
          </a:bodyPr>
          <a:lstStyle/>
          <a:p>
            <a:r>
              <a:rPr lang="en-US" sz="3600" b="1" dirty="0">
                <a:effectLst>
                  <a:outerShdw blurRad="38100" dist="38100" dir="2700000" algn="tl">
                    <a:srgbClr val="000000">
                      <a:alpha val="43137"/>
                    </a:srgbClr>
                  </a:outerShdw>
                </a:effectLst>
                <a:latin typeface="NikoshBAN" pitchFamily="2" charset="0"/>
                <a:cs typeface="NikoshBAN" pitchFamily="2" charset="0"/>
              </a:rPr>
              <a:t>এ</a:t>
            </a:r>
            <a:endParaRPr lang="bn-BD" sz="3600" b="1" dirty="0">
              <a:effectLst>
                <a:outerShdw blurRad="38100" dist="38100" dir="2700000" algn="tl">
                  <a:srgbClr val="000000">
                    <a:alpha val="43137"/>
                  </a:srgbClr>
                </a:outerShdw>
              </a:effectLst>
              <a:latin typeface="NikoshBAN" pitchFamily="2" charset="0"/>
              <a:cs typeface="NikoshBAN" pitchFamily="2" charset="0"/>
            </a:endParaRPr>
          </a:p>
          <a:p>
            <a:r>
              <a:rPr lang="en-US" sz="3600" b="1" dirty="0">
                <a:effectLst>
                  <a:outerShdw blurRad="38100" dist="38100" dir="2700000" algn="tl">
                    <a:srgbClr val="000000">
                      <a:alpha val="43137"/>
                    </a:srgbClr>
                  </a:outerShdw>
                </a:effectLst>
                <a:latin typeface="NikoshBAN" pitchFamily="2" charset="0"/>
                <a:cs typeface="NikoshBAN" pitchFamily="2" charset="0"/>
              </a:rPr>
              <a:t>ক</a:t>
            </a:r>
            <a:endParaRPr lang="bn-BD" sz="3600" b="1" dirty="0">
              <a:effectLst>
                <a:outerShdw blurRad="38100" dist="38100" dir="2700000" algn="tl">
                  <a:srgbClr val="000000">
                    <a:alpha val="43137"/>
                  </a:srgbClr>
                </a:outerShdw>
              </a:effectLst>
              <a:latin typeface="NikoshBAN" pitchFamily="2" charset="0"/>
              <a:cs typeface="NikoshBAN" pitchFamily="2" charset="0"/>
            </a:endParaRPr>
          </a:p>
          <a:p>
            <a:r>
              <a:rPr lang="en-US" sz="3600" b="1" dirty="0">
                <a:effectLst>
                  <a:outerShdw blurRad="38100" dist="38100" dir="2700000" algn="tl">
                    <a:srgbClr val="000000">
                      <a:alpha val="43137"/>
                    </a:srgbClr>
                  </a:outerShdw>
                </a:effectLst>
                <a:latin typeface="NikoshBAN" pitchFamily="2" charset="0"/>
                <a:cs typeface="NikoshBAN" pitchFamily="2" charset="0"/>
              </a:rPr>
              <a:t>ক</a:t>
            </a:r>
            <a:endParaRPr lang="bn-BD" sz="3600" b="1" dirty="0">
              <a:effectLst>
                <a:outerShdw blurRad="38100" dist="38100" dir="2700000" algn="tl">
                  <a:srgbClr val="000000">
                    <a:alpha val="43137"/>
                  </a:srgbClr>
                </a:outerShdw>
              </a:effectLst>
              <a:latin typeface="NikoshBAN" pitchFamily="2" charset="0"/>
              <a:cs typeface="NikoshBAN" pitchFamily="2" charset="0"/>
            </a:endParaRPr>
          </a:p>
          <a:p>
            <a:endParaRPr lang="bn-BD" sz="3600" b="1" dirty="0">
              <a:effectLst>
                <a:outerShdw blurRad="38100" dist="38100" dir="2700000" algn="tl">
                  <a:srgbClr val="000000">
                    <a:alpha val="43137"/>
                  </a:srgbClr>
                </a:outerShdw>
              </a:effectLst>
              <a:latin typeface="NikoshBAN" pitchFamily="2" charset="0"/>
              <a:cs typeface="NikoshBAN" pitchFamily="2" charset="0"/>
            </a:endParaRPr>
          </a:p>
          <a:p>
            <a:r>
              <a:rPr lang="en-US" sz="3600" b="1" dirty="0" err="1">
                <a:effectLst>
                  <a:outerShdw blurRad="38100" dist="38100" dir="2700000" algn="tl">
                    <a:srgbClr val="000000">
                      <a:alpha val="43137"/>
                    </a:srgbClr>
                  </a:outerShdw>
                </a:effectLst>
                <a:latin typeface="NikoshBAN" pitchFamily="2" charset="0"/>
                <a:cs typeface="NikoshBAN" pitchFamily="2" charset="0"/>
              </a:rPr>
              <a:t>কা</a:t>
            </a:r>
            <a:endParaRPr lang="bn-BD" sz="3600" b="1" dirty="0">
              <a:effectLst>
                <a:outerShdw blurRad="38100" dist="38100" dir="2700000" algn="tl">
                  <a:srgbClr val="000000">
                    <a:alpha val="43137"/>
                  </a:srgbClr>
                </a:outerShdw>
              </a:effectLst>
              <a:latin typeface="NikoshBAN" pitchFamily="2" charset="0"/>
              <a:cs typeface="NikoshBAN" pitchFamily="2" charset="0"/>
            </a:endParaRPr>
          </a:p>
          <a:p>
            <a:r>
              <a:rPr lang="en-US" sz="3600" b="1" dirty="0">
                <a:effectLst>
                  <a:outerShdw blurRad="38100" dist="38100" dir="2700000" algn="tl">
                    <a:srgbClr val="000000">
                      <a:alpha val="43137"/>
                    </a:srgbClr>
                  </a:outerShdw>
                </a:effectLst>
                <a:latin typeface="NikoshBAN" pitchFamily="2" charset="0"/>
                <a:cs typeface="NikoshBAN" pitchFamily="2" charset="0"/>
              </a:rPr>
              <a:t>জ</a:t>
            </a:r>
          </a:p>
          <a:p>
            <a:endParaRPr lang="en-US" dirty="0"/>
          </a:p>
        </p:txBody>
      </p:sp>
      <p:pic>
        <p:nvPicPr>
          <p:cNvPr id="34" name="Picture 33">
            <a:extLst>
              <a:ext uri="{FF2B5EF4-FFF2-40B4-BE49-F238E27FC236}">
                <a16:creationId xmlns:a16="http://schemas.microsoft.com/office/drawing/2014/main" id="{D868FAD9-0458-49F2-9120-82FAC4B1B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0367" y="516836"/>
            <a:ext cx="2253243" cy="5540858"/>
          </a:xfrm>
          <a:prstGeom prst="ellipse">
            <a:avLst/>
          </a:prstGeom>
          <a:ln w="63500" cap="rnd">
            <a:solidFill>
              <a:srgbClr val="7030A0"/>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p:spPr>
      </p:pic>
      <p:pic>
        <p:nvPicPr>
          <p:cNvPr id="35" name="Picture 34" descr="images (14).jpeg">
            <a:extLst>
              <a:ext uri="{FF2B5EF4-FFF2-40B4-BE49-F238E27FC236}">
                <a16:creationId xmlns:a16="http://schemas.microsoft.com/office/drawing/2014/main" id="{ADC6C993-AFA8-46D1-B42A-E542EE8105BB}"/>
              </a:ext>
            </a:extLst>
          </p:cNvPr>
          <p:cNvPicPr>
            <a:picLocks noChangeAspect="1"/>
          </p:cNvPicPr>
          <p:nvPr/>
        </p:nvPicPr>
        <p:blipFill>
          <a:blip r:embed="rId4"/>
          <a:stretch>
            <a:fillRect/>
          </a:stretch>
        </p:blipFill>
        <p:spPr>
          <a:xfrm>
            <a:off x="227218" y="1273030"/>
            <a:ext cx="671733" cy="5349134"/>
          </a:xfrm>
          <a:prstGeom prst="rect">
            <a:avLst/>
          </a:prstGeom>
        </p:spPr>
      </p:pic>
    </p:spTree>
    <p:extLst>
      <p:ext uri="{BB962C8B-B14F-4D97-AF65-F5344CB8AC3E}">
        <p14:creationId xmlns:p14="http://schemas.microsoft.com/office/powerpoint/2010/main" val="17732502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47B84A-A090-45E1-A039-1030B9986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86" y="1409075"/>
            <a:ext cx="10762503" cy="5216577"/>
          </a:xfrm>
          <a:prstGeom prst="rect">
            <a:avLst/>
          </a:prstGeom>
        </p:spPr>
      </p:pic>
      <p:sp>
        <p:nvSpPr>
          <p:cNvPr id="2" name="Wave 1">
            <a:extLst>
              <a:ext uri="{FF2B5EF4-FFF2-40B4-BE49-F238E27FC236}">
                <a16:creationId xmlns:a16="http://schemas.microsoft.com/office/drawing/2014/main" id="{4FB45679-2DE8-459F-AEE2-A58A51BAD71A}"/>
              </a:ext>
            </a:extLst>
          </p:cNvPr>
          <p:cNvSpPr/>
          <p:nvPr/>
        </p:nvSpPr>
        <p:spPr>
          <a:xfrm>
            <a:off x="4287185" y="232348"/>
            <a:ext cx="3207895" cy="1176727"/>
          </a:xfrm>
          <a:prstGeom prst="wav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1D4767B-8D67-4136-89B9-D4580BE3DCB2}"/>
              </a:ext>
            </a:extLst>
          </p:cNvPr>
          <p:cNvSpPr txBox="1"/>
          <p:nvPr/>
        </p:nvSpPr>
        <p:spPr>
          <a:xfrm>
            <a:off x="4713566" y="485745"/>
            <a:ext cx="2355132" cy="923330"/>
          </a:xfrm>
          <a:prstGeom prst="rect">
            <a:avLst/>
          </a:prstGeom>
          <a:noFill/>
        </p:spPr>
        <p:txBody>
          <a:bodyPr wrap="none" rtlCol="0">
            <a:spAutoFit/>
          </a:bodyPr>
          <a:lstStyle/>
          <a:p>
            <a:pPr algn="ctr"/>
            <a:r>
              <a:rPr lang="en-US" sz="5400" dirty="0" err="1">
                <a:latin typeface="NikoshBAN" pitchFamily="2" charset="0"/>
                <a:cs typeface="NikoshBAN" pitchFamily="2" charset="0"/>
              </a:rPr>
              <a:t>আদর্শ</a:t>
            </a:r>
            <a:r>
              <a:rPr lang="en-US" sz="5400" dirty="0">
                <a:latin typeface="NikoshBAN" pitchFamily="2" charset="0"/>
                <a:cs typeface="NikoshBAN" pitchFamily="2" charset="0"/>
              </a:rPr>
              <a:t> </a:t>
            </a:r>
            <a:r>
              <a:rPr lang="en-US" sz="5400" dirty="0" err="1">
                <a:latin typeface="NikoshBAN" pitchFamily="2" charset="0"/>
                <a:cs typeface="NikoshBAN" pitchFamily="2" charset="0"/>
              </a:rPr>
              <a:t>পাঠ</a:t>
            </a:r>
            <a:endParaRPr lang="en-US" sz="5400" dirty="0">
              <a:latin typeface="NikoshBAN" pitchFamily="2" charset="0"/>
              <a:cs typeface="NikoshBAN" pitchFamily="2" charset="0"/>
            </a:endParaRPr>
          </a:p>
        </p:txBody>
      </p:sp>
      <p:pic>
        <p:nvPicPr>
          <p:cNvPr id="6" name="Picture 5" descr="images (14).jpeg">
            <a:extLst>
              <a:ext uri="{FF2B5EF4-FFF2-40B4-BE49-F238E27FC236}">
                <a16:creationId xmlns:a16="http://schemas.microsoft.com/office/drawing/2014/main" id="{7C40FF88-92ED-4C62-BA3D-196FE2BC9CAC}"/>
              </a:ext>
            </a:extLst>
          </p:cNvPr>
          <p:cNvPicPr>
            <a:picLocks noChangeAspect="1"/>
          </p:cNvPicPr>
          <p:nvPr/>
        </p:nvPicPr>
        <p:blipFill>
          <a:blip r:embed="rId3"/>
          <a:stretch>
            <a:fillRect/>
          </a:stretch>
        </p:blipFill>
        <p:spPr>
          <a:xfrm>
            <a:off x="254762" y="1276518"/>
            <a:ext cx="671733" cy="5349134"/>
          </a:xfrm>
          <a:prstGeom prst="rect">
            <a:avLst/>
          </a:prstGeom>
        </p:spPr>
      </p:pic>
    </p:spTree>
    <p:extLst>
      <p:ext uri="{BB962C8B-B14F-4D97-AF65-F5344CB8AC3E}">
        <p14:creationId xmlns:p14="http://schemas.microsoft.com/office/powerpoint/2010/main" val="23287282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heme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heme1" id="{F91FAF3C-1315-4209-9AB6-7FF605C3FD41}" vid="{D9056D38-11CF-4F72-9E85-D4FF2CC5B6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সততার পুরষ্কার-মারুফা লিজা</Template>
  <TotalTime>96</TotalTime>
  <Words>1006</Words>
  <Application>Microsoft Office PowerPoint</Application>
  <PresentationFormat>Widescreen</PresentationFormat>
  <Paragraphs>131</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Corbel</vt:lpstr>
      <vt:lpstr>NikoshBAN</vt:lpstr>
      <vt:lpstr>NikoshLightBAN</vt:lpstr>
      <vt:lpstr>SolaimanLipi</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src</dc:creator>
  <cp:lastModifiedBy>src</cp:lastModifiedBy>
  <cp:revision>25</cp:revision>
  <dcterms:created xsi:type="dcterms:W3CDTF">2021-02-04T15:33:25Z</dcterms:created>
  <dcterms:modified xsi:type="dcterms:W3CDTF">2021-03-02T13:23:24Z</dcterms:modified>
</cp:coreProperties>
</file>