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64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8BBF66-A902-4BC1-86B8-F00F1DE3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0DE857-94D4-40A3-95D5-EA8D8A52F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55B20D-A471-4CB1-9356-D3D71B43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750C04-8A6F-4153-AE32-7908321F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5B52CE-E889-4644-B1C4-C68351C5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7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4377D-CA4D-40E0-AB45-D2C9E80D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9F1CAD-4558-4BE3-A047-84D9610BC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D00C3D-DE22-4ED8-B73B-ABD61811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82F07-80F4-448E-9C90-B5BB8876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EAE050-AF79-418F-A8F6-32A67217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36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2387EB-E9CC-49C8-9072-24833F2EF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DD2874-7F7B-42BD-A36E-96703C15C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68A8A3-9CF6-496B-AB03-DBB6F506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40E4BB-D066-40C4-BECB-B5C94B12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B16B08-CECD-4ABC-95C0-C9768D8A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5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92A51-51E8-4268-AAAC-6CF58A3F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5D0DC-C4AB-4442-8B7F-E70836628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06D1C2-D23A-4B01-A70E-C4102998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A29A55-CE0B-4609-8CA2-C0E09E6A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48E75-53D8-4397-9D9E-281A26B5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60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07F2AF-438D-4F1C-96E8-44A7D733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ED1CCB-8563-47E0-82E7-D721107D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73A1E-38CB-4ABA-85FE-B552CA98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D3A3B6-93A1-498B-A2A1-0A2A5DDE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BC0B6-0748-4F1A-BB2C-E9A82F62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7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267DCB-DDEA-46F5-B35A-67CE674F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0A667-39B1-4D00-8EC0-16A8CD370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6B8F33-6D30-4D90-BDF5-CD908AE69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CE11A4-D6EF-4054-BE85-BF9CC13C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F25CE1-1698-447B-A352-FF19E5AB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63B664-51A6-465B-A322-522B1973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6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F982B-3909-491D-A102-A36B3653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40E83-A0AD-4EDE-A7DC-880135F76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E5EF97-5E83-491E-A80D-E85892E58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DFC309-15B4-4B62-9C74-526E8DD4A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E01CBF-7FCA-41AF-8880-EA474E765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59534E-7993-4062-8E43-B5F4DDA9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9C8920-146B-47C0-A951-839B6C2D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5D28C04-0560-42B2-8366-843F10F9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78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50A55-CFA8-4831-9890-97B47E1B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2FBD5D-7EBD-4E2F-BF4D-76DCD781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001ACF-3646-4DB0-B3FB-B1A9AC52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AA15D2-981D-4848-90F9-3F15D730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5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FDFDD6-A018-4738-B2C4-C685236F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9585B3-CD41-4895-90D3-458C071F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15CFC4-BBEA-43E8-B83F-A101F26B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5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1FB0B-4776-4A99-9CCC-506D08CF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003F7-4627-401C-856E-AE2C8D09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DCF155-37FE-4720-AADC-20403CC39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796DB3-DEF2-4872-B729-7396C45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920026-99B4-4B8A-96A4-2EE931EB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BDAF68-046A-42DB-84D9-841E4534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2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59029-ED75-47EF-915D-65E1DB00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BCD682-3A31-42FD-845C-944B0B95F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CCAE96-A527-4A1B-B088-1B6CD1BED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A2DA6A-0510-4BCC-A40A-09295D9A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DA53EA-E19D-48E9-8014-A99882CF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FB47D3-5146-400A-B107-FC94A4D8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B0487A-8179-4248-98F7-92B7C493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93A4CD-B870-4243-B82B-89B98FA4E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92AE2-0BF0-4665-A068-8D1745C3C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22EF-2DF6-4DD0-9C5E-678098463EC7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C91785-CCC2-4A21-A59E-412F06AAE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B1B671-7FFA-4734-9878-7131C9C91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A923-2719-4DD4-9712-02330B46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55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F96C9B7-FEE7-4AD8-A4CF-89CAE8F8D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012" y="301567"/>
            <a:ext cx="11689976" cy="62548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EEDF868-C0FA-4DA1-8025-865472B4C00F}"/>
              </a:ext>
            </a:extLst>
          </p:cNvPr>
          <p:cNvSpPr txBox="1"/>
          <p:nvPr/>
        </p:nvSpPr>
        <p:spPr>
          <a:xfrm>
            <a:off x="251012" y="301567"/>
            <a:ext cx="58449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410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581D7F-FE21-41BF-92B3-92B29F023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53552"/>
            <a:ext cx="6457483" cy="4016188"/>
          </a:xfrm>
        </p:spPr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মিলিগ্রাম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1411CF2-6FFF-4926-AE1E-F4008E37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5" cy="16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xmlns="" id="{937F2921-ACF6-4B82-B5A6-921DB1D63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1" y="2653552"/>
            <a:ext cx="3732212" cy="4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733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E1FCFF-9B2C-41FF-AC11-DB79D257A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2151529"/>
            <a:ext cx="11510681" cy="4437530"/>
          </a:xfrm>
        </p:spPr>
        <p:txBody>
          <a:bodyPr/>
          <a:lstStyle/>
          <a:p>
            <a:pPr marL="0" indent="0" algn="l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ওযাচ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l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লেবেল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কোনক্রমেই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F5B4DC6F-3FFB-4130-B39B-B1D9B0B41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59" y="268941"/>
            <a:ext cx="11510681" cy="1655763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8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420639-EB25-4967-AAFF-9CF594A33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871" y="2026024"/>
            <a:ext cx="11546541" cy="4652682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পাল্লায়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২০০,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৫০,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২০,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৫০০,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২০০, ১০০, ২০, ১০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মিলিগ্রাম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বাটখারা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এসময়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আরোহীকে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তুলাদন্ডের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তা বের কর</a:t>
            </a:r>
            <a:endParaRPr lang="en-US" sz="4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7A77BF2-D921-4B79-8BCF-415E737DF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871" y="179294"/>
            <a:ext cx="11546541" cy="1655763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60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71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7F49FD-D7F2-4725-9BC9-0DDED86E2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133599"/>
            <a:ext cx="11564471" cy="4491317"/>
          </a:xfrm>
        </p:spPr>
        <p:txBody>
          <a:bodyPr/>
          <a:lstStyle/>
          <a:p>
            <a:pPr marL="0" indent="0" algn="l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ব্যালেন্স কত প্রকার ও কি কি?</a:t>
            </a:r>
          </a:p>
          <a:p>
            <a:pPr marL="0" indent="0" algn="l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ও রাইডার ধ্রুবক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৪। পল-বুঙ্গী ব্যালেন্সে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ধ্রুবকের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l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760EBEA-D6CE-4171-B15C-136F2A2F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29" y="233083"/>
            <a:ext cx="11564471" cy="16557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70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4419AD-F58D-40DA-92EF-C2D5DC068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3048000"/>
            <a:ext cx="11564469" cy="3523128"/>
          </a:xfrm>
        </p:spPr>
        <p:txBody>
          <a:bodyPr/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তুলনামুলক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01131EC2-959E-4EE0-BD51-451C99C9B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59" y="286871"/>
            <a:ext cx="11564469" cy="164950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57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CB294B-587D-4954-86C2-0D0BC31B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659" y="143436"/>
            <a:ext cx="11654117" cy="65083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044A33-828F-4BA6-91CB-320719316B2D}"/>
              </a:ext>
            </a:extLst>
          </p:cNvPr>
          <p:cNvSpPr txBox="1"/>
          <p:nvPr/>
        </p:nvSpPr>
        <p:spPr>
          <a:xfrm>
            <a:off x="340659" y="466164"/>
            <a:ext cx="604221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58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F5FBEB-BE80-4E73-9A22-491100127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014" y="1690688"/>
            <a:ext cx="5921186" cy="5167312"/>
          </a:xfrm>
        </p:spPr>
        <p:txBody>
          <a:bodyPr>
            <a:normAutofit fontScale="25000" lnSpcReduction="20000"/>
          </a:bodyPr>
          <a:lstStyle/>
          <a:p>
            <a:r>
              <a:rPr lang="bn-BD" sz="2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  <a:p>
            <a:r>
              <a:rPr lang="en-US" sz="19200" dirty="0" err="1"/>
              <a:t>মোঃ</a:t>
            </a:r>
            <a:r>
              <a:rPr lang="en-US" sz="19200" dirty="0"/>
              <a:t> </a:t>
            </a:r>
            <a:r>
              <a:rPr lang="en-US" sz="19200" dirty="0" err="1"/>
              <a:t>ইমদাদুল</a:t>
            </a:r>
            <a:r>
              <a:rPr lang="en-US" sz="19200" dirty="0"/>
              <a:t> </a:t>
            </a:r>
            <a:r>
              <a:rPr lang="en-US" sz="19200" dirty="0" err="1"/>
              <a:t>হক</a:t>
            </a:r>
            <a:endParaRPr lang="en-US" sz="19200" dirty="0"/>
          </a:p>
          <a:p>
            <a:r>
              <a:rPr lang="en-US" sz="16000" dirty="0" err="1"/>
              <a:t>প্রভাষক</a:t>
            </a:r>
            <a:r>
              <a:rPr lang="en-US" sz="16000" dirty="0"/>
              <a:t>(</a:t>
            </a:r>
            <a:r>
              <a:rPr lang="en-US" sz="16000" dirty="0" err="1"/>
              <a:t>রসায়ন</a:t>
            </a:r>
            <a:r>
              <a:rPr lang="en-US" sz="16000" dirty="0"/>
              <a:t>)</a:t>
            </a:r>
          </a:p>
          <a:p>
            <a:r>
              <a:rPr lang="en-US" sz="16000" dirty="0" err="1"/>
              <a:t>শংকরপুর</a:t>
            </a:r>
            <a:r>
              <a:rPr lang="en-US" sz="16000" dirty="0"/>
              <a:t> </a:t>
            </a:r>
            <a:r>
              <a:rPr lang="en-US" sz="16000" dirty="0" err="1"/>
              <a:t>কলেজ</a:t>
            </a:r>
            <a:endParaRPr lang="en-US" sz="16000" dirty="0"/>
          </a:p>
          <a:p>
            <a:r>
              <a:rPr lang="en-US" sz="16000" dirty="0" err="1"/>
              <a:t>দিনাজপুর</a:t>
            </a:r>
            <a:r>
              <a:rPr lang="en-US" sz="16000" dirty="0"/>
              <a:t> </a:t>
            </a:r>
            <a:r>
              <a:rPr lang="en-US" sz="16000" dirty="0" err="1"/>
              <a:t>সদর</a:t>
            </a:r>
            <a:r>
              <a:rPr lang="en-US" sz="16000" dirty="0"/>
              <a:t>, </a:t>
            </a:r>
            <a:r>
              <a:rPr lang="en-US" sz="16000" dirty="0" err="1"/>
              <a:t>দিনাজপুর</a:t>
            </a:r>
            <a:r>
              <a:rPr lang="en-US" sz="16000" dirty="0"/>
              <a:t>।</a:t>
            </a:r>
          </a:p>
          <a:p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E-mail; emdadulh422@gmail.com</a:t>
            </a: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151A4E24-12E5-4A97-B557-8EF63C2935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6494" y="3666565"/>
            <a:ext cx="2653551" cy="242943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7523A1F-6B88-4403-B730-AC405C88E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1015" y="1690688"/>
            <a:ext cx="11689972" cy="118250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24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bn-BD" sz="24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AAEB86E-3523-4905-9E24-479932F5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58635" y="2873190"/>
            <a:ext cx="4482352" cy="39848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শ্রেনীঃ</a:t>
            </a:r>
            <a:r>
              <a:rPr lang="en-US" sz="2800" dirty="0"/>
              <a:t> </a:t>
            </a:r>
            <a:r>
              <a:rPr lang="en-US" sz="2800" dirty="0" err="1"/>
              <a:t>একাদশ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বিষয়ঃ</a:t>
            </a:r>
            <a:r>
              <a:rPr lang="en-US" sz="2800" dirty="0"/>
              <a:t> </a:t>
            </a:r>
            <a:r>
              <a:rPr lang="en-US" sz="2800" dirty="0" err="1"/>
              <a:t>রসায়ন</a:t>
            </a:r>
            <a:r>
              <a:rPr lang="en-US" sz="2800" dirty="0"/>
              <a:t> </a:t>
            </a:r>
            <a:r>
              <a:rPr lang="en-US" sz="2800" dirty="0" err="1"/>
              <a:t>প্রথম</a:t>
            </a:r>
            <a:r>
              <a:rPr lang="en-US" sz="2800" dirty="0"/>
              <a:t> </a:t>
            </a:r>
            <a:r>
              <a:rPr lang="en-US" sz="2800" dirty="0" err="1"/>
              <a:t>পত্র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অধ্যায়ঃ</a:t>
            </a:r>
            <a:r>
              <a:rPr lang="en-US" sz="2800" dirty="0"/>
              <a:t> </a:t>
            </a:r>
            <a:r>
              <a:rPr lang="en-US" sz="2800" dirty="0" err="1"/>
              <a:t>ল্যাবরেটরির</a:t>
            </a:r>
            <a:r>
              <a:rPr lang="en-US" sz="2800" dirty="0"/>
              <a:t> </a:t>
            </a:r>
            <a:r>
              <a:rPr lang="en-US" sz="2800" dirty="0" err="1"/>
              <a:t>নিরাপদ</a:t>
            </a:r>
            <a:r>
              <a:rPr lang="en-US" sz="2800" dirty="0"/>
              <a:t> </a:t>
            </a:r>
            <a:r>
              <a:rPr lang="en-US" sz="2800" dirty="0" err="1"/>
              <a:t>ব্যবহার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আজকের</a:t>
            </a:r>
            <a:r>
              <a:rPr lang="en-US" sz="2800" dirty="0"/>
              <a:t> </a:t>
            </a:r>
            <a:r>
              <a:rPr lang="en-US" sz="2800" dirty="0" err="1"/>
              <a:t>পাঠঃ</a:t>
            </a:r>
            <a:r>
              <a:rPr lang="en-US" sz="2800" dirty="0"/>
              <a:t> </a:t>
            </a:r>
            <a:r>
              <a:rPr lang="en-US" sz="2800" dirty="0" err="1"/>
              <a:t>রাসায়নিক</a:t>
            </a:r>
            <a:r>
              <a:rPr lang="en-US" sz="2800" dirty="0"/>
              <a:t> </a:t>
            </a:r>
            <a:r>
              <a:rPr lang="en-US" sz="2800" dirty="0" err="1"/>
              <a:t>নিক্তি</a:t>
            </a:r>
            <a:r>
              <a:rPr lang="en-US" sz="2800" dirty="0"/>
              <a:t> ।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2D28756F-0B7A-4A85-8870-9F291350F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triangle">
            <a:avLst>
              <a:gd name="adj" fmla="val 49530"/>
            </a:avLst>
          </a:prstGeom>
          <a:solidFill>
            <a:srgbClr val="FF0000"/>
          </a:solidFill>
          <a:ln w="57150">
            <a:solidFill>
              <a:srgbClr val="0033CC"/>
            </a:solidFill>
          </a:ln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8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12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B87D8527-68BE-4471-B007-4EE9074F2CCD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পূর্বজ্ঞ্যান যাচাইঃ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6886E3D6-A607-4FB3-B4E8-48792F5786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918448"/>
            <a:ext cx="4773706" cy="4574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38EC5EC6-F3E6-4826-B40E-96DCD8E7D2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0094" y="1918448"/>
            <a:ext cx="4773706" cy="45744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9177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211E7-6463-43B2-B8A2-2830F4D65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59" y="430307"/>
            <a:ext cx="11582399" cy="1169893"/>
          </a:xfrm>
          <a:solidFill>
            <a:srgbClr val="00B0F0"/>
          </a:solidFill>
        </p:spPr>
        <p:txBody>
          <a:bodyPr/>
          <a:lstStyle/>
          <a:p>
            <a:r>
              <a:rPr lang="en-US" dirty="0" err="1"/>
              <a:t>শিখনফল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7722B5-89E1-4064-B51F-9EA026DEB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59" y="1828800"/>
            <a:ext cx="11582399" cy="4858871"/>
          </a:xfrm>
        </p:spPr>
        <p:txBody>
          <a:bodyPr>
            <a:normAutofit fontScale="92500" lnSpcReduction="20000"/>
          </a:bodyPr>
          <a:lstStyle/>
          <a:p>
            <a:r>
              <a:rPr lang="en-US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8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8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8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7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78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l">
              <a:buNone/>
            </a:pP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রাসায়নিক নিক্তি কী তা বলতে পারবে।</a:t>
            </a:r>
          </a:p>
          <a:p>
            <a:pPr marL="0" indent="0" algn="l">
              <a:buNone/>
            </a:pP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মাপতে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l">
              <a:buNone/>
            </a:pPr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পলবুঙ্গি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ব্যলেন্সের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48478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89A2C-CAB0-4A0B-B54B-1F2E00ECE2D0}"/>
              </a:ext>
            </a:extLst>
          </p:cNvPr>
          <p:cNvSpPr>
            <a:spLocks noGrp="1"/>
          </p:cNvSpPr>
          <p:nvPr/>
        </p:nvSpPr>
        <p:spPr>
          <a:xfrm>
            <a:off x="197225" y="268942"/>
            <a:ext cx="11743764" cy="130884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A6BDFC0-98EC-4A18-9848-5DB21C789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226" y="1721223"/>
            <a:ext cx="7853080" cy="557604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EABEFCD-CE91-4D1B-869F-AA1FBAFEDB3D}"/>
              </a:ext>
            </a:extLst>
          </p:cNvPr>
          <p:cNvGrpSpPr/>
          <p:nvPr/>
        </p:nvGrpSpPr>
        <p:grpSpPr>
          <a:xfrm>
            <a:off x="4159625" y="3155575"/>
            <a:ext cx="8032376" cy="2782477"/>
            <a:chOff x="4187761" y="2585564"/>
            <a:chExt cx="8289694" cy="2917067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4951D10-8565-498A-B44F-507AE4E98289}"/>
                </a:ext>
              </a:extLst>
            </p:cNvPr>
            <p:cNvGrpSpPr/>
            <p:nvPr/>
          </p:nvGrpSpPr>
          <p:grpSpPr>
            <a:xfrm>
              <a:off x="4996915" y="2585564"/>
              <a:ext cx="7480538" cy="613061"/>
              <a:chOff x="4996915" y="2585564"/>
              <a:chExt cx="7480538" cy="613061"/>
            </a:xfrm>
            <a:grpFill/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xmlns="" id="{661F0F7C-23E3-4684-85EC-AEB78592EBA4}"/>
                  </a:ext>
                </a:extLst>
              </p:cNvPr>
              <p:cNvCxnSpPr/>
              <p:nvPr/>
            </p:nvCxnSpPr>
            <p:spPr>
              <a:xfrm>
                <a:off x="5049670" y="2893325"/>
                <a:ext cx="0" cy="247293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B4B553B8-817E-4AD1-923C-DBBA8C68211B}"/>
                  </a:ext>
                </a:extLst>
              </p:cNvPr>
              <p:cNvGrpSpPr/>
              <p:nvPr/>
            </p:nvGrpSpPr>
            <p:grpSpPr>
              <a:xfrm>
                <a:off x="4996915" y="2585564"/>
                <a:ext cx="7480538" cy="613061"/>
                <a:chOff x="4996915" y="2585564"/>
                <a:chExt cx="7480538" cy="613061"/>
              </a:xfrm>
              <a:grpFill/>
            </p:grpSpPr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xmlns="" id="{A9C15F00-1D3C-4C58-9744-610A18F949E0}"/>
                    </a:ext>
                  </a:extLst>
                </p:cNvPr>
                <p:cNvCxnSpPr/>
                <p:nvPr/>
              </p:nvCxnSpPr>
              <p:spPr>
                <a:xfrm>
                  <a:off x="4996915" y="2893325"/>
                  <a:ext cx="3548419" cy="0"/>
                </a:xfrm>
                <a:prstGeom prst="straightConnector1">
                  <a:avLst/>
                </a:prstGeom>
                <a:grpFill/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16">
                  <a:extLst>
                    <a:ext uri="{FF2B5EF4-FFF2-40B4-BE49-F238E27FC236}">
                      <a16:creationId xmlns:a16="http://schemas.microsoft.com/office/drawing/2014/main" xmlns="" id="{057CAE58-EEC6-4756-9307-30097BB2A990}"/>
                    </a:ext>
                  </a:extLst>
                </p:cNvPr>
                <p:cNvSpPr txBox="1"/>
                <p:nvPr/>
              </p:nvSpPr>
              <p:spPr>
                <a:xfrm>
                  <a:off x="8559791" y="2585564"/>
                  <a:ext cx="3917662" cy="61306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3200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রাইডার</a:t>
                  </a:r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চলাচলের</a:t>
                  </a:r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দন্ড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19104583-9EE4-44BF-A09C-902A1C84D90A}"/>
                </a:ext>
              </a:extLst>
            </p:cNvPr>
            <p:cNvGrpSpPr/>
            <p:nvPr/>
          </p:nvGrpSpPr>
          <p:grpSpPr>
            <a:xfrm>
              <a:off x="4996916" y="3130746"/>
              <a:ext cx="7480539" cy="613061"/>
              <a:chOff x="4996916" y="3130746"/>
              <a:chExt cx="7480539" cy="613061"/>
            </a:xfrm>
            <a:grpFill/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xmlns="" id="{683BABC9-E279-433F-8095-47C32BE2E8BA}"/>
                  </a:ext>
                </a:extLst>
              </p:cNvPr>
              <p:cNvCxnSpPr/>
              <p:nvPr/>
            </p:nvCxnSpPr>
            <p:spPr>
              <a:xfrm>
                <a:off x="4996916" y="3416143"/>
                <a:ext cx="3548419" cy="0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xmlns="" id="{CE952D4E-702A-4FB9-84C6-CA13593C8338}"/>
                  </a:ext>
                </a:extLst>
              </p:cNvPr>
              <p:cNvSpPr txBox="1"/>
              <p:nvPr/>
            </p:nvSpPr>
            <p:spPr>
              <a:xfrm>
                <a:off x="8559792" y="3130746"/>
                <a:ext cx="3917663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তুলাদন্ড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CB333954-72F4-4836-AA01-888AAB2DC445}"/>
                </a:ext>
              </a:extLst>
            </p:cNvPr>
            <p:cNvGrpSpPr/>
            <p:nvPr/>
          </p:nvGrpSpPr>
          <p:grpSpPr>
            <a:xfrm>
              <a:off x="4187761" y="3759537"/>
              <a:ext cx="8289692" cy="613061"/>
              <a:chOff x="4187761" y="3759537"/>
              <a:chExt cx="8289692" cy="613061"/>
            </a:xfrm>
            <a:grpFill/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xmlns="" id="{BAF3B331-C530-4314-92DC-175C7A9A4711}"/>
                  </a:ext>
                </a:extLst>
              </p:cNvPr>
              <p:cNvCxnSpPr/>
              <p:nvPr/>
            </p:nvCxnSpPr>
            <p:spPr>
              <a:xfrm flipV="1">
                <a:off x="4187761" y="4022417"/>
                <a:ext cx="4339989" cy="54592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8">
                <a:extLst>
                  <a:ext uri="{FF2B5EF4-FFF2-40B4-BE49-F238E27FC236}">
                    <a16:creationId xmlns:a16="http://schemas.microsoft.com/office/drawing/2014/main" xmlns="" id="{712A3762-A878-4680-8F39-F883083A4E42}"/>
                  </a:ext>
                </a:extLst>
              </p:cNvPr>
              <p:cNvSpPr txBox="1"/>
              <p:nvPr/>
            </p:nvSpPr>
            <p:spPr>
              <a:xfrm>
                <a:off x="8559792" y="3759537"/>
                <a:ext cx="3917661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স্তম্ভ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14561F2C-8D5B-40B3-96C8-E806C4C1B258}"/>
                </a:ext>
              </a:extLst>
            </p:cNvPr>
            <p:cNvGrpSpPr/>
            <p:nvPr/>
          </p:nvGrpSpPr>
          <p:grpSpPr>
            <a:xfrm>
              <a:off x="4996915" y="4500868"/>
              <a:ext cx="7480540" cy="613060"/>
              <a:chOff x="4996915" y="4500868"/>
              <a:chExt cx="7480540" cy="613060"/>
            </a:xfrm>
            <a:grpFill/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xmlns="" id="{8B077DCF-BCF1-4768-91BB-018034FF3877}"/>
                  </a:ext>
                </a:extLst>
              </p:cNvPr>
              <p:cNvCxnSpPr/>
              <p:nvPr/>
            </p:nvCxnSpPr>
            <p:spPr>
              <a:xfrm flipV="1">
                <a:off x="4996915" y="4834978"/>
                <a:ext cx="3548419" cy="54592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9">
                <a:extLst>
                  <a:ext uri="{FF2B5EF4-FFF2-40B4-BE49-F238E27FC236}">
                    <a16:creationId xmlns:a16="http://schemas.microsoft.com/office/drawing/2014/main" xmlns="" id="{2AD13A24-30A7-44CD-9D8C-403A28D7F2A3}"/>
                  </a:ext>
                </a:extLst>
              </p:cNvPr>
              <p:cNvSpPr txBox="1"/>
              <p:nvPr/>
            </p:nvSpPr>
            <p:spPr>
              <a:xfrm>
                <a:off x="8572024" y="4500868"/>
                <a:ext cx="3905431" cy="61306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কক্ষ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613D5BD4-876D-4EC8-B153-3D2620460DF3}"/>
                </a:ext>
              </a:extLst>
            </p:cNvPr>
            <p:cNvGrpSpPr/>
            <p:nvPr/>
          </p:nvGrpSpPr>
          <p:grpSpPr>
            <a:xfrm>
              <a:off x="6406743" y="4889570"/>
              <a:ext cx="6070709" cy="613061"/>
              <a:chOff x="6406743" y="4871985"/>
              <a:chExt cx="6070709" cy="613061"/>
            </a:xfrm>
            <a:grpFill/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xmlns="" id="{A4FACA03-102F-44E5-A4BE-229C32CD9EB6}"/>
                  </a:ext>
                </a:extLst>
              </p:cNvPr>
              <p:cNvCxnSpPr/>
              <p:nvPr/>
            </p:nvCxnSpPr>
            <p:spPr>
              <a:xfrm flipV="1">
                <a:off x="6406743" y="5266200"/>
                <a:ext cx="2173761" cy="27296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22">
                <a:extLst>
                  <a:ext uri="{FF2B5EF4-FFF2-40B4-BE49-F238E27FC236}">
                    <a16:creationId xmlns:a16="http://schemas.microsoft.com/office/drawing/2014/main" xmlns="" id="{E2F7BD50-F37A-4E04-8B2C-56981B651D07}"/>
                  </a:ext>
                </a:extLst>
              </p:cNvPr>
              <p:cNvSpPr txBox="1"/>
              <p:nvPr/>
            </p:nvSpPr>
            <p:spPr>
              <a:xfrm>
                <a:off x="8594125" y="4871985"/>
                <a:ext cx="3883327" cy="6130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লেবেলিং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স্ক্রু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64212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42CE3BC-4F5E-49B2-9762-2C04ABF24E4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পল-বুঙ্গি</a:t>
            </a:r>
            <a:r>
              <a:rPr lang="en-US" dirty="0"/>
              <a:t> </a:t>
            </a:r>
            <a:r>
              <a:rPr lang="en-US" dirty="0" err="1"/>
              <a:t>ব্যালেন্সের</a:t>
            </a:r>
            <a:r>
              <a:rPr lang="en-US" dirty="0"/>
              <a:t>  </a:t>
            </a:r>
            <a:r>
              <a:rPr lang="en-US" dirty="0" err="1"/>
              <a:t>বাটখারা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BB7D12D-F4E9-4997-B27F-279FBFEBA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1" y="1882589"/>
            <a:ext cx="10515600" cy="461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7139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208AF-E7FA-440B-8CE2-3E7F7F6DA939}"/>
              </a:ext>
            </a:extLst>
          </p:cNvPr>
          <p:cNvSpPr>
            <a:spLocks noGrp="1"/>
          </p:cNvSpPr>
          <p:nvPr/>
        </p:nvSpPr>
        <p:spPr>
          <a:xfrm>
            <a:off x="242047" y="136425"/>
            <a:ext cx="11707906" cy="108472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FC0FC13-03BC-4C5A-A656-931C267F4D11}"/>
              </a:ext>
            </a:extLst>
          </p:cNvPr>
          <p:cNvSpPr txBox="1"/>
          <p:nvPr/>
        </p:nvSpPr>
        <p:spPr>
          <a:xfrm>
            <a:off x="304800" y="1398494"/>
            <a:ext cx="8839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IN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প্লাটিনাম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গোল্ড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বাঁকানো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ধাতব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নিক্তির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বীমের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সরানো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৫মি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F1D755-090E-4F5D-BB3E-136264D55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1595718"/>
            <a:ext cx="2868706" cy="3695412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62003E2C-8E07-4426-A662-77A11AB17EB6}"/>
              </a:ext>
            </a:extLst>
          </p:cNvPr>
          <p:cNvSpPr txBox="1"/>
          <p:nvPr/>
        </p:nvSpPr>
        <p:spPr>
          <a:xfrm>
            <a:off x="9144000" y="5468470"/>
            <a:ext cx="286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96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1BE6A2-5CB4-4D7A-8DF7-355AA67CF753}"/>
              </a:ext>
            </a:extLst>
          </p:cNvPr>
          <p:cNvSpPr>
            <a:spLocks noGrp="1"/>
          </p:cNvSpPr>
          <p:nvPr/>
        </p:nvSpPr>
        <p:spPr>
          <a:xfrm>
            <a:off x="161364" y="125506"/>
            <a:ext cx="11815483" cy="134470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পল-বুঙ্গি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</a:t>
            </a:r>
            <a:r>
              <a:rPr lang="bn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রাইডার</a:t>
            </a:r>
            <a:r>
              <a:rPr lang="bn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ধ্রুবকঃ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0769BF-ABED-4AE2-B694-9AC4259C04D8}"/>
              </a:ext>
            </a:extLst>
          </p:cNvPr>
          <p:cNvSpPr txBox="1"/>
          <p:nvPr/>
        </p:nvSpPr>
        <p:spPr>
          <a:xfrm>
            <a:off x="161364" y="1470212"/>
            <a:ext cx="118154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IN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পল-বুঙ্গি ব্যালেন্সর বীমের স্কেলের প্রতিটি ক্ষুদ্রতম ভাগের জন্য রাইডারের ভরকে রাইডার ধ্রুবক বলে।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পল-বুঙ্গি ব্যালেন্সের ক্ষেত্রে ১০×১০ = ১০০টি(০ – ১০০) ক্ষুদ্রতম ভাগ থাকে।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4EBD48-A01E-4614-81EA-FC68B0B9744A}"/>
                  </a:ext>
                </a:extLst>
              </p:cNvPr>
              <p:cNvSpPr txBox="1"/>
              <p:nvPr/>
            </p:nvSpPr>
            <p:spPr>
              <a:xfrm>
                <a:off x="448235" y="3429000"/>
                <a:ext cx="11223812" cy="3215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bn-IN" sz="1200" dirty="0">
                    <a:solidFill>
                      <a:srgbClr val="C00000"/>
                    </a:solidFill>
                  </a:rPr>
                  <a:t/>
                </a:r>
                <a:endParaRPr lang="bn-IN" sz="1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bn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রাইডার ধ্রুবক = </a:t>
                </a:r>
              </a:p>
              <a:p>
                <a:pPr marL="0" indent="0">
                  <a:buNone/>
                </a:pPr>
                <a:endPara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রাইডারের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গ্রাম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এককে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ভর</m:t>
                        </m:r>
                      </m:num>
                      <m:den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বীম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স্কেলে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রাইডারের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অতিক্রান্ত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ক্ষুদ্রতম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ভাগের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সংখা</m:t>
                        </m:r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গৃহীত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ভর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মাপনে</m:t>
                        </m:r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তবে সাবটোরিয়াস ব্যালেন্সে ৫০ টি(০ – ৫০) ক্ষুদ্রতম ভাগ থাকে।</a:t>
                </a:r>
                <a:endParaRPr lang="en-US" sz="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B14EBD48-A01E-4614-81EA-FC68B0B97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5" y="3429000"/>
                <a:ext cx="11223812" cy="3215111"/>
              </a:xfrm>
              <a:prstGeom prst="rect">
                <a:avLst/>
              </a:prstGeom>
              <a:blipFill>
                <a:blip r:embed="rId2"/>
                <a:stretch>
                  <a:fillRect l="-1684" t="-190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2781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8B2382-E9D9-4CFB-800E-377A9A71F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81834"/>
            <a:ext cx="5381718" cy="3818966"/>
          </a:xfrm>
        </p:spPr>
        <p:txBody>
          <a:bodyPr/>
          <a:lstStyle/>
          <a:p>
            <a:pPr marL="0" indent="0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ব্যালান্সই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যথেষ্ট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D4FCCDDD-549E-46D7-AEC3-1656B6C0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5" cy="1600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97FBFAA7-2765-42AE-8D1A-AA9742050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  <a14:imgEffect>
                      <a14:saturation sat="1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2366682"/>
            <a:ext cx="3603811" cy="403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337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428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</vt:lpstr>
      <vt:lpstr>পূর্বজ্ঞ্যান যাচাইঃ</vt:lpstr>
      <vt:lpstr>শিখনফল</vt:lpstr>
      <vt:lpstr>Slide 5</vt:lpstr>
      <vt:lpstr>পল-বুঙ্গি ব্যালেন্সের  বাটখারা</vt:lpstr>
      <vt:lpstr>Slide 7</vt:lpstr>
      <vt:lpstr>Slide 8</vt:lpstr>
      <vt:lpstr>২ ডিজিট ব্যালেন্সঃ</vt:lpstr>
      <vt:lpstr>৪ ডিজিট ব্যালেন্সঃ</vt:lpstr>
      <vt:lpstr>ডিজিটাল ব্যালেন্সে ওজন নেওয়ার নিয়মঃ</vt:lpstr>
      <vt:lpstr>একক কাজঃ</vt:lpstr>
      <vt:lpstr>মূল্যায়নঃ</vt:lpstr>
      <vt:lpstr>বাড়ীর কাজঃ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2020-07-23T10:44:57Z</dcterms:created>
  <dcterms:modified xsi:type="dcterms:W3CDTF">2021-03-13T10:25:37Z</dcterms:modified>
</cp:coreProperties>
</file>