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2"/>
  </p:notesMasterIdLst>
  <p:sldIdLst>
    <p:sldId id="256" r:id="rId2"/>
    <p:sldId id="257" r:id="rId3"/>
    <p:sldId id="258" r:id="rId4"/>
    <p:sldId id="264" r:id="rId5"/>
    <p:sldId id="267" r:id="rId6"/>
    <p:sldId id="265" r:id="rId7"/>
    <p:sldId id="266" r:id="rId8"/>
    <p:sldId id="269" r:id="rId9"/>
    <p:sldId id="268" r:id="rId10"/>
    <p:sldId id="270" r:id="rId11"/>
    <p:sldId id="260" r:id="rId12"/>
    <p:sldId id="274" r:id="rId13"/>
    <p:sldId id="275" r:id="rId14"/>
    <p:sldId id="271" r:id="rId15"/>
    <p:sldId id="272" r:id="rId16"/>
    <p:sldId id="273" r:id="rId17"/>
    <p:sldId id="261" r:id="rId18"/>
    <p:sldId id="259" r:id="rId19"/>
    <p:sldId id="262"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85" autoAdjust="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A2D73-D446-478F-AFC9-31DD3C6C8C9F}" type="datetimeFigureOut">
              <a:rPr lang="en-US" smtClean="0"/>
              <a:t>3/13/2021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932E3-3825-42F9-A177-0815B4B797C8}" type="slidenum">
              <a:rPr lang="en-US" smtClean="0"/>
              <a:t>‹#›</a:t>
            </a:fld>
            <a:endParaRPr lang="en-US"/>
          </a:p>
        </p:txBody>
      </p:sp>
    </p:spTree>
    <p:extLst>
      <p:ext uri="{BB962C8B-B14F-4D97-AF65-F5344CB8AC3E}">
        <p14:creationId xmlns:p14="http://schemas.microsoft.com/office/powerpoint/2010/main" val="157009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শিক্ষক</a:t>
            </a:r>
            <a:r>
              <a:rPr lang="bn-BD" baseline="0" dirty="0"/>
              <a:t> শিক্ষার্থীদের কাছে প্রশ্ন করতে পারেন বাজারের সকল সাবান গুলোকে এবা</a:t>
            </a:r>
            <a:r>
              <a:rPr lang="bn-IN" baseline="0" dirty="0"/>
              <a:t>বে</a:t>
            </a:r>
            <a:r>
              <a:rPr lang="bn-BD" baseline="0" dirty="0"/>
              <a:t> শ্রেণি বিন্যাস করা যাবে</a:t>
            </a:r>
            <a:r>
              <a:rPr lang="bn-IN" baseline="0" dirty="0"/>
              <a:t> কিনা</a:t>
            </a:r>
            <a:r>
              <a:rPr lang="bn-BD"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1B2932E3-3825-42F9-A177-0815B4B797C8}" type="slidenum">
              <a:rPr lang="en-US" smtClean="0"/>
              <a:t>4</a:t>
            </a:fld>
            <a:endParaRPr lang="en-US"/>
          </a:p>
        </p:txBody>
      </p:sp>
    </p:spTree>
    <p:extLst>
      <p:ext uri="{BB962C8B-B14F-4D97-AF65-F5344CB8AC3E}">
        <p14:creationId xmlns:p14="http://schemas.microsoft.com/office/powerpoint/2010/main" val="178672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DF24-3209-4DD6-84A4-9610C09E60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0B9881-0057-4541-BDBB-047628DE8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AE8BAC-C7B7-4416-8603-5D85B1C47755}"/>
              </a:ext>
            </a:extLst>
          </p:cNvPr>
          <p:cNvSpPr>
            <a:spLocks noGrp="1"/>
          </p:cNvSpPr>
          <p:nvPr>
            <p:ph type="dt" sz="half" idx="10"/>
          </p:nvPr>
        </p:nvSpPr>
        <p:spPr/>
        <p:txBody>
          <a:bodyPr/>
          <a:lstStyle/>
          <a:p>
            <a:fld id="{813E1820-75DB-43AF-8C5F-685D9A6C0520}" type="datetimeFigureOut">
              <a:rPr lang="en-US" smtClean="0"/>
              <a:t>3/13/2021</a:t>
            </a:fld>
            <a:endParaRPr lang="en-US"/>
          </a:p>
        </p:txBody>
      </p:sp>
      <p:sp>
        <p:nvSpPr>
          <p:cNvPr id="5" name="Footer Placeholder 4">
            <a:extLst>
              <a:ext uri="{FF2B5EF4-FFF2-40B4-BE49-F238E27FC236}">
                <a16:creationId xmlns:a16="http://schemas.microsoft.com/office/drawing/2014/main" id="{F60E692C-8D8E-4271-9985-B8F1BC8D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45702-ED31-4C24-A9F6-F3B7892E43AE}"/>
              </a:ext>
            </a:extLst>
          </p:cNvPr>
          <p:cNvSpPr>
            <a:spLocks noGrp="1"/>
          </p:cNvSpPr>
          <p:nvPr>
            <p:ph type="sldNum" sz="quarter" idx="12"/>
          </p:nvPr>
        </p:nvSpPr>
        <p:spPr/>
        <p:txBody>
          <a:bodyPr/>
          <a:lstStyle/>
          <a:p>
            <a:fld id="{0FCFABC2-0312-4EBE-AB46-E6B27C5A4346}" type="slidenum">
              <a:rPr lang="en-US" smtClean="0"/>
              <a:t>‹#›</a:t>
            </a:fld>
            <a:endParaRPr lang="en-US"/>
          </a:p>
        </p:txBody>
      </p:sp>
    </p:spTree>
    <p:extLst>
      <p:ext uri="{BB962C8B-B14F-4D97-AF65-F5344CB8AC3E}">
        <p14:creationId xmlns:p14="http://schemas.microsoft.com/office/powerpoint/2010/main" val="77869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83B4-7887-42AB-A0F1-ACBA23EBE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7CC67D-1902-478B-A955-04C1B361A2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A9BCF-BE23-460A-9E8D-9598F449FDF8}"/>
              </a:ext>
            </a:extLst>
          </p:cNvPr>
          <p:cNvSpPr>
            <a:spLocks noGrp="1"/>
          </p:cNvSpPr>
          <p:nvPr>
            <p:ph type="dt" sz="half" idx="10"/>
          </p:nvPr>
        </p:nvSpPr>
        <p:spPr/>
        <p:txBody>
          <a:bodyPr/>
          <a:lstStyle/>
          <a:p>
            <a:fld id="{813E1820-75DB-43AF-8C5F-685D9A6C0520}" type="datetimeFigureOut">
              <a:rPr lang="en-US" smtClean="0"/>
              <a:t>3/13/2021</a:t>
            </a:fld>
            <a:endParaRPr lang="en-US"/>
          </a:p>
        </p:txBody>
      </p:sp>
      <p:sp>
        <p:nvSpPr>
          <p:cNvPr id="5" name="Footer Placeholder 4">
            <a:extLst>
              <a:ext uri="{FF2B5EF4-FFF2-40B4-BE49-F238E27FC236}">
                <a16:creationId xmlns:a16="http://schemas.microsoft.com/office/drawing/2014/main" id="{ECD09A76-AFC3-42E3-A1C5-4E6D8AC5D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5E375-43B8-40D4-BA4D-58A519DEA1D1}"/>
              </a:ext>
            </a:extLst>
          </p:cNvPr>
          <p:cNvSpPr>
            <a:spLocks noGrp="1"/>
          </p:cNvSpPr>
          <p:nvPr>
            <p:ph type="sldNum" sz="quarter" idx="12"/>
          </p:nvPr>
        </p:nvSpPr>
        <p:spPr/>
        <p:txBody>
          <a:bodyPr/>
          <a:lstStyle/>
          <a:p>
            <a:fld id="{0FCFABC2-0312-4EBE-AB46-E6B27C5A4346}" type="slidenum">
              <a:rPr lang="en-US" smtClean="0"/>
              <a:t>‹#›</a:t>
            </a:fld>
            <a:endParaRPr lang="en-US"/>
          </a:p>
        </p:txBody>
      </p:sp>
    </p:spTree>
    <p:extLst>
      <p:ext uri="{BB962C8B-B14F-4D97-AF65-F5344CB8AC3E}">
        <p14:creationId xmlns:p14="http://schemas.microsoft.com/office/powerpoint/2010/main" val="280738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D7C117-08EE-471E-ACB1-921D704BEC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5C4587-3B27-497D-B749-4B333067E6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DB988-B14A-4C84-8EF7-22B64669D463}"/>
              </a:ext>
            </a:extLst>
          </p:cNvPr>
          <p:cNvSpPr>
            <a:spLocks noGrp="1"/>
          </p:cNvSpPr>
          <p:nvPr>
            <p:ph type="dt" sz="half" idx="10"/>
          </p:nvPr>
        </p:nvSpPr>
        <p:spPr/>
        <p:txBody>
          <a:bodyPr/>
          <a:lstStyle/>
          <a:p>
            <a:fld id="{813E1820-75DB-43AF-8C5F-685D9A6C0520}" type="datetimeFigureOut">
              <a:rPr lang="en-US" smtClean="0"/>
              <a:t>3/13/2021</a:t>
            </a:fld>
            <a:endParaRPr lang="en-US"/>
          </a:p>
        </p:txBody>
      </p:sp>
      <p:sp>
        <p:nvSpPr>
          <p:cNvPr id="5" name="Footer Placeholder 4">
            <a:extLst>
              <a:ext uri="{FF2B5EF4-FFF2-40B4-BE49-F238E27FC236}">
                <a16:creationId xmlns:a16="http://schemas.microsoft.com/office/drawing/2014/main" id="{EE632AD0-72DF-454C-9C4C-DFA6973CE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A394A-A65F-422D-975F-931DFD8606EC}"/>
              </a:ext>
            </a:extLst>
          </p:cNvPr>
          <p:cNvSpPr>
            <a:spLocks noGrp="1"/>
          </p:cNvSpPr>
          <p:nvPr>
            <p:ph type="sldNum" sz="quarter" idx="12"/>
          </p:nvPr>
        </p:nvSpPr>
        <p:spPr/>
        <p:txBody>
          <a:bodyPr/>
          <a:lstStyle/>
          <a:p>
            <a:fld id="{0FCFABC2-0312-4EBE-AB46-E6B27C5A4346}" type="slidenum">
              <a:rPr lang="en-US" smtClean="0"/>
              <a:t>‹#›</a:t>
            </a:fld>
            <a:endParaRPr lang="en-US"/>
          </a:p>
        </p:txBody>
      </p:sp>
    </p:spTree>
    <p:extLst>
      <p:ext uri="{BB962C8B-B14F-4D97-AF65-F5344CB8AC3E}">
        <p14:creationId xmlns:p14="http://schemas.microsoft.com/office/powerpoint/2010/main" val="141112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EA4C-28A2-4A67-B358-F021CEB60C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5A3FF-9F9F-4A6C-A6F5-92E29E63E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062C7-CBF2-425E-A0D9-56BF076D3E34}"/>
              </a:ext>
            </a:extLst>
          </p:cNvPr>
          <p:cNvSpPr>
            <a:spLocks noGrp="1"/>
          </p:cNvSpPr>
          <p:nvPr>
            <p:ph type="dt" sz="half" idx="10"/>
          </p:nvPr>
        </p:nvSpPr>
        <p:spPr/>
        <p:txBody>
          <a:bodyPr/>
          <a:lstStyle/>
          <a:p>
            <a:fld id="{813E1820-75DB-43AF-8C5F-685D9A6C0520}" type="datetimeFigureOut">
              <a:rPr lang="en-US" smtClean="0"/>
              <a:t>3/13/2021</a:t>
            </a:fld>
            <a:endParaRPr lang="en-US"/>
          </a:p>
        </p:txBody>
      </p:sp>
      <p:sp>
        <p:nvSpPr>
          <p:cNvPr id="5" name="Footer Placeholder 4">
            <a:extLst>
              <a:ext uri="{FF2B5EF4-FFF2-40B4-BE49-F238E27FC236}">
                <a16:creationId xmlns:a16="http://schemas.microsoft.com/office/drawing/2014/main" id="{F305448A-C3EA-48F6-8A91-9CD25A91A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DA19F-3A86-4E1D-A6F2-71FF6CC4C5A9}"/>
              </a:ext>
            </a:extLst>
          </p:cNvPr>
          <p:cNvSpPr>
            <a:spLocks noGrp="1"/>
          </p:cNvSpPr>
          <p:nvPr>
            <p:ph type="sldNum" sz="quarter" idx="12"/>
          </p:nvPr>
        </p:nvSpPr>
        <p:spPr/>
        <p:txBody>
          <a:bodyPr/>
          <a:lstStyle/>
          <a:p>
            <a:fld id="{0FCFABC2-0312-4EBE-AB46-E6B27C5A4346}" type="slidenum">
              <a:rPr lang="en-US" smtClean="0"/>
              <a:t>‹#›</a:t>
            </a:fld>
            <a:endParaRPr lang="en-US"/>
          </a:p>
        </p:txBody>
      </p:sp>
    </p:spTree>
    <p:extLst>
      <p:ext uri="{BB962C8B-B14F-4D97-AF65-F5344CB8AC3E}">
        <p14:creationId xmlns:p14="http://schemas.microsoft.com/office/powerpoint/2010/main" val="47267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6EBA-2952-45B2-97C0-47F7789663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120DB4-638E-4F2A-8403-3DF193BAB7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7DBBEE-5823-4826-B57D-2028B330653C}"/>
              </a:ext>
            </a:extLst>
          </p:cNvPr>
          <p:cNvSpPr>
            <a:spLocks noGrp="1"/>
          </p:cNvSpPr>
          <p:nvPr>
            <p:ph type="dt" sz="half" idx="10"/>
          </p:nvPr>
        </p:nvSpPr>
        <p:spPr/>
        <p:txBody>
          <a:bodyPr/>
          <a:lstStyle/>
          <a:p>
            <a:fld id="{813E1820-75DB-43AF-8C5F-685D9A6C0520}" type="datetimeFigureOut">
              <a:rPr lang="en-US" smtClean="0"/>
              <a:t>3/13/2021</a:t>
            </a:fld>
            <a:endParaRPr lang="en-US"/>
          </a:p>
        </p:txBody>
      </p:sp>
      <p:sp>
        <p:nvSpPr>
          <p:cNvPr id="5" name="Footer Placeholder 4">
            <a:extLst>
              <a:ext uri="{FF2B5EF4-FFF2-40B4-BE49-F238E27FC236}">
                <a16:creationId xmlns:a16="http://schemas.microsoft.com/office/drawing/2014/main" id="{DA01D947-0FF3-4C95-A626-732F2308A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DCA7C-BB22-4FC7-B69F-FBC35BC8AB91}"/>
              </a:ext>
            </a:extLst>
          </p:cNvPr>
          <p:cNvSpPr>
            <a:spLocks noGrp="1"/>
          </p:cNvSpPr>
          <p:nvPr>
            <p:ph type="sldNum" sz="quarter" idx="12"/>
          </p:nvPr>
        </p:nvSpPr>
        <p:spPr/>
        <p:txBody>
          <a:bodyPr/>
          <a:lstStyle/>
          <a:p>
            <a:fld id="{0FCFABC2-0312-4EBE-AB46-E6B27C5A4346}" type="slidenum">
              <a:rPr lang="en-US" smtClean="0"/>
              <a:t>‹#›</a:t>
            </a:fld>
            <a:endParaRPr lang="en-US"/>
          </a:p>
        </p:txBody>
      </p:sp>
    </p:spTree>
    <p:extLst>
      <p:ext uri="{BB962C8B-B14F-4D97-AF65-F5344CB8AC3E}">
        <p14:creationId xmlns:p14="http://schemas.microsoft.com/office/powerpoint/2010/main" val="93219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B4C4-17FD-44D4-8E6F-2CC8650F7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BEC7A3-8C94-43F4-8E0F-6A95E47678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0ADCCC-0216-468B-AA1E-C955697F3F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19182B-A9F6-4362-A5E5-51646B988538}"/>
              </a:ext>
            </a:extLst>
          </p:cNvPr>
          <p:cNvSpPr>
            <a:spLocks noGrp="1"/>
          </p:cNvSpPr>
          <p:nvPr>
            <p:ph type="dt" sz="half" idx="10"/>
          </p:nvPr>
        </p:nvSpPr>
        <p:spPr/>
        <p:txBody>
          <a:bodyPr/>
          <a:lstStyle/>
          <a:p>
            <a:fld id="{813E1820-75DB-43AF-8C5F-685D9A6C0520}" type="datetimeFigureOut">
              <a:rPr lang="en-US" smtClean="0"/>
              <a:t>3/13/2021</a:t>
            </a:fld>
            <a:endParaRPr lang="en-US"/>
          </a:p>
        </p:txBody>
      </p:sp>
      <p:sp>
        <p:nvSpPr>
          <p:cNvPr id="6" name="Footer Placeholder 5">
            <a:extLst>
              <a:ext uri="{FF2B5EF4-FFF2-40B4-BE49-F238E27FC236}">
                <a16:creationId xmlns:a16="http://schemas.microsoft.com/office/drawing/2014/main" id="{0EABAD0D-47B8-4A62-9AAC-693DD31B4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7C536-1898-45EE-B508-57DAFBB553E0}"/>
              </a:ext>
            </a:extLst>
          </p:cNvPr>
          <p:cNvSpPr>
            <a:spLocks noGrp="1"/>
          </p:cNvSpPr>
          <p:nvPr>
            <p:ph type="sldNum" sz="quarter" idx="12"/>
          </p:nvPr>
        </p:nvSpPr>
        <p:spPr/>
        <p:txBody>
          <a:bodyPr/>
          <a:lstStyle/>
          <a:p>
            <a:fld id="{0FCFABC2-0312-4EBE-AB46-E6B27C5A4346}" type="slidenum">
              <a:rPr lang="en-US" smtClean="0"/>
              <a:t>‹#›</a:t>
            </a:fld>
            <a:endParaRPr lang="en-US"/>
          </a:p>
        </p:txBody>
      </p:sp>
    </p:spTree>
    <p:extLst>
      <p:ext uri="{BB962C8B-B14F-4D97-AF65-F5344CB8AC3E}">
        <p14:creationId xmlns:p14="http://schemas.microsoft.com/office/powerpoint/2010/main" val="111649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9356-A1BC-43AA-A77C-4EC5FB13F6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BCACC-FDD1-460C-8EB1-E8B02EE913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BB1C0-DEB9-4600-B0F5-7B0885D248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4D911F-9A7D-438D-B41F-0D86E6B02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DE69BC-D32A-473B-8CC1-AD92BF6474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1D58C-30F1-4376-BBFE-2378A576B84F}"/>
              </a:ext>
            </a:extLst>
          </p:cNvPr>
          <p:cNvSpPr>
            <a:spLocks noGrp="1"/>
          </p:cNvSpPr>
          <p:nvPr>
            <p:ph type="dt" sz="half" idx="10"/>
          </p:nvPr>
        </p:nvSpPr>
        <p:spPr/>
        <p:txBody>
          <a:bodyPr/>
          <a:lstStyle/>
          <a:p>
            <a:fld id="{813E1820-75DB-43AF-8C5F-685D9A6C0520}" type="datetimeFigureOut">
              <a:rPr lang="en-US" smtClean="0"/>
              <a:t>3/13/2021</a:t>
            </a:fld>
            <a:endParaRPr lang="en-US"/>
          </a:p>
        </p:txBody>
      </p:sp>
      <p:sp>
        <p:nvSpPr>
          <p:cNvPr id="8" name="Footer Placeholder 7">
            <a:extLst>
              <a:ext uri="{FF2B5EF4-FFF2-40B4-BE49-F238E27FC236}">
                <a16:creationId xmlns:a16="http://schemas.microsoft.com/office/drawing/2014/main" id="{5E0E9F17-290B-4072-A205-9FABE21C31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E23D07-B9DD-493A-A243-83BD43461546}"/>
              </a:ext>
            </a:extLst>
          </p:cNvPr>
          <p:cNvSpPr>
            <a:spLocks noGrp="1"/>
          </p:cNvSpPr>
          <p:nvPr>
            <p:ph type="sldNum" sz="quarter" idx="12"/>
          </p:nvPr>
        </p:nvSpPr>
        <p:spPr/>
        <p:txBody>
          <a:bodyPr/>
          <a:lstStyle/>
          <a:p>
            <a:fld id="{0FCFABC2-0312-4EBE-AB46-E6B27C5A4346}" type="slidenum">
              <a:rPr lang="en-US" smtClean="0"/>
              <a:t>‹#›</a:t>
            </a:fld>
            <a:endParaRPr lang="en-US"/>
          </a:p>
        </p:txBody>
      </p:sp>
    </p:spTree>
    <p:extLst>
      <p:ext uri="{BB962C8B-B14F-4D97-AF65-F5344CB8AC3E}">
        <p14:creationId xmlns:p14="http://schemas.microsoft.com/office/powerpoint/2010/main" val="28341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A3D8-1E0E-4E9F-ADF0-1BE5A3B65E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352867-B690-480C-8889-77FD78C5F534}"/>
              </a:ext>
            </a:extLst>
          </p:cNvPr>
          <p:cNvSpPr>
            <a:spLocks noGrp="1"/>
          </p:cNvSpPr>
          <p:nvPr>
            <p:ph type="dt" sz="half" idx="10"/>
          </p:nvPr>
        </p:nvSpPr>
        <p:spPr/>
        <p:txBody>
          <a:bodyPr/>
          <a:lstStyle/>
          <a:p>
            <a:fld id="{813E1820-75DB-43AF-8C5F-685D9A6C0520}" type="datetimeFigureOut">
              <a:rPr lang="en-US" smtClean="0"/>
              <a:t>3/13/2021</a:t>
            </a:fld>
            <a:endParaRPr lang="en-US"/>
          </a:p>
        </p:txBody>
      </p:sp>
      <p:sp>
        <p:nvSpPr>
          <p:cNvPr id="4" name="Footer Placeholder 3">
            <a:extLst>
              <a:ext uri="{FF2B5EF4-FFF2-40B4-BE49-F238E27FC236}">
                <a16:creationId xmlns:a16="http://schemas.microsoft.com/office/drawing/2014/main" id="{8EB62DCA-1265-4AE2-B5E2-FE38C573D0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63EBBB-B80B-4F92-87C9-F5403C1DD512}"/>
              </a:ext>
            </a:extLst>
          </p:cNvPr>
          <p:cNvSpPr>
            <a:spLocks noGrp="1"/>
          </p:cNvSpPr>
          <p:nvPr>
            <p:ph type="sldNum" sz="quarter" idx="12"/>
          </p:nvPr>
        </p:nvSpPr>
        <p:spPr/>
        <p:txBody>
          <a:bodyPr/>
          <a:lstStyle/>
          <a:p>
            <a:fld id="{0FCFABC2-0312-4EBE-AB46-E6B27C5A4346}" type="slidenum">
              <a:rPr lang="en-US" smtClean="0"/>
              <a:t>‹#›</a:t>
            </a:fld>
            <a:endParaRPr lang="en-US"/>
          </a:p>
        </p:txBody>
      </p:sp>
    </p:spTree>
    <p:extLst>
      <p:ext uri="{BB962C8B-B14F-4D97-AF65-F5344CB8AC3E}">
        <p14:creationId xmlns:p14="http://schemas.microsoft.com/office/powerpoint/2010/main" val="148915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C190AB-EACF-4CB9-A96A-CC3C1EF41A3C}"/>
              </a:ext>
            </a:extLst>
          </p:cNvPr>
          <p:cNvSpPr>
            <a:spLocks noGrp="1"/>
          </p:cNvSpPr>
          <p:nvPr>
            <p:ph type="dt" sz="half" idx="10"/>
          </p:nvPr>
        </p:nvSpPr>
        <p:spPr/>
        <p:txBody>
          <a:bodyPr/>
          <a:lstStyle/>
          <a:p>
            <a:fld id="{813E1820-75DB-43AF-8C5F-685D9A6C0520}" type="datetimeFigureOut">
              <a:rPr lang="en-US" smtClean="0"/>
              <a:t>3/13/2021</a:t>
            </a:fld>
            <a:endParaRPr lang="en-US"/>
          </a:p>
        </p:txBody>
      </p:sp>
      <p:sp>
        <p:nvSpPr>
          <p:cNvPr id="3" name="Footer Placeholder 2">
            <a:extLst>
              <a:ext uri="{FF2B5EF4-FFF2-40B4-BE49-F238E27FC236}">
                <a16:creationId xmlns:a16="http://schemas.microsoft.com/office/drawing/2014/main" id="{AD1946DA-900C-4369-83B2-FA71CC5A65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DA7279-B99B-44B5-85A8-A9CB8A9B26D1}"/>
              </a:ext>
            </a:extLst>
          </p:cNvPr>
          <p:cNvSpPr>
            <a:spLocks noGrp="1"/>
          </p:cNvSpPr>
          <p:nvPr>
            <p:ph type="sldNum" sz="quarter" idx="12"/>
          </p:nvPr>
        </p:nvSpPr>
        <p:spPr/>
        <p:txBody>
          <a:bodyPr/>
          <a:lstStyle/>
          <a:p>
            <a:fld id="{0FCFABC2-0312-4EBE-AB46-E6B27C5A4346}" type="slidenum">
              <a:rPr lang="en-US" smtClean="0"/>
              <a:t>‹#›</a:t>
            </a:fld>
            <a:endParaRPr lang="en-US"/>
          </a:p>
        </p:txBody>
      </p:sp>
    </p:spTree>
    <p:extLst>
      <p:ext uri="{BB962C8B-B14F-4D97-AF65-F5344CB8AC3E}">
        <p14:creationId xmlns:p14="http://schemas.microsoft.com/office/powerpoint/2010/main" val="381020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AB59-1A9E-4FC4-A1B6-D6868B835E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6AB582-783F-48A4-B5D2-04F2546D1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F15CA-C6DC-4442-B463-8AA51CB83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87233-0A4B-48D1-93EC-67CA766F921E}"/>
              </a:ext>
            </a:extLst>
          </p:cNvPr>
          <p:cNvSpPr>
            <a:spLocks noGrp="1"/>
          </p:cNvSpPr>
          <p:nvPr>
            <p:ph type="dt" sz="half" idx="10"/>
          </p:nvPr>
        </p:nvSpPr>
        <p:spPr/>
        <p:txBody>
          <a:bodyPr/>
          <a:lstStyle/>
          <a:p>
            <a:fld id="{813E1820-75DB-43AF-8C5F-685D9A6C0520}" type="datetimeFigureOut">
              <a:rPr lang="en-US" smtClean="0"/>
              <a:t>3/13/2021</a:t>
            </a:fld>
            <a:endParaRPr lang="en-US"/>
          </a:p>
        </p:txBody>
      </p:sp>
      <p:sp>
        <p:nvSpPr>
          <p:cNvPr id="6" name="Footer Placeholder 5">
            <a:extLst>
              <a:ext uri="{FF2B5EF4-FFF2-40B4-BE49-F238E27FC236}">
                <a16:creationId xmlns:a16="http://schemas.microsoft.com/office/drawing/2014/main" id="{0E312E31-DF6E-4759-97DD-356FF0026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FC2F4-29CC-420E-AB79-2D4912C68C16}"/>
              </a:ext>
            </a:extLst>
          </p:cNvPr>
          <p:cNvSpPr>
            <a:spLocks noGrp="1"/>
          </p:cNvSpPr>
          <p:nvPr>
            <p:ph type="sldNum" sz="quarter" idx="12"/>
          </p:nvPr>
        </p:nvSpPr>
        <p:spPr/>
        <p:txBody>
          <a:bodyPr/>
          <a:lstStyle/>
          <a:p>
            <a:fld id="{0FCFABC2-0312-4EBE-AB46-E6B27C5A4346}" type="slidenum">
              <a:rPr lang="en-US" smtClean="0"/>
              <a:t>‹#›</a:t>
            </a:fld>
            <a:endParaRPr lang="en-US"/>
          </a:p>
        </p:txBody>
      </p:sp>
    </p:spTree>
    <p:extLst>
      <p:ext uri="{BB962C8B-B14F-4D97-AF65-F5344CB8AC3E}">
        <p14:creationId xmlns:p14="http://schemas.microsoft.com/office/powerpoint/2010/main" val="26344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CC84-9895-4097-B400-14921C66B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A144C-3E11-41BC-B751-28FDC8DAB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2F67A7-6BB4-4E5E-A29F-61047C5AE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2A4AC-C800-449A-8751-D5D367CC2561}"/>
              </a:ext>
            </a:extLst>
          </p:cNvPr>
          <p:cNvSpPr>
            <a:spLocks noGrp="1"/>
          </p:cNvSpPr>
          <p:nvPr>
            <p:ph type="dt" sz="half" idx="10"/>
          </p:nvPr>
        </p:nvSpPr>
        <p:spPr/>
        <p:txBody>
          <a:bodyPr/>
          <a:lstStyle/>
          <a:p>
            <a:fld id="{813E1820-75DB-43AF-8C5F-685D9A6C0520}" type="datetimeFigureOut">
              <a:rPr lang="en-US" smtClean="0"/>
              <a:t>3/13/2021</a:t>
            </a:fld>
            <a:endParaRPr lang="en-US"/>
          </a:p>
        </p:txBody>
      </p:sp>
      <p:sp>
        <p:nvSpPr>
          <p:cNvPr id="6" name="Footer Placeholder 5">
            <a:extLst>
              <a:ext uri="{FF2B5EF4-FFF2-40B4-BE49-F238E27FC236}">
                <a16:creationId xmlns:a16="http://schemas.microsoft.com/office/drawing/2014/main" id="{E0F4F301-8AE7-427A-BAE5-548EB1863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F3192-04D8-40D3-80F0-FD842A0395ED}"/>
              </a:ext>
            </a:extLst>
          </p:cNvPr>
          <p:cNvSpPr>
            <a:spLocks noGrp="1"/>
          </p:cNvSpPr>
          <p:nvPr>
            <p:ph type="sldNum" sz="quarter" idx="12"/>
          </p:nvPr>
        </p:nvSpPr>
        <p:spPr/>
        <p:txBody>
          <a:bodyPr/>
          <a:lstStyle/>
          <a:p>
            <a:fld id="{0FCFABC2-0312-4EBE-AB46-E6B27C5A4346}" type="slidenum">
              <a:rPr lang="en-US" smtClean="0"/>
              <a:t>‹#›</a:t>
            </a:fld>
            <a:endParaRPr lang="en-US"/>
          </a:p>
        </p:txBody>
      </p:sp>
    </p:spTree>
    <p:extLst>
      <p:ext uri="{BB962C8B-B14F-4D97-AF65-F5344CB8AC3E}">
        <p14:creationId xmlns:p14="http://schemas.microsoft.com/office/powerpoint/2010/main" val="324759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4273D4-5223-485E-BA50-D0A8622B4E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3B2CA9-6186-4148-9C16-3A1EBEBFD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D0D86-CDD9-4BCD-A9D5-01FB18C3B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E1820-75DB-43AF-8C5F-685D9A6C0520}" type="datetimeFigureOut">
              <a:rPr lang="en-US" smtClean="0"/>
              <a:t>3/13/2021</a:t>
            </a:fld>
            <a:endParaRPr lang="en-US"/>
          </a:p>
        </p:txBody>
      </p:sp>
      <p:sp>
        <p:nvSpPr>
          <p:cNvPr id="5" name="Footer Placeholder 4">
            <a:extLst>
              <a:ext uri="{FF2B5EF4-FFF2-40B4-BE49-F238E27FC236}">
                <a16:creationId xmlns:a16="http://schemas.microsoft.com/office/drawing/2014/main" id="{EDF1DA70-24CE-481C-8CAD-266272CBCC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88FD0E-D6B9-4BD4-B082-68A7FA593C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FABC2-0312-4EBE-AB46-E6B27C5A4346}" type="slidenum">
              <a:rPr lang="en-US" smtClean="0"/>
              <a:t>‹#›</a:t>
            </a:fld>
            <a:endParaRPr lang="en-US"/>
          </a:p>
        </p:txBody>
      </p:sp>
    </p:spTree>
    <p:extLst>
      <p:ext uri="{BB962C8B-B14F-4D97-AF65-F5344CB8AC3E}">
        <p14:creationId xmlns:p14="http://schemas.microsoft.com/office/powerpoint/2010/main" val="5263867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fif"/><Relationship Id="rId9"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9.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eg"/><Relationship Id="rId3" Type="http://schemas.openxmlformats.org/officeDocument/2006/relationships/image" Target="../media/image4.jfif"/><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fif"/><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fif"/><Relationship Id="rId9" Type="http://schemas.openxmlformats.org/officeDocument/2006/relationships/image" Target="../media/image10.jp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5D928D-9D8F-4511-8214-EFDBC850C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782949BB-309F-4283-AC6B-A41A3AF33571}"/>
              </a:ext>
            </a:extLst>
          </p:cNvPr>
          <p:cNvSpPr/>
          <p:nvPr/>
        </p:nvSpPr>
        <p:spPr>
          <a:xfrm>
            <a:off x="2639505" y="1517715"/>
            <a:ext cx="8371002" cy="3657600"/>
          </a:xfrm>
          <a:prstGeom prst="rect">
            <a:avLst/>
          </a:prstGeom>
          <a:noFill/>
        </p:spPr>
        <p:txBody>
          <a:bodyPr wrap="none" lIns="91440" tIns="45720" rIns="91440" bIns="45720">
            <a:prstTxWarp prst="textDeflate">
              <a:avLst/>
            </a:prstTxWarp>
            <a:spAutoFit/>
          </a:bodyPr>
          <a:lstStyle/>
          <a:p>
            <a:pPr algn="ctr"/>
            <a:r>
              <a:rPr lang="bn-IN" sz="19900" b="1" cap="none" spc="0" dirty="0">
                <a:ln w="9525">
                  <a:solidFill>
                    <a:schemeClr val="bg1"/>
                  </a:solidFill>
                  <a:prstDash val="solid"/>
                </a:ln>
                <a:solidFill>
                  <a:srgbClr val="FF0000"/>
                </a:solidFill>
                <a:effectLst>
                  <a:outerShdw blurRad="63500" sx="102000" sy="102000" algn="ctr" rotWithShape="0">
                    <a:prstClr val="black">
                      <a:alpha val="40000"/>
                    </a:prstClr>
                  </a:outerShdw>
                </a:effectLst>
                <a:latin typeface="NikoshBAN" panose="02000000000000000000" pitchFamily="2" charset="0"/>
                <a:cs typeface="NikoshBAN" panose="02000000000000000000" pitchFamily="2" charset="0"/>
              </a:rPr>
              <a:t>স্বাগতম</a:t>
            </a:r>
            <a:endParaRPr lang="en-US" sz="19900" b="1" cap="none" spc="0" dirty="0">
              <a:ln w="9525">
                <a:solidFill>
                  <a:schemeClr val="bg1"/>
                </a:solidFill>
                <a:prstDash val="solid"/>
              </a:ln>
              <a:solidFill>
                <a:srgbClr val="FF0000"/>
              </a:solidFill>
              <a:effectLst>
                <a:outerShdw blurRad="63500" sx="102000" sy="102000" algn="ctr" rotWithShape="0">
                  <a:prstClr val="black">
                    <a:alpha val="4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74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D680B0-9E2B-48A0-AFAF-252C015B6A48}"/>
              </a:ext>
            </a:extLst>
          </p:cNvPr>
          <p:cNvPicPr>
            <a:picLocks noChangeAspect="1"/>
          </p:cNvPicPr>
          <p:nvPr/>
        </p:nvPicPr>
        <p:blipFill>
          <a:blip r:embed="rId2"/>
          <a:stretch>
            <a:fillRect/>
          </a:stretch>
        </p:blipFill>
        <p:spPr>
          <a:xfrm>
            <a:off x="3094289" y="534222"/>
            <a:ext cx="4975055" cy="2167244"/>
          </a:xfrm>
          <a:prstGeom prst="rect">
            <a:avLst/>
          </a:prstGeom>
        </p:spPr>
      </p:pic>
      <p:sp>
        <p:nvSpPr>
          <p:cNvPr id="4" name="Rectangle 3">
            <a:extLst>
              <a:ext uri="{FF2B5EF4-FFF2-40B4-BE49-F238E27FC236}">
                <a16:creationId xmlns:a16="http://schemas.microsoft.com/office/drawing/2014/main" id="{6E5E18EF-69B0-45CB-B92F-6ED0C13CB580}"/>
              </a:ext>
            </a:extLst>
          </p:cNvPr>
          <p:cNvSpPr/>
          <p:nvPr/>
        </p:nvSpPr>
        <p:spPr>
          <a:xfrm>
            <a:off x="1943513" y="3392525"/>
            <a:ext cx="7842211" cy="52322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bn-BD" sz="2800" b="1" dirty="0">
                <a:latin typeface="NikoshBAN" pitchFamily="2" charset="0"/>
                <a:cs typeface="NikoshBAN" pitchFamily="2" charset="0"/>
              </a:rPr>
              <a:t>প্রকৃতি বিজ্ঞানী ক্যারোলাস লিনিয়াস</a:t>
            </a:r>
            <a:r>
              <a:rPr lang="bn-IN" sz="2800" b="1" dirty="0">
                <a:latin typeface="NikoshBAN" pitchFamily="2" charset="0"/>
                <a:cs typeface="NikoshBAN" pitchFamily="2" charset="0"/>
              </a:rPr>
              <a:t> কে </a:t>
            </a:r>
            <a:r>
              <a:rPr lang="bn-BD" sz="2800" b="1" dirty="0">
                <a:latin typeface="NikoshBAN" pitchFamily="2" charset="0"/>
                <a:cs typeface="NikoshBAN" pitchFamily="2" charset="0"/>
              </a:rPr>
              <a:t>শ্রেণিবিন্যাসের জনক</a:t>
            </a:r>
            <a:r>
              <a:rPr lang="bn-IN" sz="2800" b="1" dirty="0">
                <a:latin typeface="NikoshBAN" pitchFamily="2" charset="0"/>
                <a:cs typeface="NikoshBAN" pitchFamily="2" charset="0"/>
              </a:rPr>
              <a:t> বলা হয়।</a:t>
            </a:r>
            <a:r>
              <a:rPr lang="bn-BD" sz="2800" b="1" dirty="0">
                <a:latin typeface="NikoshBAN" pitchFamily="2" charset="0"/>
                <a:cs typeface="NikoshBAN" pitchFamily="2" charset="0"/>
              </a:rPr>
              <a:t> </a:t>
            </a:r>
            <a:endParaRPr lang="en-US" sz="2800" b="1" dirty="0">
              <a:latin typeface="NikoshBAN" pitchFamily="2" charset="0"/>
              <a:cs typeface="NikoshBAN" pitchFamily="2" charset="0"/>
            </a:endParaRPr>
          </a:p>
        </p:txBody>
      </p:sp>
      <p:pic>
        <p:nvPicPr>
          <p:cNvPr id="5" name="Picture 4">
            <a:extLst>
              <a:ext uri="{FF2B5EF4-FFF2-40B4-BE49-F238E27FC236}">
                <a16:creationId xmlns:a16="http://schemas.microsoft.com/office/drawing/2014/main" id="{EAB35176-E131-42C3-A75F-92ED3D036487}"/>
              </a:ext>
            </a:extLst>
          </p:cNvPr>
          <p:cNvPicPr>
            <a:picLocks noChangeAspect="1"/>
          </p:cNvPicPr>
          <p:nvPr/>
        </p:nvPicPr>
        <p:blipFill>
          <a:blip r:embed="rId3"/>
          <a:stretch>
            <a:fillRect/>
          </a:stretch>
        </p:blipFill>
        <p:spPr>
          <a:xfrm>
            <a:off x="3621506" y="2762426"/>
            <a:ext cx="3365284" cy="630099"/>
          </a:xfrm>
          <a:prstGeom prst="rect">
            <a:avLst/>
          </a:prstGeom>
        </p:spPr>
      </p:pic>
      <p:sp>
        <p:nvSpPr>
          <p:cNvPr id="10" name="Rectangle 9">
            <a:extLst>
              <a:ext uri="{FF2B5EF4-FFF2-40B4-BE49-F238E27FC236}">
                <a16:creationId xmlns:a16="http://schemas.microsoft.com/office/drawing/2014/main" id="{1A4D2DFC-8E10-4EFA-99BF-36E51D7C051D}"/>
              </a:ext>
            </a:extLst>
          </p:cNvPr>
          <p:cNvSpPr/>
          <p:nvPr/>
        </p:nvSpPr>
        <p:spPr>
          <a:xfrm>
            <a:off x="650450" y="4083584"/>
            <a:ext cx="11085921"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200" b="1" dirty="0">
                <a:solidFill>
                  <a:srgbClr val="050505"/>
                </a:solidFill>
                <a:latin typeface="NikoshBAN" panose="02000000000000000000" pitchFamily="2" charset="0"/>
                <a:cs typeface="NikoshBAN" panose="02000000000000000000" pitchFamily="2" charset="0"/>
              </a:rPr>
              <a:t>একটি প্রাণীর বৈজ্ঞানিক নাম দুই অংশ বা পদবিশিষ্ট হয়। এই নামকরণকে দ্বিপদ নামকরণ বা বৈজ্ঞানিক নামকরণ বলে। ক্যারোলাস লিনিয়াস সর্বপ্রথম প্রজাতির বৈশিষ্ট্য চিহ্নিত করেন এবং দ্বিপদ বা দুই অংশবিশিষ্ট নামকরণ প্রথা প্রবর্তন করেন। বৈজ্ঞানিক নাম ল্যাটিন অথবা ইংরেজি ভাষায় লিখতে হয়। যেমন—মানুষের বৈজ্ঞানিক নাম : </a:t>
            </a:r>
            <a:r>
              <a:rPr lang="en-US" sz="3200" b="1" dirty="0">
                <a:solidFill>
                  <a:srgbClr val="050505"/>
                </a:solidFill>
                <a:latin typeface="NikoshBAN" panose="02000000000000000000" pitchFamily="2" charset="0"/>
                <a:cs typeface="NikoshBAN" panose="02000000000000000000" pitchFamily="2" charset="0"/>
              </a:rPr>
              <a:t>Homo </a:t>
            </a:r>
            <a:r>
              <a:rPr lang="en-US" sz="3200" b="1" dirty="0" err="1">
                <a:solidFill>
                  <a:srgbClr val="050505"/>
                </a:solidFill>
                <a:latin typeface="NikoshBAN" panose="02000000000000000000" pitchFamily="2" charset="0"/>
                <a:cs typeface="NikoshBAN" panose="02000000000000000000" pitchFamily="2" charset="0"/>
              </a:rPr>
              <a:t>sapians</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741501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a16="http://schemas.microsoft.com/office/drawing/2014/main" id="{88A48EEC-0FCE-44B2-A0C6-9A42E191DCD6}"/>
              </a:ext>
            </a:extLst>
          </p:cNvPr>
          <p:cNvSpPr/>
          <p:nvPr/>
        </p:nvSpPr>
        <p:spPr>
          <a:xfrm>
            <a:off x="1664812" y="661607"/>
            <a:ext cx="8862374" cy="1388725"/>
          </a:xfrm>
          <a:prstGeom prst="ribbon">
            <a:avLst>
              <a:gd name="adj1" fmla="val 6304"/>
              <a:gd name="adj2" fmla="val 5000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bn-IN" sz="9600" b="1" dirty="0">
                <a:latin typeface="NikoshBAN" panose="02000000000000000000" pitchFamily="2" charset="0"/>
                <a:cs typeface="NikoshBAN" panose="02000000000000000000" pitchFamily="2" charset="0"/>
              </a:rPr>
              <a:t>একক কাজ</a:t>
            </a:r>
            <a:endParaRPr lang="en-US" sz="9600" b="1"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7C5C3638-F585-48E9-BA88-05A2F5BFA707}"/>
              </a:ext>
            </a:extLst>
          </p:cNvPr>
          <p:cNvSpPr/>
          <p:nvPr/>
        </p:nvSpPr>
        <p:spPr>
          <a:xfrm>
            <a:off x="2306422" y="4896930"/>
            <a:ext cx="7579151"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bn-IN" sz="4800" b="1" dirty="0">
                <a:latin typeface="NikoshBAN" panose="02000000000000000000" pitchFamily="2" charset="0"/>
                <a:cs typeface="NikoshBAN" panose="02000000000000000000" pitchFamily="2" charset="0"/>
              </a:rPr>
              <a:t>প্রাণিজগতের শ্রেণিবিন্যাস কাকে বলে?</a:t>
            </a:r>
            <a:endParaRPr lang="en-US" sz="4800" b="1"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6250535F-7ACB-4A04-9509-7F43B6065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556" y="2470608"/>
            <a:ext cx="5568885" cy="2105025"/>
          </a:xfrm>
          <a:prstGeom prst="rect">
            <a:avLst/>
          </a:prstGeom>
        </p:spPr>
      </p:pic>
      <p:sp>
        <p:nvSpPr>
          <p:cNvPr id="6" name="Rectangle 5">
            <a:extLst>
              <a:ext uri="{FF2B5EF4-FFF2-40B4-BE49-F238E27FC236}">
                <a16:creationId xmlns:a16="http://schemas.microsoft.com/office/drawing/2014/main" id="{5AB9809A-1CCB-44FC-B0B4-0E9B886BC02C}"/>
              </a:ext>
            </a:extLst>
          </p:cNvPr>
          <p:cNvSpPr/>
          <p:nvPr/>
        </p:nvSpPr>
        <p:spPr>
          <a:xfrm>
            <a:off x="9331357" y="2371629"/>
            <a:ext cx="1960775" cy="44306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bn-IN" sz="2800" b="1" dirty="0">
                <a:latin typeface="NikoshBAN" panose="02000000000000000000" pitchFamily="2" charset="0"/>
                <a:cs typeface="NikoshBAN" panose="02000000000000000000" pitchFamily="2" charset="0"/>
              </a:rPr>
              <a:t>সময়ঃ৫মিনিট।</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15938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33C61-45B3-4785-82BB-E6F242E776E3}"/>
              </a:ext>
            </a:extLst>
          </p:cNvPr>
          <p:cNvSpPr/>
          <p:nvPr/>
        </p:nvSpPr>
        <p:spPr>
          <a:xfrm>
            <a:off x="3517774" y="589137"/>
            <a:ext cx="4573688" cy="83099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bn-IN" sz="4800" b="1" dirty="0">
                <a:latin typeface="NikoshBAN" pitchFamily="2" charset="0"/>
                <a:cs typeface="NikoshBAN" pitchFamily="2" charset="0"/>
              </a:rPr>
              <a:t>নিচের চিত্রটি</a:t>
            </a:r>
            <a:r>
              <a:rPr lang="bn-BD" sz="4800" b="1" dirty="0">
                <a:latin typeface="NikoshBAN" pitchFamily="2" charset="0"/>
                <a:cs typeface="NikoshBAN" pitchFamily="2" charset="0"/>
              </a:rPr>
              <a:t> লক্ষ্য কর।</a:t>
            </a:r>
            <a:endParaRPr lang="en-US" sz="4800" b="1"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id="{89260D46-65BD-4922-8A72-46991ED4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943" y="1819373"/>
            <a:ext cx="2486380" cy="2818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10B4E3AD-29CE-4809-91AD-91FB3292A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710" y="1894788"/>
            <a:ext cx="2506675" cy="2743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92E0945D-AE5D-40AC-8218-FC6C4AA7B96F}"/>
              </a:ext>
            </a:extLst>
          </p:cNvPr>
          <p:cNvPicPr>
            <a:picLocks noChangeAspect="1"/>
          </p:cNvPicPr>
          <p:nvPr/>
        </p:nvPicPr>
        <p:blipFill>
          <a:blip r:embed="rId4"/>
          <a:stretch>
            <a:fillRect/>
          </a:stretch>
        </p:blipFill>
        <p:spPr>
          <a:xfrm>
            <a:off x="626759" y="1725105"/>
            <a:ext cx="2513812" cy="2912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DD5F6C7-736E-488C-9AAC-CC7F2194BD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1695" y="1819373"/>
            <a:ext cx="2664643" cy="2818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799DF052-E24B-4D90-877D-CB905361EE54}"/>
              </a:ext>
            </a:extLst>
          </p:cNvPr>
          <p:cNvSpPr/>
          <p:nvPr/>
        </p:nvSpPr>
        <p:spPr>
          <a:xfrm>
            <a:off x="3366727" y="5197978"/>
            <a:ext cx="5458546"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bn-BD" sz="3600" b="1" dirty="0">
                <a:latin typeface="NikoshBAN" pitchFamily="2" charset="0"/>
                <a:cs typeface="NikoshBAN" pitchFamily="2" charset="0"/>
              </a:rPr>
              <a:t>প্রাণি </a:t>
            </a:r>
            <a:r>
              <a:rPr lang="bn-IN" sz="3600" b="1" dirty="0">
                <a:latin typeface="NikoshBAN" pitchFamily="2" charset="0"/>
                <a:cs typeface="NikoshBAN" pitchFamily="2" charset="0"/>
              </a:rPr>
              <a:t>গুলোর</a:t>
            </a:r>
            <a:r>
              <a:rPr lang="bn-BD" sz="3600" b="1" dirty="0">
                <a:latin typeface="NikoshBAN" pitchFamily="2" charset="0"/>
                <a:cs typeface="NikoshBAN" pitchFamily="2" charset="0"/>
              </a:rPr>
              <a:t> </a:t>
            </a:r>
            <a:r>
              <a:rPr lang="bn-IN" sz="3600" b="1" dirty="0">
                <a:latin typeface="NikoshBAN" pitchFamily="2" charset="0"/>
                <a:cs typeface="NikoshBAN" pitchFamily="2" charset="0"/>
              </a:rPr>
              <a:t>আকৃতি</a:t>
            </a:r>
            <a:r>
              <a:rPr lang="bn-BD" sz="3600" b="1" dirty="0">
                <a:latin typeface="NikoshBAN" pitchFamily="2" charset="0"/>
                <a:cs typeface="NikoshBAN" pitchFamily="2" charset="0"/>
              </a:rPr>
              <a:t> কি একই </a:t>
            </a:r>
            <a:r>
              <a:rPr lang="bn-IN" sz="3600" b="1" dirty="0">
                <a:latin typeface="NikoshBAN" pitchFamily="2" charset="0"/>
                <a:cs typeface="NikoshBAN" pitchFamily="2" charset="0"/>
              </a:rPr>
              <a:t>রকম</a:t>
            </a:r>
            <a:r>
              <a:rPr lang="bn-BD" sz="3600" b="1" dirty="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13" name="Rectangle 12">
            <a:extLst>
              <a:ext uri="{FF2B5EF4-FFF2-40B4-BE49-F238E27FC236}">
                <a16:creationId xmlns:a16="http://schemas.microsoft.com/office/drawing/2014/main" id="{35836E9A-BC48-4A48-9D88-271F462A959E}"/>
              </a:ext>
            </a:extLst>
          </p:cNvPr>
          <p:cNvSpPr/>
          <p:nvPr/>
        </p:nvSpPr>
        <p:spPr>
          <a:xfrm>
            <a:off x="3366727" y="5197977"/>
            <a:ext cx="592474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BD" sz="3600" b="1" dirty="0">
                <a:latin typeface="NikoshBAN" pitchFamily="2" charset="0"/>
                <a:cs typeface="NikoshBAN" pitchFamily="2" charset="0"/>
              </a:rPr>
              <a:t>প্রাণি </a:t>
            </a:r>
            <a:r>
              <a:rPr lang="bn-IN" sz="3600" b="1" dirty="0">
                <a:latin typeface="NikoshBAN" pitchFamily="2" charset="0"/>
                <a:cs typeface="NikoshBAN" pitchFamily="2" charset="0"/>
              </a:rPr>
              <a:t>গুলোর দেহের</a:t>
            </a:r>
            <a:r>
              <a:rPr lang="bn-BD" sz="3600" b="1" dirty="0">
                <a:latin typeface="NikoshBAN" pitchFamily="2" charset="0"/>
                <a:cs typeface="NikoshBAN" pitchFamily="2" charset="0"/>
              </a:rPr>
              <a:t> </a:t>
            </a:r>
            <a:r>
              <a:rPr lang="bn-IN" sz="3600" b="1" dirty="0">
                <a:latin typeface="NikoshBAN" pitchFamily="2" charset="0"/>
                <a:cs typeface="NikoshBAN" pitchFamily="2" charset="0"/>
              </a:rPr>
              <a:t>গঠন</a:t>
            </a:r>
            <a:r>
              <a:rPr lang="bn-BD" sz="3600" b="1" dirty="0">
                <a:latin typeface="NikoshBAN" pitchFamily="2" charset="0"/>
                <a:cs typeface="NikoshBAN" pitchFamily="2" charset="0"/>
              </a:rPr>
              <a:t> কি একই </a:t>
            </a:r>
            <a:r>
              <a:rPr lang="bn-IN" sz="3600" b="1" dirty="0">
                <a:latin typeface="NikoshBAN" pitchFamily="2" charset="0"/>
                <a:cs typeface="NikoshBAN" pitchFamily="2" charset="0"/>
              </a:rPr>
              <a:t>রকম</a:t>
            </a:r>
            <a:r>
              <a:rPr lang="bn-BD" sz="3600" b="1" dirty="0">
                <a:latin typeface="NikoshBAN" pitchFamily="2" charset="0"/>
                <a:cs typeface="NikoshBAN" pitchFamily="2" charset="0"/>
              </a:rPr>
              <a:t>?</a:t>
            </a:r>
            <a:endParaRPr lang="en-US" sz="3600" b="1" dirty="0">
              <a:latin typeface="NikoshBAN" pitchFamily="2" charset="0"/>
              <a:cs typeface="NikoshBAN" pitchFamily="2" charset="0"/>
            </a:endParaRPr>
          </a:p>
        </p:txBody>
      </p:sp>
      <p:sp>
        <p:nvSpPr>
          <p:cNvPr id="14" name="Rectangle 13">
            <a:extLst>
              <a:ext uri="{FF2B5EF4-FFF2-40B4-BE49-F238E27FC236}">
                <a16:creationId xmlns:a16="http://schemas.microsoft.com/office/drawing/2014/main" id="{A24D2710-500B-4EAD-B1B1-C5B52B44BA0E}"/>
              </a:ext>
            </a:extLst>
          </p:cNvPr>
          <p:cNvSpPr/>
          <p:nvPr/>
        </p:nvSpPr>
        <p:spPr>
          <a:xfrm>
            <a:off x="3366727" y="5197977"/>
            <a:ext cx="592474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BD" sz="3600" b="1" dirty="0">
                <a:latin typeface="NikoshBAN" pitchFamily="2" charset="0"/>
                <a:cs typeface="NikoshBAN" pitchFamily="2" charset="0"/>
              </a:rPr>
              <a:t>প্রাণি </a:t>
            </a:r>
            <a:r>
              <a:rPr lang="bn-IN" sz="3600" b="1" dirty="0">
                <a:latin typeface="NikoshBAN" pitchFamily="2" charset="0"/>
                <a:cs typeface="NikoshBAN" pitchFamily="2" charset="0"/>
              </a:rPr>
              <a:t>গুলোর</a:t>
            </a:r>
            <a:r>
              <a:rPr lang="bn-BD" sz="3600" b="1" dirty="0">
                <a:latin typeface="NikoshBAN" pitchFamily="2" charset="0"/>
                <a:cs typeface="NikoshBAN" pitchFamily="2" charset="0"/>
              </a:rPr>
              <a:t> </a:t>
            </a:r>
            <a:r>
              <a:rPr lang="bn-IN" sz="3600" b="1" dirty="0">
                <a:latin typeface="NikoshBAN" pitchFamily="2" charset="0"/>
                <a:cs typeface="NikoshBAN" pitchFamily="2" charset="0"/>
              </a:rPr>
              <a:t>বাসস্থান</a:t>
            </a:r>
            <a:r>
              <a:rPr lang="bn-BD" sz="3600" b="1" dirty="0">
                <a:latin typeface="NikoshBAN" pitchFamily="2" charset="0"/>
                <a:cs typeface="NikoshBAN" pitchFamily="2" charset="0"/>
              </a:rPr>
              <a:t> কি একই </a:t>
            </a:r>
            <a:r>
              <a:rPr lang="bn-IN" sz="3600" b="1" dirty="0">
                <a:latin typeface="NikoshBAN" pitchFamily="2" charset="0"/>
                <a:cs typeface="NikoshBAN" pitchFamily="2" charset="0"/>
              </a:rPr>
              <a:t>রকম</a:t>
            </a:r>
            <a:r>
              <a:rPr lang="bn-BD" sz="3600" b="1" dirty="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15" name="Rectangle 14">
            <a:extLst>
              <a:ext uri="{FF2B5EF4-FFF2-40B4-BE49-F238E27FC236}">
                <a16:creationId xmlns:a16="http://schemas.microsoft.com/office/drawing/2014/main" id="{2AD07BBE-472C-4F3D-8418-C74FEFB7E63E}"/>
              </a:ext>
            </a:extLst>
          </p:cNvPr>
          <p:cNvSpPr/>
          <p:nvPr/>
        </p:nvSpPr>
        <p:spPr>
          <a:xfrm>
            <a:off x="3366727" y="5197977"/>
            <a:ext cx="592474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BD" sz="3600" b="1" dirty="0">
                <a:latin typeface="NikoshBAN" pitchFamily="2" charset="0"/>
                <a:cs typeface="NikoshBAN" pitchFamily="2" charset="0"/>
              </a:rPr>
              <a:t>প্রাণি </a:t>
            </a:r>
            <a:r>
              <a:rPr lang="bn-IN" sz="3600" b="1" dirty="0">
                <a:latin typeface="NikoshBAN" pitchFamily="2" charset="0"/>
                <a:cs typeface="NikoshBAN" pitchFamily="2" charset="0"/>
              </a:rPr>
              <a:t>গুলোর চলন</a:t>
            </a:r>
            <a:r>
              <a:rPr lang="bn-BD" sz="3600" b="1" dirty="0">
                <a:latin typeface="NikoshBAN" pitchFamily="2" charset="0"/>
                <a:cs typeface="NikoshBAN" pitchFamily="2" charset="0"/>
              </a:rPr>
              <a:t> কি একই </a:t>
            </a:r>
            <a:r>
              <a:rPr lang="bn-IN" sz="3600" b="1" dirty="0">
                <a:latin typeface="NikoshBAN" pitchFamily="2" charset="0"/>
                <a:cs typeface="NikoshBAN" pitchFamily="2" charset="0"/>
              </a:rPr>
              <a:t>রকম</a:t>
            </a:r>
            <a:r>
              <a:rPr lang="bn-BD" sz="3600" b="1" dirty="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16" name="Rectangle 15">
            <a:extLst>
              <a:ext uri="{FF2B5EF4-FFF2-40B4-BE49-F238E27FC236}">
                <a16:creationId xmlns:a16="http://schemas.microsoft.com/office/drawing/2014/main" id="{E3CF6C9F-2F0F-4BC0-B1E1-30BD25255720}"/>
              </a:ext>
            </a:extLst>
          </p:cNvPr>
          <p:cNvSpPr/>
          <p:nvPr/>
        </p:nvSpPr>
        <p:spPr>
          <a:xfrm>
            <a:off x="2766337" y="5197976"/>
            <a:ext cx="6830716"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bn-BD" sz="3600" b="1" dirty="0">
                <a:latin typeface="NikoshBAN" pitchFamily="2" charset="0"/>
                <a:cs typeface="NikoshBAN" pitchFamily="2" charset="0"/>
              </a:rPr>
              <a:t>প্রাণি </a:t>
            </a:r>
            <a:r>
              <a:rPr lang="bn-IN" sz="3600" b="1" dirty="0">
                <a:latin typeface="NikoshBAN" pitchFamily="2" charset="0"/>
                <a:cs typeface="NikoshBAN" pitchFamily="2" charset="0"/>
              </a:rPr>
              <a:t>গুলোর</a:t>
            </a:r>
            <a:r>
              <a:rPr lang="bn-BD" sz="3600" b="1" dirty="0">
                <a:latin typeface="NikoshBAN" pitchFamily="2" charset="0"/>
                <a:cs typeface="NikoshBAN" pitchFamily="2" charset="0"/>
              </a:rPr>
              <a:t> </a:t>
            </a:r>
            <a:r>
              <a:rPr lang="bn-IN" sz="3600" b="1" dirty="0">
                <a:latin typeface="NikoshBAN" pitchFamily="2" charset="0"/>
                <a:cs typeface="NikoshBAN" pitchFamily="2" charset="0"/>
              </a:rPr>
              <a:t>বংশ বৃদ্ধি প্রক্রিয়া</a:t>
            </a:r>
            <a:r>
              <a:rPr lang="bn-BD" sz="3600" b="1" dirty="0">
                <a:latin typeface="NikoshBAN" pitchFamily="2" charset="0"/>
                <a:cs typeface="NikoshBAN" pitchFamily="2" charset="0"/>
              </a:rPr>
              <a:t> কি একই </a:t>
            </a:r>
            <a:r>
              <a:rPr lang="bn-IN" sz="3600" b="1" dirty="0">
                <a:latin typeface="NikoshBAN" pitchFamily="2" charset="0"/>
                <a:cs typeface="NikoshBAN" pitchFamily="2" charset="0"/>
              </a:rPr>
              <a:t>রকম</a:t>
            </a:r>
            <a:r>
              <a:rPr lang="bn-BD" sz="3600" b="1" dirty="0">
                <a:latin typeface="NikoshBAN" pitchFamily="2" charset="0"/>
                <a:cs typeface="NikoshBAN" pitchFamily="2" charset="0"/>
              </a:rPr>
              <a:t> ?</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3598464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1E644BB-3F1E-441F-A55A-542C538404C8}"/>
              </a:ext>
            </a:extLst>
          </p:cNvPr>
          <p:cNvGraphicFramePr>
            <a:graphicFrameLocks noGrp="1"/>
          </p:cNvGraphicFramePr>
          <p:nvPr>
            <p:extLst>
              <p:ext uri="{D42A27DB-BD31-4B8C-83A1-F6EECF244321}">
                <p14:modId xmlns:p14="http://schemas.microsoft.com/office/powerpoint/2010/main" val="1158227342"/>
              </p:ext>
            </p:extLst>
          </p:nvPr>
        </p:nvGraphicFramePr>
        <p:xfrm>
          <a:off x="1030058" y="2637988"/>
          <a:ext cx="9930579" cy="2840408"/>
        </p:xfrm>
        <a:graphic>
          <a:graphicData uri="http://schemas.openxmlformats.org/drawingml/2006/table">
            <a:tbl>
              <a:tblPr firstRow="1" bandRow="1">
                <a:tableStyleId>{0505E3EF-67EA-436B-97B2-0124C06EBD24}</a:tableStyleId>
              </a:tblPr>
              <a:tblGrid>
                <a:gridCol w="3332975">
                  <a:extLst>
                    <a:ext uri="{9D8B030D-6E8A-4147-A177-3AD203B41FA5}">
                      <a16:colId xmlns:a16="http://schemas.microsoft.com/office/drawing/2014/main" val="1850727610"/>
                    </a:ext>
                  </a:extLst>
                </a:gridCol>
                <a:gridCol w="3298802">
                  <a:extLst>
                    <a:ext uri="{9D8B030D-6E8A-4147-A177-3AD203B41FA5}">
                      <a16:colId xmlns:a16="http://schemas.microsoft.com/office/drawing/2014/main" val="870126934"/>
                    </a:ext>
                  </a:extLst>
                </a:gridCol>
                <a:gridCol w="3298802">
                  <a:extLst>
                    <a:ext uri="{9D8B030D-6E8A-4147-A177-3AD203B41FA5}">
                      <a16:colId xmlns:a16="http://schemas.microsoft.com/office/drawing/2014/main" val="2291130987"/>
                    </a:ext>
                  </a:extLst>
                </a:gridCol>
              </a:tblGrid>
              <a:tr h="642803">
                <a:tc>
                  <a:txBody>
                    <a:bodyPr/>
                    <a:lstStyle/>
                    <a:p>
                      <a:r>
                        <a:rPr lang="en-US" sz="3200" dirty="0">
                          <a:solidFill>
                            <a:srgbClr val="FF0000"/>
                          </a:solidFill>
                          <a:latin typeface="NikoshBAN" panose="02000000000000000000" pitchFamily="2" charset="0"/>
                          <a:cs typeface="NikoshBAN" panose="02000000000000000000" pitchFamily="2" charset="0"/>
                        </a:rPr>
                        <a:t>প</a:t>
                      </a:r>
                      <a:r>
                        <a:rPr lang="as-IN" sz="3200" dirty="0">
                          <a:solidFill>
                            <a:srgbClr val="FF0000"/>
                          </a:solidFill>
                          <a:latin typeface="NikoshBAN" panose="02000000000000000000" pitchFamily="2" charset="0"/>
                          <a:cs typeface="NikoshBAN" panose="02000000000000000000" pitchFamily="2" charset="0"/>
                        </a:rPr>
                        <a:t>র</a:t>
                      </a:r>
                      <a:r>
                        <a:rPr lang="en-US" sz="3200" dirty="0" err="1">
                          <a:solidFill>
                            <a:srgbClr val="FF0000"/>
                          </a:solidFill>
                          <a:latin typeface="NikoshBAN" panose="02000000000000000000" pitchFamily="2" charset="0"/>
                          <a:cs typeface="NikoshBAN" panose="02000000000000000000" pitchFamily="2" charset="0"/>
                        </a:rPr>
                        <a:t>্ব</a:t>
                      </a:r>
                      <a:endParaRPr lang="en-US" sz="3200" dirty="0">
                        <a:solidFill>
                          <a:srgbClr val="FF0000"/>
                        </a:solidFill>
                        <a:latin typeface="NikoshBAN" panose="02000000000000000000" pitchFamily="2" charset="0"/>
                        <a:cs typeface="NikoshBAN" panose="02000000000000000000" pitchFamily="2" charset="0"/>
                      </a:endParaRPr>
                    </a:p>
                  </a:txBody>
                  <a:tcPr/>
                </a:tc>
                <a:tc>
                  <a:txBody>
                    <a:bodyPr/>
                    <a:lstStyle/>
                    <a:p>
                      <a:r>
                        <a:rPr lang="bn-IN" sz="3200" dirty="0">
                          <a:solidFill>
                            <a:srgbClr val="7030A0"/>
                          </a:solidFill>
                          <a:latin typeface="NikoshBAN" panose="02000000000000000000" pitchFamily="2" charset="0"/>
                          <a:cs typeface="NikoshBAN" panose="02000000000000000000" pitchFamily="2" charset="0"/>
                        </a:rPr>
                        <a:t>প্রাণি</a:t>
                      </a:r>
                      <a:endParaRPr lang="en-US" sz="3200" dirty="0">
                        <a:solidFill>
                          <a:srgbClr val="7030A0"/>
                        </a:solidFill>
                        <a:latin typeface="NikoshBAN" panose="02000000000000000000" pitchFamily="2" charset="0"/>
                        <a:cs typeface="NikoshBAN" panose="02000000000000000000" pitchFamily="2" charset="0"/>
                      </a:endParaRPr>
                    </a:p>
                  </a:txBody>
                  <a:tcPr/>
                </a:tc>
                <a:tc>
                  <a:txBody>
                    <a:bodyPr/>
                    <a:lstStyle/>
                    <a:p>
                      <a:endParaRPr lang="en-US" dirty="0"/>
                    </a:p>
                  </a:txBody>
                  <a:tcPr/>
                </a:tc>
                <a:extLst>
                  <a:ext uri="{0D108BD9-81ED-4DB2-BD59-A6C34878D82A}">
                    <a16:rowId xmlns:a16="http://schemas.microsoft.com/office/drawing/2014/main" val="3399527583"/>
                  </a:ext>
                </a:extLst>
              </a:tr>
              <a:tr h="732535">
                <a:tc>
                  <a:txBody>
                    <a:bodyPr/>
                    <a:lstStyle/>
                    <a:p>
                      <a:r>
                        <a:rPr lang="bn-IN" sz="4000" dirty="0">
                          <a:solidFill>
                            <a:srgbClr val="00B050"/>
                          </a:solidFill>
                          <a:latin typeface="NikoshBAN" panose="02000000000000000000" pitchFamily="2" charset="0"/>
                          <a:cs typeface="NikoshBAN" panose="02000000000000000000" pitchFamily="2" charset="0"/>
                        </a:rPr>
                        <a:t>ক</a:t>
                      </a:r>
                      <a:endParaRPr lang="en-US" sz="4000" dirty="0">
                        <a:solidFill>
                          <a:srgbClr val="00B050"/>
                        </a:solidFill>
                        <a:latin typeface="NikoshBAN" panose="02000000000000000000" pitchFamily="2" charset="0"/>
                        <a:cs typeface="NikoshBAN" panose="02000000000000000000" pitchFamily="2" charset="0"/>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714732398"/>
                  </a:ext>
                </a:extLst>
              </a:tr>
              <a:tr h="732535">
                <a:tc>
                  <a:txBody>
                    <a:bodyPr/>
                    <a:lstStyle/>
                    <a:p>
                      <a:r>
                        <a:rPr lang="bn-IN" sz="4000" dirty="0">
                          <a:solidFill>
                            <a:srgbClr val="00B050"/>
                          </a:solidFill>
                          <a:latin typeface="NikoshBAN" panose="02000000000000000000" pitchFamily="2" charset="0"/>
                          <a:cs typeface="NikoshBAN" panose="02000000000000000000" pitchFamily="2" charset="0"/>
                        </a:rPr>
                        <a:t>খ</a:t>
                      </a:r>
                      <a:endParaRPr lang="en-US" sz="4000" dirty="0">
                        <a:solidFill>
                          <a:srgbClr val="00B050"/>
                        </a:solidFill>
                        <a:latin typeface="NikoshBAN" panose="02000000000000000000" pitchFamily="2" charset="0"/>
                        <a:cs typeface="NikoshBAN" panose="02000000000000000000" pitchFamily="2"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25233693"/>
                  </a:ext>
                </a:extLst>
              </a:tr>
              <a:tr h="732535">
                <a:tc>
                  <a:txBody>
                    <a:bodyPr/>
                    <a:lstStyle/>
                    <a:p>
                      <a:r>
                        <a:rPr lang="bn-IN" sz="4000" b="1" dirty="0">
                          <a:solidFill>
                            <a:srgbClr val="00B050"/>
                          </a:solidFill>
                          <a:latin typeface="NikoshBAN" panose="02000000000000000000" pitchFamily="2" charset="0"/>
                          <a:cs typeface="NikoshBAN" panose="02000000000000000000" pitchFamily="2" charset="0"/>
                        </a:rPr>
                        <a:t>গ</a:t>
                      </a:r>
                      <a:endParaRPr lang="en-US" sz="4000" b="1" dirty="0">
                        <a:solidFill>
                          <a:srgbClr val="00B050"/>
                        </a:solidFill>
                        <a:latin typeface="NikoshBAN" panose="02000000000000000000" pitchFamily="2" charset="0"/>
                        <a:cs typeface="NikoshBAN" panose="02000000000000000000" pitchFamily="2"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76922507"/>
                  </a:ext>
                </a:extLst>
              </a:tr>
            </a:tbl>
          </a:graphicData>
        </a:graphic>
      </p:graphicFrame>
      <p:sp>
        <p:nvSpPr>
          <p:cNvPr id="4" name="Rectangle 3">
            <a:extLst>
              <a:ext uri="{FF2B5EF4-FFF2-40B4-BE49-F238E27FC236}">
                <a16:creationId xmlns:a16="http://schemas.microsoft.com/office/drawing/2014/main" id="{2147147C-40DA-481B-A9F8-C608DCF6CA66}"/>
              </a:ext>
            </a:extLst>
          </p:cNvPr>
          <p:cNvSpPr/>
          <p:nvPr/>
        </p:nvSpPr>
        <p:spPr>
          <a:xfrm>
            <a:off x="595471" y="454915"/>
            <a:ext cx="10799751"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bn-BD" sz="3200" b="1" dirty="0">
                <a:latin typeface="NikoshBAN" pitchFamily="2" charset="0"/>
                <a:cs typeface="NikoshBAN" pitchFamily="2" charset="0"/>
              </a:rPr>
              <a:t>ছকের প্রাণিগুলোর বৈশিষ্ট্যের সাথে মিল  করে উপরের প্রাণিগুলোকে ছকে অন্তর্ভূক্ত কর।</a:t>
            </a:r>
            <a:endParaRPr lang="en-US" sz="3200" b="1"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id="{01EA7D0C-8E94-48FF-AB17-163BE9DD3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969" y="3281444"/>
            <a:ext cx="3274756" cy="776748"/>
          </a:xfrm>
          <a:prstGeom prst="rect">
            <a:avLst/>
          </a:prstGeom>
        </p:spPr>
      </p:pic>
      <p:pic>
        <p:nvPicPr>
          <p:cNvPr id="8" name="Picture 7">
            <a:extLst>
              <a:ext uri="{FF2B5EF4-FFF2-40B4-BE49-F238E27FC236}">
                <a16:creationId xmlns:a16="http://schemas.microsoft.com/office/drawing/2014/main" id="{2931E3B1-0779-4E0D-8FFF-81E625728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969" y="4072386"/>
            <a:ext cx="3274756" cy="703005"/>
          </a:xfrm>
          <a:prstGeom prst="rect">
            <a:avLst/>
          </a:prstGeom>
        </p:spPr>
      </p:pic>
      <p:pic>
        <p:nvPicPr>
          <p:cNvPr id="10" name="Picture 9">
            <a:extLst>
              <a:ext uri="{FF2B5EF4-FFF2-40B4-BE49-F238E27FC236}">
                <a16:creationId xmlns:a16="http://schemas.microsoft.com/office/drawing/2014/main" id="{B7737872-FBCB-496A-B9DF-64F9AE002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3853" y="1379605"/>
            <a:ext cx="1731216" cy="694684"/>
          </a:xfrm>
          <a:prstGeom prst="rect">
            <a:avLst/>
          </a:prstGeom>
        </p:spPr>
      </p:pic>
      <p:pic>
        <p:nvPicPr>
          <p:cNvPr id="12" name="Picture 11">
            <a:extLst>
              <a:ext uri="{FF2B5EF4-FFF2-40B4-BE49-F238E27FC236}">
                <a16:creationId xmlns:a16="http://schemas.microsoft.com/office/drawing/2014/main" id="{5F04A3B2-443B-4E71-AE60-B73BDFC88BBB}"/>
              </a:ext>
            </a:extLst>
          </p:cNvPr>
          <p:cNvPicPr>
            <a:picLocks noChangeAspect="1"/>
          </p:cNvPicPr>
          <p:nvPr/>
        </p:nvPicPr>
        <p:blipFill rotWithShape="1">
          <a:blip r:embed="rId5"/>
          <a:srcRect l="11674" t="16500" r="22375" b="30261"/>
          <a:stretch/>
        </p:blipFill>
        <p:spPr>
          <a:xfrm>
            <a:off x="4357969" y="4801551"/>
            <a:ext cx="3274756" cy="703005"/>
          </a:xfrm>
          <a:prstGeom prst="rect">
            <a:avLst/>
          </a:prstGeom>
        </p:spPr>
      </p:pic>
      <p:pic>
        <p:nvPicPr>
          <p:cNvPr id="14" name="Picture 13">
            <a:extLst>
              <a:ext uri="{FF2B5EF4-FFF2-40B4-BE49-F238E27FC236}">
                <a16:creationId xmlns:a16="http://schemas.microsoft.com/office/drawing/2014/main" id="{3BDA9A09-946B-45BF-8633-0B08955753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1365" y="1353444"/>
            <a:ext cx="1602557" cy="722561"/>
          </a:xfrm>
          <a:prstGeom prst="rect">
            <a:avLst/>
          </a:prstGeom>
        </p:spPr>
      </p:pic>
      <p:pic>
        <p:nvPicPr>
          <p:cNvPr id="15" name="Picture 14">
            <a:extLst>
              <a:ext uri="{FF2B5EF4-FFF2-40B4-BE49-F238E27FC236}">
                <a16:creationId xmlns:a16="http://schemas.microsoft.com/office/drawing/2014/main" id="{8E0F2057-0FB2-49F0-AC1F-9F63D728CBF4}"/>
              </a:ext>
            </a:extLst>
          </p:cNvPr>
          <p:cNvPicPr>
            <a:picLocks noChangeAspect="1"/>
          </p:cNvPicPr>
          <p:nvPr/>
        </p:nvPicPr>
        <p:blipFill rotWithShape="1">
          <a:blip r:embed="rId7"/>
          <a:srcRect l="9900" t="16257" r="4542" b="7698"/>
          <a:stretch/>
        </p:blipFill>
        <p:spPr>
          <a:xfrm>
            <a:off x="748758" y="1339715"/>
            <a:ext cx="1696100" cy="736290"/>
          </a:xfrm>
          <a:prstGeom prst="rect">
            <a:avLst/>
          </a:prstGeom>
        </p:spPr>
      </p:pic>
      <p:pic>
        <p:nvPicPr>
          <p:cNvPr id="17" name="Picture 16">
            <a:extLst>
              <a:ext uri="{FF2B5EF4-FFF2-40B4-BE49-F238E27FC236}">
                <a16:creationId xmlns:a16="http://schemas.microsoft.com/office/drawing/2014/main" id="{B51AF0A3-1B9D-44E1-BE5F-B746993B07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2503" y="1321540"/>
            <a:ext cx="1731217" cy="754465"/>
          </a:xfrm>
          <a:prstGeom prst="rect">
            <a:avLst/>
          </a:prstGeom>
        </p:spPr>
      </p:pic>
      <p:pic>
        <p:nvPicPr>
          <p:cNvPr id="19" name="Picture 18">
            <a:extLst>
              <a:ext uri="{FF2B5EF4-FFF2-40B4-BE49-F238E27FC236}">
                <a16:creationId xmlns:a16="http://schemas.microsoft.com/office/drawing/2014/main" id="{18E29308-02AD-484A-8150-58868C56EC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8241" y="1379604"/>
            <a:ext cx="2371725" cy="694685"/>
          </a:xfrm>
          <a:prstGeom prst="rect">
            <a:avLst/>
          </a:prstGeom>
        </p:spPr>
      </p:pic>
      <p:sp>
        <p:nvSpPr>
          <p:cNvPr id="20" name="Rectangle 19">
            <a:extLst>
              <a:ext uri="{FF2B5EF4-FFF2-40B4-BE49-F238E27FC236}">
                <a16:creationId xmlns:a16="http://schemas.microsoft.com/office/drawing/2014/main" id="{EDE07F82-558E-449F-8588-FD70000EE352}"/>
              </a:ext>
            </a:extLst>
          </p:cNvPr>
          <p:cNvSpPr/>
          <p:nvPr/>
        </p:nvSpPr>
        <p:spPr>
          <a:xfrm>
            <a:off x="1060875" y="5583243"/>
            <a:ext cx="10741004" cy="10772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bn-BD" sz="3200" dirty="0">
                <a:latin typeface="NikoshBAN" pitchFamily="2" charset="0"/>
                <a:cs typeface="NikoshBAN" pitchFamily="2" charset="0"/>
              </a:rPr>
              <a:t>সমস্ত পৃথিবীর সকল প্রাণির মধ্যে যে সকল প্রাণিগুলোর বৈশিষ্ট্য ছকের প্রাণিগুলোর সাথে মিলবে তাদেরকে ছকভূক্ত করা যাবে কি?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4020885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4.07407E-6 L 0.64479 0.5 " pathEditMode="relative" rAng="0" ptsTypes="AA">
                                      <p:cBhvr>
                                        <p:cTn id="6" dur="2000" fill="hold"/>
                                        <p:tgtEl>
                                          <p:spTgt spid="15"/>
                                        </p:tgtEl>
                                        <p:attrNameLst>
                                          <p:attrName>ppt_x</p:attrName>
                                          <p:attrName>ppt_y</p:attrName>
                                        </p:attrNameLst>
                                      </p:cBhvr>
                                      <p:rCtr x="32240" y="250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16667E-6 -1.85185E-6 L -0.08841 0.29908 " pathEditMode="relative" rAng="0" ptsTypes="AA">
                                      <p:cBhvr>
                                        <p:cTn id="10" dur="2000" fill="hold"/>
                                        <p:tgtEl>
                                          <p:spTgt spid="10"/>
                                        </p:tgtEl>
                                        <p:attrNameLst>
                                          <p:attrName>ppt_x</p:attrName>
                                          <p:attrName>ppt_y</p:attrName>
                                        </p:attrNameLst>
                                      </p:cBhvr>
                                      <p:rCtr x="-4427" y="1495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7 0 L 0.30208 0.38773 " pathEditMode="relative" rAng="0" ptsTypes="AA">
                                      <p:cBhvr>
                                        <p:cTn id="14" dur="2000" fill="hold"/>
                                        <p:tgtEl>
                                          <p:spTgt spid="14"/>
                                        </p:tgtEl>
                                        <p:attrNameLst>
                                          <p:attrName>ppt_x</p:attrName>
                                          <p:attrName>ppt_y</p:attrName>
                                        </p:attrNameLst>
                                      </p:cBhvr>
                                      <p:rCtr x="15104" y="19375"/>
                                    </p:animMotion>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06ADB2-54A5-4F9B-A455-6C1353CF4C7A}"/>
              </a:ext>
            </a:extLst>
          </p:cNvPr>
          <p:cNvSpPr/>
          <p:nvPr/>
        </p:nvSpPr>
        <p:spPr>
          <a:xfrm>
            <a:off x="1627696" y="495982"/>
            <a:ext cx="7409467" cy="11112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250"/>
              </a:lnSpc>
              <a:spcBef>
                <a:spcPts val="1500"/>
              </a:spcBef>
              <a:spcAft>
                <a:spcPts val="750"/>
              </a:spcAft>
            </a:pPr>
            <a:endParaRPr lang="bn-IN" dirty="0">
              <a:solidFill>
                <a:srgbClr val="333333"/>
              </a:solidFill>
              <a:latin typeface="SolaimanLipi" panose="03000609000000000000" pitchFamily="65" charset="0"/>
              <a:ea typeface="Times New Roman" panose="02020603050405020304" pitchFamily="18" charset="0"/>
            </a:endParaRPr>
          </a:p>
          <a:p>
            <a:pPr algn="just">
              <a:lnSpc>
                <a:spcPts val="2250"/>
              </a:lnSpc>
              <a:spcBef>
                <a:spcPts val="1500"/>
              </a:spcBef>
              <a:spcAft>
                <a:spcPts val="750"/>
              </a:spcAft>
            </a:pPr>
            <a:r>
              <a:rPr lang="en-US" dirty="0">
                <a:solidFill>
                  <a:srgbClr val="333333"/>
                </a:solidFill>
                <a:latin typeface="SolaimanLipi" panose="03000609000000000000" pitchFamily="65" charset="0"/>
                <a:ea typeface="Times New Roman" panose="02020603050405020304" pitchFamily="18" charset="0"/>
              </a:rPr>
              <a:t> </a:t>
            </a:r>
            <a:r>
              <a:rPr lang="bn-IN" sz="5400" b="1" dirty="0">
                <a:solidFill>
                  <a:srgbClr val="00B050"/>
                </a:solidFill>
                <a:latin typeface="NikoshBAN" panose="02000000000000000000" pitchFamily="2" charset="0"/>
                <a:ea typeface="Times New Roman" panose="02020603050405020304" pitchFamily="18" charset="0"/>
                <a:cs typeface="NikoshBAN" panose="02000000000000000000" pitchFamily="2" charset="0"/>
              </a:rPr>
              <a:t>শ্রেণিবিন্যাসের প্রয়োজনীয়তা :</a:t>
            </a:r>
            <a:endParaRPr lang="en-US" sz="1600" b="1" dirty="0">
              <a:solidFill>
                <a:srgbClr val="00B050"/>
              </a:solidFill>
              <a:latin typeface="NikoshBAN" panose="02000000000000000000" pitchFamily="2" charset="0"/>
              <a:ea typeface="Times New Roman" panose="02020603050405020304" pitchFamily="18" charset="0"/>
              <a:cs typeface="NikoshBAN" panose="02000000000000000000" pitchFamily="2" charset="0"/>
            </a:endParaRPr>
          </a:p>
        </p:txBody>
      </p:sp>
      <p:sp>
        <p:nvSpPr>
          <p:cNvPr id="4" name="Rectangle 3">
            <a:extLst>
              <a:ext uri="{FF2B5EF4-FFF2-40B4-BE49-F238E27FC236}">
                <a16:creationId xmlns:a16="http://schemas.microsoft.com/office/drawing/2014/main" id="{AC227B4D-C6E3-4963-A585-AC4E4BF32B22}"/>
              </a:ext>
            </a:extLst>
          </p:cNvPr>
          <p:cNvSpPr/>
          <p:nvPr/>
        </p:nvSpPr>
        <p:spPr>
          <a:xfrm>
            <a:off x="1627697" y="1883376"/>
            <a:ext cx="8748073" cy="7162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ts val="2250"/>
              </a:lnSpc>
              <a:spcBef>
                <a:spcPts val="1500"/>
              </a:spcBef>
              <a:spcAft>
                <a:spcPts val="750"/>
              </a:spcAft>
            </a:pPr>
            <a:r>
              <a:rPr lang="bn-IN" sz="2800" b="1" dirty="0">
                <a:solidFill>
                  <a:srgbClr val="FF0000"/>
                </a:solidFill>
                <a:latin typeface="NikoshBAN" panose="02000000000000000000" pitchFamily="2" charset="0"/>
                <a:ea typeface="Times New Roman" panose="02020603050405020304" pitchFamily="18" charset="0"/>
                <a:cs typeface="NikoshBAN" panose="02000000000000000000" pitchFamily="2" charset="0"/>
              </a:rPr>
              <a:t>১। শ্রেণিবিন্যাসের সাহায্যে পৃথিবীর সব উদ্ভিদ ও প্রাণী সম্পর্কে বিজ্ঞানসম্মত উপায়ে সহজে অল্প পরিশ্রমে ও অল্প সময়ে জানা যায়</a:t>
            </a:r>
            <a:r>
              <a:rPr lang="hi-IN" sz="2800" b="1" dirty="0">
                <a:solidFill>
                  <a:srgbClr val="FF0000"/>
                </a:solidFill>
                <a:latin typeface="NikoshBAN" panose="02000000000000000000" pitchFamily="2" charset="0"/>
                <a:ea typeface="Times New Roman" panose="02020603050405020304" pitchFamily="18" charset="0"/>
                <a:cs typeface="NikoshBAN" panose="02000000000000000000" pitchFamily="2" charset="0"/>
              </a:rPr>
              <a:t>।</a:t>
            </a:r>
            <a:endParaRPr lang="en-US" sz="2400" b="1" dirty="0">
              <a:solidFill>
                <a:srgbClr val="FF0000"/>
              </a:solidFill>
              <a:latin typeface="NikoshBAN" panose="02000000000000000000" pitchFamily="2" charset="0"/>
              <a:ea typeface="Times New Roman" panose="02020603050405020304" pitchFamily="18" charset="0"/>
              <a:cs typeface="NikoshBAN" panose="02000000000000000000" pitchFamily="2" charset="0"/>
            </a:endParaRPr>
          </a:p>
        </p:txBody>
      </p:sp>
      <p:sp>
        <p:nvSpPr>
          <p:cNvPr id="5" name="Rectangle 4">
            <a:extLst>
              <a:ext uri="{FF2B5EF4-FFF2-40B4-BE49-F238E27FC236}">
                <a16:creationId xmlns:a16="http://schemas.microsoft.com/office/drawing/2014/main" id="{4413BADB-29C0-4091-A250-25222FD56E7F}"/>
              </a:ext>
            </a:extLst>
          </p:cNvPr>
          <p:cNvSpPr/>
          <p:nvPr/>
        </p:nvSpPr>
        <p:spPr>
          <a:xfrm>
            <a:off x="1627696" y="2793473"/>
            <a:ext cx="8748074" cy="4366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ts val="2250"/>
              </a:lnSpc>
              <a:spcBef>
                <a:spcPts val="1500"/>
              </a:spcBef>
              <a:spcAft>
                <a:spcPts val="750"/>
              </a:spcAft>
            </a:pPr>
            <a:r>
              <a:rPr lang="en-US" sz="3200" b="1"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bn-IN" sz="3200" b="1" dirty="0">
                <a:solidFill>
                  <a:srgbClr val="002060"/>
                </a:solidFill>
                <a:latin typeface="NikoshBAN" panose="02000000000000000000" pitchFamily="2" charset="0"/>
                <a:ea typeface="Times New Roman" panose="02020603050405020304" pitchFamily="18" charset="0"/>
                <a:cs typeface="NikoshBAN" panose="02000000000000000000" pitchFamily="2" charset="0"/>
              </a:rPr>
              <a:t> ২।নতুন প্রজাতি শনাক্ত করতে শ্রেণিবিন্যাস অপরিহার্য</a:t>
            </a:r>
            <a:r>
              <a:rPr lang="hi-IN" sz="3200" b="1" dirty="0">
                <a:solidFill>
                  <a:srgbClr val="002060"/>
                </a:solidFill>
                <a:latin typeface="NikoshBAN" panose="02000000000000000000" pitchFamily="2" charset="0"/>
                <a:ea typeface="Times New Roman" panose="02020603050405020304" pitchFamily="18" charset="0"/>
                <a:cs typeface="NikoshBAN" panose="02000000000000000000" pitchFamily="2" charset="0"/>
              </a:rPr>
              <a:t>।</a:t>
            </a:r>
            <a:endParaRPr lang="en-US" sz="2800" b="1" dirty="0">
              <a:solidFill>
                <a:srgbClr val="002060"/>
              </a:solidFill>
              <a:latin typeface="NikoshBAN" panose="02000000000000000000" pitchFamily="2" charset="0"/>
              <a:ea typeface="Times New Roman" panose="02020603050405020304" pitchFamily="18" charset="0"/>
              <a:cs typeface="NikoshBAN" panose="02000000000000000000" pitchFamily="2" charset="0"/>
            </a:endParaRPr>
          </a:p>
        </p:txBody>
      </p:sp>
      <p:sp>
        <p:nvSpPr>
          <p:cNvPr id="6" name="Rectangle 5">
            <a:extLst>
              <a:ext uri="{FF2B5EF4-FFF2-40B4-BE49-F238E27FC236}">
                <a16:creationId xmlns:a16="http://schemas.microsoft.com/office/drawing/2014/main" id="{39E8CFD5-16D0-4576-A1DF-E096E6FAB377}"/>
              </a:ext>
            </a:extLst>
          </p:cNvPr>
          <p:cNvSpPr/>
          <p:nvPr/>
        </p:nvSpPr>
        <p:spPr>
          <a:xfrm>
            <a:off x="1627696" y="3471856"/>
            <a:ext cx="8748074" cy="6905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ts val="2250"/>
              </a:lnSpc>
              <a:spcBef>
                <a:spcPts val="1500"/>
              </a:spcBef>
              <a:spcAft>
                <a:spcPts val="750"/>
              </a:spcAft>
            </a:pPr>
            <a:r>
              <a:rPr lang="bn-IN" sz="2400" b="1" dirty="0">
                <a:solidFill>
                  <a:srgbClr val="7030A0"/>
                </a:solidFill>
                <a:latin typeface="Times New Roman" panose="02020603050405020304" pitchFamily="18" charset="0"/>
                <a:ea typeface="Times New Roman" panose="02020603050405020304" pitchFamily="18" charset="0"/>
              </a:rPr>
              <a:t>৩।</a:t>
            </a:r>
            <a:r>
              <a:rPr lang="bn-IN" sz="2400" b="1" dirty="0">
                <a:solidFill>
                  <a:srgbClr val="7030A0"/>
                </a:solidFill>
                <a:latin typeface="Times New Roman" panose="02020603050405020304" pitchFamily="18" charset="0"/>
                <a:ea typeface="Times New Roman" panose="02020603050405020304" pitchFamily="18" charset="0"/>
                <a:cs typeface="SolaimanLipi" panose="03000609000000000000" pitchFamily="65" charset="0"/>
              </a:rPr>
              <a:t>ধীরে ধীরে প্রাণিকুলের মাঝে যে পরিবর্তন ঘটেছে সে সম্পর্কে ধারণা পাওয়া যায়</a:t>
            </a:r>
            <a:r>
              <a:rPr lang="hi-IN" sz="2400" b="1" dirty="0">
                <a:solidFill>
                  <a:srgbClr val="7030A0"/>
                </a:solidFill>
                <a:latin typeface="Times New Roman" panose="02020603050405020304" pitchFamily="18" charset="0"/>
                <a:ea typeface="Times New Roman" panose="02020603050405020304" pitchFamily="18" charset="0"/>
                <a:cs typeface="SolaimanLipi" panose="03000609000000000000" pitchFamily="65" charset="0"/>
              </a:rPr>
              <a:t>।</a:t>
            </a:r>
            <a:endParaRPr lang="en-US" sz="2000" b="1" dirty="0">
              <a:solidFill>
                <a:srgbClr val="7030A0"/>
              </a:solidFill>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6AF5AD0F-ED8A-45BD-A0AB-5E200F05432D}"/>
              </a:ext>
            </a:extLst>
          </p:cNvPr>
          <p:cNvSpPr/>
          <p:nvPr/>
        </p:nvSpPr>
        <p:spPr>
          <a:xfrm>
            <a:off x="1627696" y="4414192"/>
            <a:ext cx="8748075"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00B0F0"/>
                </a:solidFill>
                <a:latin typeface="SolaimanLipi" panose="03000609000000000000" pitchFamily="65" charset="0"/>
                <a:ea typeface="Times New Roman" panose="02020603050405020304" pitchFamily="18" charset="0"/>
              </a:rPr>
              <a:t> </a:t>
            </a:r>
            <a:r>
              <a:rPr lang="bn-IN" sz="3200" b="1" dirty="0">
                <a:solidFill>
                  <a:srgbClr val="00B0F0"/>
                </a:solidFill>
                <a:latin typeface="NikoshBAN" panose="02000000000000000000" pitchFamily="2" charset="0"/>
                <a:ea typeface="Times New Roman" panose="02020603050405020304" pitchFamily="18" charset="0"/>
                <a:cs typeface="NikoshBAN" panose="02000000000000000000" pitchFamily="2" charset="0"/>
              </a:rPr>
              <a:t>৪।জীবের মধ্যে মিল-অমিলের ভিত্তিতে পরস্পরের মধ্যে সম্পর্ক নির্ণয় করা যায়</a:t>
            </a:r>
            <a:r>
              <a:rPr lang="hi-IN" sz="3200" b="1" dirty="0">
                <a:solidFill>
                  <a:srgbClr val="00B0F0"/>
                </a:solidFill>
                <a:latin typeface="NikoshBAN" panose="02000000000000000000" pitchFamily="2" charset="0"/>
                <a:ea typeface="Times New Roman" panose="02020603050405020304" pitchFamily="18" charset="0"/>
                <a:cs typeface="NikoshBAN" panose="02000000000000000000" pitchFamily="2" charset="0"/>
              </a:rPr>
              <a:t>।</a:t>
            </a:r>
            <a:endParaRPr lang="en-US" b="1" dirty="0">
              <a:solidFill>
                <a:srgbClr val="00B0F0"/>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C41E476F-30D5-41D8-BED8-9381B2D820F0}"/>
              </a:ext>
            </a:extLst>
          </p:cNvPr>
          <p:cNvSpPr/>
          <p:nvPr/>
        </p:nvSpPr>
        <p:spPr>
          <a:xfrm>
            <a:off x="1627696" y="5767602"/>
            <a:ext cx="8748075" cy="4212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ts val="2250"/>
              </a:lnSpc>
              <a:spcBef>
                <a:spcPts val="1500"/>
              </a:spcBef>
              <a:spcAft>
                <a:spcPts val="750"/>
              </a:spcAft>
            </a:pPr>
            <a:r>
              <a:rPr lang="bn-IN" sz="2800" b="1" dirty="0">
                <a:solidFill>
                  <a:srgbClr val="00B050"/>
                </a:solidFill>
                <a:latin typeface="NikoshBAN" panose="02000000000000000000" pitchFamily="2" charset="0"/>
                <a:ea typeface="Times New Roman" panose="02020603050405020304" pitchFamily="18" charset="0"/>
                <a:cs typeface="NikoshBAN" panose="02000000000000000000" pitchFamily="2" charset="0"/>
              </a:rPr>
              <a:t>৫।প্রাণিকুলের মধ্যে পারস্পরিক সম্পর্কে বিভিন্ন তথ্য ও উপাত্ত পাওয়া যায়</a:t>
            </a:r>
            <a:r>
              <a:rPr lang="hi-IN" dirty="0">
                <a:solidFill>
                  <a:srgbClr val="00B050"/>
                </a:solidFill>
                <a:latin typeface="Times New Roman" panose="02020603050405020304" pitchFamily="18" charset="0"/>
                <a:ea typeface="Times New Roman" panose="02020603050405020304" pitchFamily="18" charset="0"/>
                <a:cs typeface="SolaimanLipi" panose="03000609000000000000" pitchFamily="65" charset="0"/>
              </a:rPr>
              <a:t>।</a:t>
            </a:r>
            <a:endParaRPr lang="en-US" sz="16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01082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9622E7-F1E1-4451-AD7C-62C47D58D5EB}"/>
              </a:ext>
            </a:extLst>
          </p:cNvPr>
          <p:cNvSpPr/>
          <p:nvPr/>
        </p:nvSpPr>
        <p:spPr>
          <a:xfrm>
            <a:off x="2086466" y="396773"/>
            <a:ext cx="801906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3200" b="1" dirty="0">
                <a:latin typeface="NikoshBAN" pitchFamily="2" charset="0"/>
                <a:cs typeface="NikoshBAN" pitchFamily="2" charset="0"/>
              </a:rPr>
              <a:t>একটি প্রাণীকে শনাক্ত করতে হলে প্রধানত সাতটি ধাপে এর বৈশিষ্ট্যগুলো মিলিয়ে নিতে হয়। এ ধাপগুলো হল-</a:t>
            </a:r>
            <a:endParaRPr lang="en-US" sz="3200" b="1" dirty="0">
              <a:latin typeface="NikoshBAN" pitchFamily="2" charset="0"/>
              <a:cs typeface="NikoshBAN" pitchFamily="2" charset="0"/>
            </a:endParaRPr>
          </a:p>
        </p:txBody>
      </p:sp>
      <p:grpSp>
        <p:nvGrpSpPr>
          <p:cNvPr id="3" name="Group 2">
            <a:extLst>
              <a:ext uri="{FF2B5EF4-FFF2-40B4-BE49-F238E27FC236}">
                <a16:creationId xmlns:a16="http://schemas.microsoft.com/office/drawing/2014/main" id="{7C5DD053-C0AD-4A1F-A9F1-03782ACB6726}"/>
              </a:ext>
            </a:extLst>
          </p:cNvPr>
          <p:cNvGrpSpPr/>
          <p:nvPr/>
        </p:nvGrpSpPr>
        <p:grpSpPr>
          <a:xfrm>
            <a:off x="3971828" y="1636613"/>
            <a:ext cx="4771534" cy="4908569"/>
            <a:chOff x="506220" y="1348882"/>
            <a:chExt cx="4294380" cy="4815989"/>
          </a:xfrm>
          <a:solidFill>
            <a:schemeClr val="accent5">
              <a:lumMod val="60000"/>
              <a:lumOff val="40000"/>
            </a:schemeClr>
          </a:solidFill>
        </p:grpSpPr>
        <p:sp>
          <p:nvSpPr>
            <p:cNvPr id="4" name="TextBox 3">
              <a:extLst>
                <a:ext uri="{FF2B5EF4-FFF2-40B4-BE49-F238E27FC236}">
                  <a16:creationId xmlns:a16="http://schemas.microsoft.com/office/drawing/2014/main" id="{2D84496E-BB9A-425F-A64D-18DE279CD735}"/>
                </a:ext>
              </a:extLst>
            </p:cNvPr>
            <p:cNvSpPr txBox="1"/>
            <p:nvPr/>
          </p:nvSpPr>
          <p:spPr>
            <a:xfrm>
              <a:off x="588232" y="1348882"/>
              <a:ext cx="335280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bn-BD" sz="2800" dirty="0">
                  <a:latin typeface="NikoshBAN" pitchFamily="2" charset="0"/>
                  <a:cs typeface="NikoshBAN" pitchFamily="2" charset="0"/>
                </a:rPr>
                <a:t>১। জগৎ</a:t>
              </a:r>
              <a:r>
                <a:rPr lang="en-US" sz="2800" dirty="0">
                  <a:latin typeface="NikoshBAN" pitchFamily="2" charset="0"/>
                  <a:cs typeface="NikoshBAN" pitchFamily="2" charset="0"/>
                </a:rPr>
                <a:t>  ( Kingdom)</a:t>
              </a:r>
            </a:p>
          </p:txBody>
        </p:sp>
        <p:sp>
          <p:nvSpPr>
            <p:cNvPr id="5" name="TextBox 4">
              <a:extLst>
                <a:ext uri="{FF2B5EF4-FFF2-40B4-BE49-F238E27FC236}">
                  <a16:creationId xmlns:a16="http://schemas.microsoft.com/office/drawing/2014/main" id="{3D5C86A5-CB11-48E7-9308-912B18AA3884}"/>
                </a:ext>
              </a:extLst>
            </p:cNvPr>
            <p:cNvSpPr txBox="1"/>
            <p:nvPr/>
          </p:nvSpPr>
          <p:spPr>
            <a:xfrm>
              <a:off x="1676400" y="1983325"/>
              <a:ext cx="31242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bn-BD" sz="2800" dirty="0">
                  <a:latin typeface="NikoshBAN" pitchFamily="2" charset="0"/>
                  <a:cs typeface="NikoshBAN" pitchFamily="2" charset="0"/>
                </a:rPr>
                <a:t>২। পর্ব</a:t>
              </a:r>
              <a:r>
                <a:rPr lang="en-US" sz="2800" dirty="0">
                  <a:latin typeface="NikoshBAN" pitchFamily="2" charset="0"/>
                  <a:cs typeface="NikoshBAN" pitchFamily="2" charset="0"/>
                </a:rPr>
                <a:t>  ( Phylum)</a:t>
              </a:r>
            </a:p>
          </p:txBody>
        </p:sp>
        <p:sp>
          <p:nvSpPr>
            <p:cNvPr id="6" name="TextBox 5">
              <a:extLst>
                <a:ext uri="{FF2B5EF4-FFF2-40B4-BE49-F238E27FC236}">
                  <a16:creationId xmlns:a16="http://schemas.microsoft.com/office/drawing/2014/main" id="{CF48654D-11B4-4321-81FF-64C9B2AE3D95}"/>
                </a:ext>
              </a:extLst>
            </p:cNvPr>
            <p:cNvSpPr txBox="1"/>
            <p:nvPr/>
          </p:nvSpPr>
          <p:spPr>
            <a:xfrm>
              <a:off x="516118" y="2663708"/>
              <a:ext cx="3276600"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bn-BD" sz="3200" dirty="0">
                  <a:latin typeface="NikoshBAN" pitchFamily="2" charset="0"/>
                  <a:cs typeface="NikoshBAN" pitchFamily="2" charset="0"/>
                </a:rPr>
                <a:t>৩। শ্রেণি</a:t>
              </a:r>
              <a:r>
                <a:rPr lang="en-US" sz="3200" dirty="0">
                  <a:latin typeface="NikoshBAN" pitchFamily="2" charset="0"/>
                  <a:cs typeface="NikoshBAN" pitchFamily="2" charset="0"/>
                </a:rPr>
                <a:t>  ( Class )</a:t>
              </a:r>
            </a:p>
          </p:txBody>
        </p:sp>
        <p:sp>
          <p:nvSpPr>
            <p:cNvPr id="7" name="TextBox 6">
              <a:extLst>
                <a:ext uri="{FF2B5EF4-FFF2-40B4-BE49-F238E27FC236}">
                  <a16:creationId xmlns:a16="http://schemas.microsoft.com/office/drawing/2014/main" id="{019B6EA3-6972-469B-AFAD-69698038DA8B}"/>
                </a:ext>
              </a:extLst>
            </p:cNvPr>
            <p:cNvSpPr txBox="1"/>
            <p:nvPr/>
          </p:nvSpPr>
          <p:spPr>
            <a:xfrm>
              <a:off x="1676400" y="3468881"/>
              <a:ext cx="2667000"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bn-BD" sz="2800" dirty="0">
                  <a:latin typeface="NikoshBAN" pitchFamily="2" charset="0"/>
                  <a:cs typeface="NikoshBAN" pitchFamily="2" charset="0"/>
                </a:rPr>
                <a:t>৪। বর্গ</a:t>
              </a:r>
              <a:r>
                <a:rPr lang="en-US" sz="2800" dirty="0">
                  <a:latin typeface="NikoshBAN" pitchFamily="2" charset="0"/>
                  <a:cs typeface="NikoshBAN" pitchFamily="2" charset="0"/>
                </a:rPr>
                <a:t> ( Order)</a:t>
              </a:r>
            </a:p>
          </p:txBody>
        </p:sp>
        <p:sp>
          <p:nvSpPr>
            <p:cNvPr id="8" name="TextBox 7">
              <a:extLst>
                <a:ext uri="{FF2B5EF4-FFF2-40B4-BE49-F238E27FC236}">
                  <a16:creationId xmlns:a16="http://schemas.microsoft.com/office/drawing/2014/main" id="{F5A35E85-8D4E-4F95-9CE5-EA391A5EB6D7}"/>
                </a:ext>
              </a:extLst>
            </p:cNvPr>
            <p:cNvSpPr txBox="1"/>
            <p:nvPr/>
          </p:nvSpPr>
          <p:spPr>
            <a:xfrm>
              <a:off x="506220" y="4100596"/>
              <a:ext cx="3200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a:latin typeface="NikoshBAN" pitchFamily="2" charset="0"/>
                  <a:cs typeface="NikoshBAN" pitchFamily="2" charset="0"/>
                </a:rPr>
                <a:t>৫। গোত্র</a:t>
              </a:r>
              <a:r>
                <a:rPr lang="en-US" sz="3200" dirty="0">
                  <a:latin typeface="NikoshBAN" pitchFamily="2" charset="0"/>
                  <a:cs typeface="NikoshBAN" pitchFamily="2" charset="0"/>
                </a:rPr>
                <a:t>  ( Family )</a:t>
              </a:r>
            </a:p>
          </p:txBody>
        </p:sp>
        <p:sp>
          <p:nvSpPr>
            <p:cNvPr id="9" name="TextBox 8">
              <a:extLst>
                <a:ext uri="{FF2B5EF4-FFF2-40B4-BE49-F238E27FC236}">
                  <a16:creationId xmlns:a16="http://schemas.microsoft.com/office/drawing/2014/main" id="{752244BE-4D8A-44DB-B957-CF7571399F00}"/>
                </a:ext>
              </a:extLst>
            </p:cNvPr>
            <p:cNvSpPr txBox="1"/>
            <p:nvPr/>
          </p:nvSpPr>
          <p:spPr>
            <a:xfrm>
              <a:off x="1676400" y="4786099"/>
              <a:ext cx="3124200" cy="584775"/>
            </a:xfrm>
            <a:prstGeom prst="rect">
              <a:avLst/>
            </a:prstGeom>
            <a:grpFill/>
          </p:spPr>
          <p:txBody>
            <a:bodyPr wrap="square" rtlCol="0">
              <a:spAutoFit/>
            </a:bodyPr>
            <a:lstStyle/>
            <a:p>
              <a:r>
                <a:rPr lang="bn-BD" sz="3200" dirty="0">
                  <a:latin typeface="NikoshBAN" pitchFamily="2" charset="0"/>
                  <a:cs typeface="NikoshBAN" pitchFamily="2" charset="0"/>
                </a:rPr>
                <a:t>৬। গণ</a:t>
              </a:r>
              <a:r>
                <a:rPr lang="en-US" sz="3200" dirty="0">
                  <a:latin typeface="NikoshBAN" pitchFamily="2" charset="0"/>
                  <a:cs typeface="NikoshBAN" pitchFamily="2" charset="0"/>
                </a:rPr>
                <a:t>  ( Genus )</a:t>
              </a:r>
            </a:p>
          </p:txBody>
        </p:sp>
        <p:sp>
          <p:nvSpPr>
            <p:cNvPr id="10" name="TextBox 9">
              <a:extLst>
                <a:ext uri="{FF2B5EF4-FFF2-40B4-BE49-F238E27FC236}">
                  <a16:creationId xmlns:a16="http://schemas.microsoft.com/office/drawing/2014/main" id="{BB637087-8E87-4DA9-90DF-536324C62B5F}"/>
                </a:ext>
              </a:extLst>
            </p:cNvPr>
            <p:cNvSpPr txBox="1"/>
            <p:nvPr/>
          </p:nvSpPr>
          <p:spPr>
            <a:xfrm>
              <a:off x="564195" y="5641651"/>
              <a:ext cx="32004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00" dirty="0">
                  <a:latin typeface="NikoshBAN" pitchFamily="2" charset="0"/>
                  <a:cs typeface="NikoshBAN" pitchFamily="2" charset="0"/>
                </a:rPr>
                <a:t>৭। প্রজাতি (</a:t>
              </a:r>
              <a:r>
                <a:rPr lang="en-US" sz="2800" dirty="0">
                  <a:latin typeface="NikoshBAN" pitchFamily="2" charset="0"/>
                  <a:cs typeface="NikoshBAN" pitchFamily="2" charset="0"/>
                </a:rPr>
                <a:t> Species)</a:t>
              </a:r>
            </a:p>
          </p:txBody>
        </p:sp>
      </p:grpSp>
    </p:spTree>
    <p:extLst>
      <p:ext uri="{BB962C8B-B14F-4D97-AF65-F5344CB8AC3E}">
        <p14:creationId xmlns:p14="http://schemas.microsoft.com/office/powerpoint/2010/main" val="1022211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a16="http://schemas.microsoft.com/office/drawing/2014/main" id="{CE3BB874-5CA7-4175-8742-BD448E48DDAB}"/>
              </a:ext>
            </a:extLst>
          </p:cNvPr>
          <p:cNvSpPr/>
          <p:nvPr/>
        </p:nvSpPr>
        <p:spPr>
          <a:xfrm>
            <a:off x="2862606" y="441590"/>
            <a:ext cx="6466787" cy="800475"/>
          </a:xfrm>
          <a:prstGeom prst="ribbon">
            <a:avLst>
              <a:gd name="adj1" fmla="val 6396"/>
              <a:gd name="adj2" fmla="val 5000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bn-IN" sz="6000" b="1" dirty="0">
                <a:latin typeface="NikoshBAN" panose="02000000000000000000" pitchFamily="2" charset="0"/>
                <a:cs typeface="NikoshBAN" panose="02000000000000000000" pitchFamily="2" charset="0"/>
              </a:rPr>
              <a:t>জোড়ায় কাজ</a:t>
            </a:r>
            <a:endParaRPr lang="en-US" sz="6000" b="1" dirty="0">
              <a:latin typeface="NikoshBAN" panose="02000000000000000000" pitchFamily="2" charset="0"/>
              <a:cs typeface="NikoshBAN" panose="02000000000000000000" pitchFamily="2" charset="0"/>
            </a:endParaRPr>
          </a:p>
        </p:txBody>
      </p:sp>
      <p:graphicFrame>
        <p:nvGraphicFramePr>
          <p:cNvPr id="3" name="Table 3">
            <a:extLst>
              <a:ext uri="{FF2B5EF4-FFF2-40B4-BE49-F238E27FC236}">
                <a16:creationId xmlns:a16="http://schemas.microsoft.com/office/drawing/2014/main" id="{67EA8913-A6EA-4D87-A09C-6F38E97767C0}"/>
              </a:ext>
            </a:extLst>
          </p:cNvPr>
          <p:cNvGraphicFramePr>
            <a:graphicFrameLocks noGrp="1"/>
          </p:cNvGraphicFramePr>
          <p:nvPr>
            <p:extLst>
              <p:ext uri="{D42A27DB-BD31-4B8C-83A1-F6EECF244321}">
                <p14:modId xmlns:p14="http://schemas.microsoft.com/office/powerpoint/2010/main" val="1281580048"/>
              </p:ext>
            </p:extLst>
          </p:nvPr>
        </p:nvGraphicFramePr>
        <p:xfrm>
          <a:off x="265524" y="1536568"/>
          <a:ext cx="11660955" cy="4790320"/>
        </p:xfrm>
        <a:graphic>
          <a:graphicData uri="http://schemas.openxmlformats.org/drawingml/2006/table">
            <a:tbl>
              <a:tblPr firstRow="1" bandRow="1">
                <a:tableStyleId>{F5AB1C69-6EDB-4FF4-983F-18BD219EF322}</a:tableStyleId>
              </a:tblPr>
              <a:tblGrid>
                <a:gridCol w="2150811">
                  <a:extLst>
                    <a:ext uri="{9D8B030D-6E8A-4147-A177-3AD203B41FA5}">
                      <a16:colId xmlns:a16="http://schemas.microsoft.com/office/drawing/2014/main" val="2899567859"/>
                    </a:ext>
                  </a:extLst>
                </a:gridCol>
                <a:gridCol w="2377536">
                  <a:extLst>
                    <a:ext uri="{9D8B030D-6E8A-4147-A177-3AD203B41FA5}">
                      <a16:colId xmlns:a16="http://schemas.microsoft.com/office/drawing/2014/main" val="1470989030"/>
                    </a:ext>
                  </a:extLst>
                </a:gridCol>
                <a:gridCol w="2377536">
                  <a:extLst>
                    <a:ext uri="{9D8B030D-6E8A-4147-A177-3AD203B41FA5}">
                      <a16:colId xmlns:a16="http://schemas.microsoft.com/office/drawing/2014/main" val="4043244742"/>
                    </a:ext>
                  </a:extLst>
                </a:gridCol>
                <a:gridCol w="2377536">
                  <a:extLst>
                    <a:ext uri="{9D8B030D-6E8A-4147-A177-3AD203B41FA5}">
                      <a16:colId xmlns:a16="http://schemas.microsoft.com/office/drawing/2014/main" val="3077333322"/>
                    </a:ext>
                  </a:extLst>
                </a:gridCol>
                <a:gridCol w="2377536">
                  <a:extLst>
                    <a:ext uri="{9D8B030D-6E8A-4147-A177-3AD203B41FA5}">
                      <a16:colId xmlns:a16="http://schemas.microsoft.com/office/drawing/2014/main" val="1120843198"/>
                    </a:ext>
                  </a:extLst>
                </a:gridCol>
              </a:tblGrid>
              <a:tr h="976521">
                <a:tc>
                  <a:txBody>
                    <a:bodyPr/>
                    <a:lstStyle/>
                    <a:p>
                      <a:r>
                        <a:rPr lang="en-US" sz="4400" dirty="0" err="1">
                          <a:solidFill>
                            <a:srgbClr val="FFFF00"/>
                          </a:solidFill>
                          <a:latin typeface="NikoshBAN" panose="02000000000000000000" pitchFamily="2" charset="0"/>
                          <a:cs typeface="NikoshBAN" panose="02000000000000000000" pitchFamily="2" charset="0"/>
                        </a:rPr>
                        <a:t>প্রাণীর</a:t>
                      </a:r>
                      <a:r>
                        <a:rPr lang="en-US" sz="4400" dirty="0">
                          <a:solidFill>
                            <a:srgbClr val="FFFF00"/>
                          </a:solidFill>
                          <a:latin typeface="NikoshBAN" panose="02000000000000000000" pitchFamily="2" charset="0"/>
                          <a:cs typeface="NikoshBAN" panose="02000000000000000000" pitchFamily="2" charset="0"/>
                        </a:rPr>
                        <a:t> </a:t>
                      </a:r>
                      <a:r>
                        <a:rPr lang="en-US" sz="4400" dirty="0" err="1">
                          <a:solidFill>
                            <a:srgbClr val="FFFF00"/>
                          </a:solidFill>
                          <a:latin typeface="NikoshBAN" panose="02000000000000000000" pitchFamily="2" charset="0"/>
                          <a:cs typeface="NikoshBAN" panose="02000000000000000000" pitchFamily="2" charset="0"/>
                        </a:rPr>
                        <a:t>নাম</a:t>
                      </a:r>
                      <a:endParaRPr lang="en-US" sz="4400" dirty="0">
                        <a:solidFill>
                          <a:srgbClr val="FFFF00"/>
                        </a:solidFill>
                        <a:latin typeface="NikoshBAN" panose="02000000000000000000" pitchFamily="2" charset="0"/>
                        <a:cs typeface="NikoshBAN" panose="02000000000000000000" pitchFamily="2" charset="0"/>
                      </a:endParaRPr>
                    </a:p>
                  </a:txBody>
                  <a:tcPr/>
                </a:tc>
                <a:tc>
                  <a:txBody>
                    <a:bodyPr/>
                    <a:lstStyle/>
                    <a:p>
                      <a:r>
                        <a:rPr lang="en-US" sz="4400" dirty="0">
                          <a:latin typeface="NikoshBAN" panose="02000000000000000000" pitchFamily="2" charset="0"/>
                          <a:cs typeface="NikoshBAN" panose="02000000000000000000" pitchFamily="2" charset="0"/>
                        </a:rPr>
                        <a:t>ব</a:t>
                      </a:r>
                      <a:r>
                        <a:rPr lang="as-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স</a:t>
                      </a:r>
                      <a:r>
                        <a:rPr lang="as-IN" sz="4400" dirty="0">
                          <a:latin typeface="NikoshBAN" panose="02000000000000000000" pitchFamily="2" charset="0"/>
                          <a:cs typeface="NikoshBAN" panose="02000000000000000000" pitchFamily="2" charset="0"/>
                        </a:rPr>
                        <a:t>স</a:t>
                      </a:r>
                      <a:r>
                        <a:rPr lang="en-US" sz="4400" dirty="0" err="1">
                          <a:latin typeface="NikoshBAN" panose="02000000000000000000" pitchFamily="2" charset="0"/>
                          <a:cs typeface="NikoshBAN" panose="02000000000000000000" pitchFamily="2" charset="0"/>
                        </a:rPr>
                        <a:t>্থান</a:t>
                      </a:r>
                      <a:endParaRPr lang="en-US" sz="4400" dirty="0">
                        <a:latin typeface="NikoshBAN" panose="02000000000000000000" pitchFamily="2" charset="0"/>
                        <a:cs typeface="NikoshBAN" panose="02000000000000000000" pitchFamily="2" charset="0"/>
                      </a:endParaRPr>
                    </a:p>
                  </a:txBody>
                  <a:tcPr/>
                </a:tc>
                <a:tc>
                  <a:txBody>
                    <a:bodyPr/>
                    <a:lstStyle/>
                    <a:p>
                      <a:r>
                        <a:rPr lang="en-US" sz="4400" dirty="0">
                          <a:latin typeface="NikoshBAN" panose="02000000000000000000" pitchFamily="2" charset="0"/>
                          <a:cs typeface="NikoshBAN" panose="02000000000000000000" pitchFamily="2" charset="0"/>
                        </a:rPr>
                        <a:t>গ</a:t>
                      </a:r>
                      <a:r>
                        <a:rPr lang="as-IN" sz="4400" dirty="0">
                          <a:latin typeface="NikoshBAN" panose="02000000000000000000" pitchFamily="2" charset="0"/>
                          <a:cs typeface="NikoshBAN" panose="02000000000000000000" pitchFamily="2" charset="0"/>
                        </a:rPr>
                        <a:t>ঠ</a:t>
                      </a:r>
                      <a:r>
                        <a:rPr lang="en-US" sz="4400" dirty="0">
                          <a:latin typeface="NikoshBAN" panose="02000000000000000000" pitchFamily="2" charset="0"/>
                          <a:cs typeface="NikoshBAN" panose="02000000000000000000" pitchFamily="2" charset="0"/>
                        </a:rPr>
                        <a:t>ন</a:t>
                      </a:r>
                    </a:p>
                  </a:txBody>
                  <a:tcPr/>
                </a:tc>
                <a:tc>
                  <a:txBody>
                    <a:bodyPr/>
                    <a:lstStyle/>
                    <a:p>
                      <a:r>
                        <a:rPr lang="en-US" sz="4400" dirty="0" err="1">
                          <a:latin typeface="NikoshBAN" panose="02000000000000000000" pitchFamily="2" charset="0"/>
                          <a:cs typeface="NikoshBAN" panose="02000000000000000000" pitchFamily="2" charset="0"/>
                        </a:rPr>
                        <a:t>উপকারিতা</a:t>
                      </a:r>
                      <a:endParaRPr lang="en-US" sz="4400" dirty="0">
                        <a:latin typeface="NikoshBAN" panose="02000000000000000000" pitchFamily="2" charset="0"/>
                        <a:cs typeface="NikoshBAN"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err="1">
                          <a:latin typeface="NikoshBAN" panose="02000000000000000000" pitchFamily="2" charset="0"/>
                          <a:cs typeface="NikoshBAN" panose="02000000000000000000" pitchFamily="2" charset="0"/>
                        </a:rPr>
                        <a:t>অপকারিতা</a:t>
                      </a:r>
                      <a:endParaRPr lang="en-US" sz="4400" dirty="0">
                        <a:latin typeface="NikoshBAN" panose="02000000000000000000" pitchFamily="2" charset="0"/>
                        <a:cs typeface="NikoshBAN" panose="02000000000000000000" pitchFamily="2" charset="0"/>
                      </a:endParaRPr>
                    </a:p>
                    <a:p>
                      <a:endParaRPr lang="en-US" dirty="0"/>
                    </a:p>
                  </a:txBody>
                  <a:tcPr/>
                </a:tc>
                <a:extLst>
                  <a:ext uri="{0D108BD9-81ED-4DB2-BD59-A6C34878D82A}">
                    <a16:rowId xmlns:a16="http://schemas.microsoft.com/office/drawing/2014/main" val="1058378114"/>
                  </a:ext>
                </a:extLst>
              </a:tr>
              <a:tr h="7508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60482591"/>
                  </a:ext>
                </a:extLst>
              </a:tr>
              <a:tr h="75080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26652675"/>
                  </a:ext>
                </a:extLst>
              </a:tr>
              <a:tr h="75080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98641044"/>
                  </a:ext>
                </a:extLst>
              </a:tr>
              <a:tr h="75080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50348685"/>
                  </a:ext>
                </a:extLst>
              </a:tr>
              <a:tr h="75080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78159232"/>
                  </a:ext>
                </a:extLst>
              </a:tr>
            </a:tbl>
          </a:graphicData>
        </a:graphic>
      </p:graphicFrame>
      <p:sp>
        <p:nvSpPr>
          <p:cNvPr id="5" name="Rectangle 4">
            <a:extLst>
              <a:ext uri="{FF2B5EF4-FFF2-40B4-BE49-F238E27FC236}">
                <a16:creationId xmlns:a16="http://schemas.microsoft.com/office/drawing/2014/main" id="{5DE07D2A-2C02-4937-B419-68692FA606B0}"/>
              </a:ext>
            </a:extLst>
          </p:cNvPr>
          <p:cNvSpPr/>
          <p:nvPr/>
        </p:nvSpPr>
        <p:spPr>
          <a:xfrm>
            <a:off x="9627908" y="861873"/>
            <a:ext cx="1760418" cy="46166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bn-BD" sz="2400" b="1" dirty="0">
                <a:latin typeface="NikoshBAN" pitchFamily="2" charset="0"/>
                <a:cs typeface="NikoshBAN" pitchFamily="2" charset="0"/>
              </a:rPr>
              <a:t>সময়ঃ ১০ মিনিট</a:t>
            </a:r>
            <a:endParaRPr lang="en-US" sz="2400" b="1" dirty="0">
              <a:latin typeface="NikoshBAN" pitchFamily="2" charset="0"/>
              <a:cs typeface="NikoshBAN" pitchFamily="2" charset="0"/>
            </a:endParaRPr>
          </a:p>
        </p:txBody>
      </p:sp>
      <p:pic>
        <p:nvPicPr>
          <p:cNvPr id="7" name="Picture 6">
            <a:extLst>
              <a:ext uri="{FF2B5EF4-FFF2-40B4-BE49-F238E27FC236}">
                <a16:creationId xmlns:a16="http://schemas.microsoft.com/office/drawing/2014/main" id="{D8DFC7CA-B886-49DC-B1D5-205F76140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19" y="2573518"/>
            <a:ext cx="2119459" cy="744717"/>
          </a:xfrm>
          <a:prstGeom prst="rect">
            <a:avLst/>
          </a:prstGeom>
        </p:spPr>
      </p:pic>
      <p:pic>
        <p:nvPicPr>
          <p:cNvPr id="9" name="Picture 8">
            <a:extLst>
              <a:ext uri="{FF2B5EF4-FFF2-40B4-BE49-F238E27FC236}">
                <a16:creationId xmlns:a16="http://schemas.microsoft.com/office/drawing/2014/main" id="{BEFDEDF7-1F24-479C-967B-3B9849771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19" y="3318234"/>
            <a:ext cx="2119459" cy="741735"/>
          </a:xfrm>
          <a:prstGeom prst="rect">
            <a:avLst/>
          </a:prstGeom>
        </p:spPr>
      </p:pic>
      <p:pic>
        <p:nvPicPr>
          <p:cNvPr id="11" name="Picture 10">
            <a:extLst>
              <a:ext uri="{FF2B5EF4-FFF2-40B4-BE49-F238E27FC236}">
                <a16:creationId xmlns:a16="http://schemas.microsoft.com/office/drawing/2014/main" id="{5705CD0A-0B24-4A82-9CE1-6A23B6936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518" y="5574633"/>
            <a:ext cx="2119459" cy="741735"/>
          </a:xfrm>
          <a:prstGeom prst="rect">
            <a:avLst/>
          </a:prstGeom>
        </p:spPr>
      </p:pic>
      <p:pic>
        <p:nvPicPr>
          <p:cNvPr id="13" name="Picture 12">
            <a:extLst>
              <a:ext uri="{FF2B5EF4-FFF2-40B4-BE49-F238E27FC236}">
                <a16:creationId xmlns:a16="http://schemas.microsoft.com/office/drawing/2014/main" id="{FE46ADAF-A532-46B3-8E1C-CF3F79F3CF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519" y="4832898"/>
            <a:ext cx="2119459" cy="741735"/>
          </a:xfrm>
          <a:prstGeom prst="rect">
            <a:avLst/>
          </a:prstGeom>
        </p:spPr>
      </p:pic>
      <p:pic>
        <p:nvPicPr>
          <p:cNvPr id="15" name="Picture 14">
            <a:extLst>
              <a:ext uri="{FF2B5EF4-FFF2-40B4-BE49-F238E27FC236}">
                <a16:creationId xmlns:a16="http://schemas.microsoft.com/office/drawing/2014/main" id="{F9B39B6D-58D6-4B7A-B70D-B35B340FC3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519" y="4076254"/>
            <a:ext cx="2119459" cy="741735"/>
          </a:xfrm>
          <a:prstGeom prst="rect">
            <a:avLst/>
          </a:prstGeom>
        </p:spPr>
      </p:pic>
      <p:pic>
        <p:nvPicPr>
          <p:cNvPr id="19" name="Picture 18">
            <a:extLst>
              <a:ext uri="{FF2B5EF4-FFF2-40B4-BE49-F238E27FC236}">
                <a16:creationId xmlns:a16="http://schemas.microsoft.com/office/drawing/2014/main" id="{318CDF7B-A7F8-41ED-805C-DC256B083E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518" y="312575"/>
            <a:ext cx="2298573" cy="1098596"/>
          </a:xfrm>
          <a:prstGeom prst="rect">
            <a:avLst/>
          </a:prstGeom>
        </p:spPr>
      </p:pic>
    </p:spTree>
    <p:extLst>
      <p:ext uri="{BB962C8B-B14F-4D97-AF65-F5344CB8AC3E}">
        <p14:creationId xmlns:p14="http://schemas.microsoft.com/office/powerpoint/2010/main" val="428718743"/>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a16="http://schemas.microsoft.com/office/drawing/2014/main" id="{48ECFCEB-B9B8-4BA1-9032-A3AE3C099D2A}"/>
              </a:ext>
            </a:extLst>
          </p:cNvPr>
          <p:cNvSpPr/>
          <p:nvPr/>
        </p:nvSpPr>
        <p:spPr>
          <a:xfrm>
            <a:off x="1745529" y="387838"/>
            <a:ext cx="8700939" cy="1743959"/>
          </a:xfrm>
          <a:prstGeom prst="ribbon">
            <a:avLst>
              <a:gd name="adj1" fmla="val 6396"/>
              <a:gd name="adj2" fmla="val 5000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bn-IN" sz="9600" b="1" dirty="0">
                <a:latin typeface="NikoshBAN" panose="02000000000000000000" pitchFamily="2" charset="0"/>
                <a:cs typeface="NikoshBAN" panose="02000000000000000000" pitchFamily="2" charset="0"/>
              </a:rPr>
              <a:t>দলীয় কাজ</a:t>
            </a:r>
            <a:endParaRPr lang="en-US" sz="9600" b="1"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6D293541-91BF-4DEF-AC1E-B42C909B1682}"/>
              </a:ext>
            </a:extLst>
          </p:cNvPr>
          <p:cNvSpPr/>
          <p:nvPr/>
        </p:nvSpPr>
        <p:spPr>
          <a:xfrm>
            <a:off x="1007770" y="4345485"/>
            <a:ext cx="10176458" cy="144655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bn-BD" sz="4400" b="1" dirty="0">
                <a:latin typeface="NikoshBAN" pitchFamily="2" charset="0"/>
                <a:cs typeface="NikoshBAN" pitchFamily="2" charset="0"/>
              </a:rPr>
              <a:t>শ্রেণিবিন্যাসকরণ পদ্ধতি আবিস্কৃত না হলে কি কি  অসুবিধা হত উল্লেখ কর।</a:t>
            </a:r>
            <a:endParaRPr lang="en-US" sz="4400" b="1" dirty="0">
              <a:latin typeface="NikoshBAN" pitchFamily="2" charset="0"/>
              <a:cs typeface="NikoshBAN" pitchFamily="2" charset="0"/>
            </a:endParaRPr>
          </a:p>
        </p:txBody>
      </p:sp>
      <p:sp>
        <p:nvSpPr>
          <p:cNvPr id="4" name="Rectangle 3">
            <a:extLst>
              <a:ext uri="{FF2B5EF4-FFF2-40B4-BE49-F238E27FC236}">
                <a16:creationId xmlns:a16="http://schemas.microsoft.com/office/drawing/2014/main" id="{51D43AB5-3F8E-45E1-8A3A-C74E3AA5926F}"/>
              </a:ext>
            </a:extLst>
          </p:cNvPr>
          <p:cNvSpPr/>
          <p:nvPr/>
        </p:nvSpPr>
        <p:spPr>
          <a:xfrm>
            <a:off x="9874406" y="2319796"/>
            <a:ext cx="1760418" cy="461665"/>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a:spAutoFit/>
          </a:bodyPr>
          <a:lstStyle/>
          <a:p>
            <a:r>
              <a:rPr lang="bn-BD" sz="2400" b="1" dirty="0">
                <a:latin typeface="NikoshBAN" pitchFamily="2" charset="0"/>
                <a:cs typeface="NikoshBAN" pitchFamily="2" charset="0"/>
              </a:rPr>
              <a:t>সময়ঃ ১০ মিনিট</a:t>
            </a:r>
            <a:endParaRPr lang="en-US" sz="2400" b="1" dirty="0">
              <a:latin typeface="NikoshBAN" pitchFamily="2" charset="0"/>
              <a:cs typeface="NikoshBAN" pitchFamily="2" charset="0"/>
            </a:endParaRPr>
          </a:p>
        </p:txBody>
      </p:sp>
      <p:pic>
        <p:nvPicPr>
          <p:cNvPr id="8" name="Picture 7">
            <a:extLst>
              <a:ext uri="{FF2B5EF4-FFF2-40B4-BE49-F238E27FC236}">
                <a16:creationId xmlns:a16="http://schemas.microsoft.com/office/drawing/2014/main" id="{65B2AA40-B54A-488D-A077-6BED7D9E0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468" y="2507795"/>
            <a:ext cx="7709555" cy="1649691"/>
          </a:xfrm>
          <a:prstGeom prst="rect">
            <a:avLst/>
          </a:prstGeom>
        </p:spPr>
      </p:pic>
    </p:spTree>
    <p:extLst>
      <p:ext uri="{BB962C8B-B14F-4D97-AF65-F5344CB8AC3E}">
        <p14:creationId xmlns:p14="http://schemas.microsoft.com/office/powerpoint/2010/main" val="229294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a16="http://schemas.microsoft.com/office/drawing/2014/main" id="{F1060087-DDEE-40E5-AB9A-48CC0EBF4503}"/>
              </a:ext>
            </a:extLst>
          </p:cNvPr>
          <p:cNvSpPr/>
          <p:nvPr/>
        </p:nvSpPr>
        <p:spPr>
          <a:xfrm>
            <a:off x="3204241" y="451014"/>
            <a:ext cx="5307289" cy="1337803"/>
          </a:xfrm>
          <a:prstGeom prst="ribbon">
            <a:avLst>
              <a:gd name="adj1" fmla="val 9099"/>
              <a:gd name="adj2" fmla="val 5000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8000" b="1" dirty="0" err="1">
                <a:latin typeface="NikoshBAN" panose="02000000000000000000" pitchFamily="2" charset="0"/>
                <a:cs typeface="NikoshBAN" panose="02000000000000000000" pitchFamily="2" charset="0"/>
              </a:rPr>
              <a:t>মূল্যায়ন</a:t>
            </a:r>
            <a:endParaRPr lang="en-US" sz="80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EEF4EFCD-4A9C-4B2B-8513-11B6CD3B3074}"/>
              </a:ext>
            </a:extLst>
          </p:cNvPr>
          <p:cNvPicPr>
            <a:picLocks noChangeAspect="1"/>
          </p:cNvPicPr>
          <p:nvPr/>
        </p:nvPicPr>
        <p:blipFill>
          <a:blip r:embed="rId2"/>
          <a:stretch>
            <a:fillRect/>
          </a:stretch>
        </p:blipFill>
        <p:spPr>
          <a:xfrm>
            <a:off x="3387905" y="2777709"/>
            <a:ext cx="2975728" cy="1331222"/>
          </a:xfrm>
          <a:prstGeom prst="rect">
            <a:avLst/>
          </a:prstGeom>
        </p:spPr>
      </p:pic>
      <p:sp>
        <p:nvSpPr>
          <p:cNvPr id="4" name="Rectangle 3">
            <a:extLst>
              <a:ext uri="{FF2B5EF4-FFF2-40B4-BE49-F238E27FC236}">
                <a16:creationId xmlns:a16="http://schemas.microsoft.com/office/drawing/2014/main" id="{F36E6682-CA00-4C94-84CD-058A3DA1AAE5}"/>
              </a:ext>
            </a:extLst>
          </p:cNvPr>
          <p:cNvSpPr/>
          <p:nvPr/>
        </p:nvSpPr>
        <p:spPr>
          <a:xfrm>
            <a:off x="1618604" y="1979629"/>
            <a:ext cx="6189515" cy="769441"/>
          </a:xfrm>
          <a:prstGeom prst="rect">
            <a:avLst/>
          </a:prstGeom>
        </p:spPr>
        <p:txBody>
          <a:bodyPr wrap="none">
            <a:spAutoFit/>
          </a:bodyPr>
          <a:lstStyle/>
          <a:p>
            <a:r>
              <a:rPr lang="bn-IN" sz="4400" b="1" dirty="0">
                <a:solidFill>
                  <a:srgbClr val="050505"/>
                </a:solidFill>
                <a:latin typeface="NikoshBAN" panose="02000000000000000000" pitchFamily="2" charset="0"/>
                <a:cs typeface="NikoshBAN" panose="02000000000000000000" pitchFamily="2" charset="0"/>
              </a:rPr>
              <a:t>১।প্রশ্নঃমানুষের বৈজ্ঞানিক নাম কী?</a:t>
            </a:r>
            <a:endParaRPr lang="en-US" sz="4400" dirty="0"/>
          </a:p>
        </p:txBody>
      </p:sp>
      <p:sp>
        <p:nvSpPr>
          <p:cNvPr id="5" name="Rectangle 4">
            <a:extLst>
              <a:ext uri="{FF2B5EF4-FFF2-40B4-BE49-F238E27FC236}">
                <a16:creationId xmlns:a16="http://schemas.microsoft.com/office/drawing/2014/main" id="{D042A0CE-98AF-4D20-9756-CC1763C2EAEA}"/>
              </a:ext>
            </a:extLst>
          </p:cNvPr>
          <p:cNvSpPr/>
          <p:nvPr/>
        </p:nvSpPr>
        <p:spPr>
          <a:xfrm>
            <a:off x="1596944" y="4156463"/>
            <a:ext cx="8521885" cy="769441"/>
          </a:xfrm>
          <a:prstGeom prst="rect">
            <a:avLst/>
          </a:prstGeom>
        </p:spPr>
        <p:txBody>
          <a:bodyPr wrap="none">
            <a:spAutoFit/>
          </a:bodyPr>
          <a:lstStyle/>
          <a:p>
            <a:r>
              <a:rPr lang="bn-IN" sz="4400" b="1" dirty="0">
                <a:solidFill>
                  <a:srgbClr val="050505"/>
                </a:solidFill>
                <a:latin typeface="NikoshBAN" panose="02000000000000000000" pitchFamily="2" charset="0"/>
                <a:cs typeface="NikoshBAN" panose="02000000000000000000" pitchFamily="2" charset="0"/>
              </a:rPr>
              <a:t>২।প্রশ্নঃউপরের ছবিতে থাকা ব্যাক্তিটার নাম কী? </a:t>
            </a:r>
            <a:endParaRPr lang="en-US" sz="4400" dirty="0"/>
          </a:p>
        </p:txBody>
      </p:sp>
      <p:sp>
        <p:nvSpPr>
          <p:cNvPr id="6" name="Rectangle 5">
            <a:extLst>
              <a:ext uri="{FF2B5EF4-FFF2-40B4-BE49-F238E27FC236}">
                <a16:creationId xmlns:a16="http://schemas.microsoft.com/office/drawing/2014/main" id="{FCF51A19-12A4-4E47-BB1B-02D7CE9E99B8}"/>
              </a:ext>
            </a:extLst>
          </p:cNvPr>
          <p:cNvSpPr/>
          <p:nvPr/>
        </p:nvSpPr>
        <p:spPr>
          <a:xfrm>
            <a:off x="1596943" y="4973436"/>
            <a:ext cx="9533379" cy="769441"/>
          </a:xfrm>
          <a:prstGeom prst="rect">
            <a:avLst/>
          </a:prstGeom>
        </p:spPr>
        <p:txBody>
          <a:bodyPr wrap="none">
            <a:spAutoFit/>
          </a:bodyPr>
          <a:lstStyle/>
          <a:p>
            <a:r>
              <a:rPr lang="bn-IN" sz="4400" b="1" dirty="0">
                <a:solidFill>
                  <a:srgbClr val="050505"/>
                </a:solidFill>
                <a:latin typeface="NikoshBAN" panose="02000000000000000000" pitchFamily="2" charset="0"/>
                <a:cs typeface="NikoshBAN" panose="02000000000000000000" pitchFamily="2" charset="0"/>
              </a:rPr>
              <a:t>৩।প্রশ্নঃক্যারোলাস লিনিয়াসকে কিসের জনক বলা হয়?</a:t>
            </a:r>
            <a:endParaRPr lang="en-US" sz="4400" dirty="0"/>
          </a:p>
        </p:txBody>
      </p:sp>
      <p:sp>
        <p:nvSpPr>
          <p:cNvPr id="8" name="Rectangle 7">
            <a:extLst>
              <a:ext uri="{FF2B5EF4-FFF2-40B4-BE49-F238E27FC236}">
                <a16:creationId xmlns:a16="http://schemas.microsoft.com/office/drawing/2014/main" id="{596BE485-EFE8-4FEA-8D49-24B1A66F2000}"/>
              </a:ext>
            </a:extLst>
          </p:cNvPr>
          <p:cNvSpPr/>
          <p:nvPr/>
        </p:nvSpPr>
        <p:spPr>
          <a:xfrm>
            <a:off x="7893686" y="2043073"/>
            <a:ext cx="3725700"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bn-IN" sz="3200" b="1" dirty="0">
                <a:solidFill>
                  <a:srgbClr val="050505"/>
                </a:solidFill>
                <a:latin typeface="NikoshBAN" panose="02000000000000000000" pitchFamily="2" charset="0"/>
                <a:cs typeface="NikoshBAN" panose="02000000000000000000" pitchFamily="2" charset="0"/>
              </a:rPr>
              <a:t>১।উত্তরঃ</a:t>
            </a:r>
            <a:r>
              <a:rPr lang="en-US" sz="2800" b="1" dirty="0">
                <a:solidFill>
                  <a:srgbClr val="050505"/>
                </a:solidFill>
                <a:latin typeface="NikoshBAN" panose="02000000000000000000" pitchFamily="2" charset="0"/>
                <a:cs typeface="NikoshBAN" panose="02000000000000000000" pitchFamily="2" charset="0"/>
              </a:rPr>
              <a:t>Homo sapiens</a:t>
            </a:r>
            <a:endParaRPr lang="en-US" dirty="0"/>
          </a:p>
        </p:txBody>
      </p:sp>
      <p:sp>
        <p:nvSpPr>
          <p:cNvPr id="9" name="Rectangle 8">
            <a:extLst>
              <a:ext uri="{FF2B5EF4-FFF2-40B4-BE49-F238E27FC236}">
                <a16:creationId xmlns:a16="http://schemas.microsoft.com/office/drawing/2014/main" id="{60E88F6C-545F-4D31-9391-839E51692FE8}"/>
              </a:ext>
            </a:extLst>
          </p:cNvPr>
          <p:cNvSpPr/>
          <p:nvPr/>
        </p:nvSpPr>
        <p:spPr>
          <a:xfrm>
            <a:off x="7900238" y="2066839"/>
            <a:ext cx="3978834"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bn-IN" sz="3200" b="1" dirty="0">
                <a:solidFill>
                  <a:srgbClr val="050505"/>
                </a:solidFill>
                <a:latin typeface="NikoshBAN" panose="02000000000000000000" pitchFamily="2" charset="0"/>
                <a:cs typeface="NikoshBAN" panose="02000000000000000000" pitchFamily="2" charset="0"/>
              </a:rPr>
              <a:t>২।উত্তরঃক্যারোলাস লিনিয়াস।</a:t>
            </a:r>
            <a:endParaRPr lang="en-US" sz="3200"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687EC506-B15D-4299-9281-D8273DC3120A}"/>
              </a:ext>
            </a:extLst>
          </p:cNvPr>
          <p:cNvSpPr/>
          <p:nvPr/>
        </p:nvSpPr>
        <p:spPr>
          <a:xfrm>
            <a:off x="7900238" y="2043073"/>
            <a:ext cx="3985386" cy="58477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bn-IN" sz="3200" b="1" dirty="0">
                <a:latin typeface="NikoshBAN" panose="02000000000000000000" pitchFamily="2" charset="0"/>
                <a:cs typeface="NikoshBAN" panose="02000000000000000000" pitchFamily="2" charset="0"/>
              </a:rPr>
              <a:t>৩।উত্তরঃশ্রেণিবিন্যাসের জনক।</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41840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80">
                                          <p:stCondLst>
                                            <p:cond delay="0"/>
                                          </p:stCondLst>
                                        </p:cTn>
                                        <p:tgtEl>
                                          <p:spTgt spid="6"/>
                                        </p:tgtEl>
                                      </p:cBhvr>
                                    </p:animEffect>
                                    <p:anim calcmode="lin" valueType="num">
                                      <p:cBhvr>
                                        <p:cTn id="3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0" dur="26">
                                          <p:stCondLst>
                                            <p:cond delay="650"/>
                                          </p:stCondLst>
                                        </p:cTn>
                                        <p:tgtEl>
                                          <p:spTgt spid="6"/>
                                        </p:tgtEl>
                                      </p:cBhvr>
                                      <p:to x="100000" y="60000"/>
                                    </p:animScale>
                                    <p:animScale>
                                      <p:cBhvr>
                                        <p:cTn id="41" dur="166" decel="50000">
                                          <p:stCondLst>
                                            <p:cond delay="676"/>
                                          </p:stCondLst>
                                        </p:cTn>
                                        <p:tgtEl>
                                          <p:spTgt spid="6"/>
                                        </p:tgtEl>
                                      </p:cBhvr>
                                      <p:to x="100000" y="100000"/>
                                    </p:animScale>
                                    <p:animScale>
                                      <p:cBhvr>
                                        <p:cTn id="42" dur="26">
                                          <p:stCondLst>
                                            <p:cond delay="1312"/>
                                          </p:stCondLst>
                                        </p:cTn>
                                        <p:tgtEl>
                                          <p:spTgt spid="6"/>
                                        </p:tgtEl>
                                      </p:cBhvr>
                                      <p:to x="100000" y="80000"/>
                                    </p:animScale>
                                    <p:animScale>
                                      <p:cBhvr>
                                        <p:cTn id="43" dur="166" decel="50000">
                                          <p:stCondLst>
                                            <p:cond delay="1338"/>
                                          </p:stCondLst>
                                        </p:cTn>
                                        <p:tgtEl>
                                          <p:spTgt spid="6"/>
                                        </p:tgtEl>
                                      </p:cBhvr>
                                      <p:to x="100000" y="100000"/>
                                    </p:animScale>
                                    <p:animScale>
                                      <p:cBhvr>
                                        <p:cTn id="44" dur="26">
                                          <p:stCondLst>
                                            <p:cond delay="1642"/>
                                          </p:stCondLst>
                                        </p:cTn>
                                        <p:tgtEl>
                                          <p:spTgt spid="6"/>
                                        </p:tgtEl>
                                      </p:cBhvr>
                                      <p:to x="100000" y="90000"/>
                                    </p:animScale>
                                    <p:animScale>
                                      <p:cBhvr>
                                        <p:cTn id="45" dur="166" decel="50000">
                                          <p:stCondLst>
                                            <p:cond delay="1668"/>
                                          </p:stCondLst>
                                        </p:cTn>
                                        <p:tgtEl>
                                          <p:spTgt spid="6"/>
                                        </p:tgtEl>
                                      </p:cBhvr>
                                      <p:to x="100000" y="100000"/>
                                    </p:animScale>
                                    <p:animScale>
                                      <p:cBhvr>
                                        <p:cTn id="46" dur="26">
                                          <p:stCondLst>
                                            <p:cond delay="1808"/>
                                          </p:stCondLst>
                                        </p:cTn>
                                        <p:tgtEl>
                                          <p:spTgt spid="6"/>
                                        </p:tgtEl>
                                      </p:cBhvr>
                                      <p:to x="100000" y="95000"/>
                                    </p:animScale>
                                    <p:animScale>
                                      <p:cBhvr>
                                        <p:cTn id="47" dur="166" decel="50000">
                                          <p:stCondLst>
                                            <p:cond delay="1834"/>
                                          </p:stCondLst>
                                        </p:cTn>
                                        <p:tgtEl>
                                          <p:spTgt spid="6"/>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1EE2799-5788-4159-A55B-F5013463A413}"/>
              </a:ext>
            </a:extLst>
          </p:cNvPr>
          <p:cNvSpPr/>
          <p:nvPr/>
        </p:nvSpPr>
        <p:spPr>
          <a:xfrm>
            <a:off x="3135983" y="641024"/>
            <a:ext cx="5920033" cy="1611982"/>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bn-IN" sz="8800" b="1" dirty="0">
                <a:solidFill>
                  <a:srgbClr val="FF0000"/>
                </a:solidFill>
                <a:latin typeface="NikoshBAN" panose="02000000000000000000" pitchFamily="2" charset="0"/>
                <a:cs typeface="NikoshBAN" panose="02000000000000000000" pitchFamily="2" charset="0"/>
              </a:rPr>
              <a:t>বাড়ীর কাজ</a:t>
            </a:r>
            <a:endParaRPr lang="en-US" sz="8800" b="1" dirty="0">
              <a:solidFill>
                <a:srgbClr val="FF0000"/>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9AEE60FD-F2A9-4A85-BC96-29CB3274C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19" y="2648685"/>
            <a:ext cx="11208470" cy="3653132"/>
          </a:xfrm>
          <a:prstGeom prst="rect">
            <a:avLst/>
          </a:prstGeom>
        </p:spPr>
      </p:pic>
      <p:pic>
        <p:nvPicPr>
          <p:cNvPr id="6" name="Picture 5">
            <a:extLst>
              <a:ext uri="{FF2B5EF4-FFF2-40B4-BE49-F238E27FC236}">
                <a16:creationId xmlns:a16="http://schemas.microsoft.com/office/drawing/2014/main" id="{01C6073B-54EF-402F-9714-E20017559B31}"/>
              </a:ext>
            </a:extLst>
          </p:cNvPr>
          <p:cNvPicPr>
            <a:picLocks noChangeAspect="1"/>
          </p:cNvPicPr>
          <p:nvPr/>
        </p:nvPicPr>
        <p:blipFill rotWithShape="1">
          <a:blip r:embed="rId3">
            <a:extLst>
              <a:ext uri="{28A0092B-C50C-407E-A947-70E740481C1C}">
                <a14:useLocalDpi xmlns:a14="http://schemas.microsoft.com/office/drawing/2010/main" val="0"/>
              </a:ext>
            </a:extLst>
          </a:blip>
          <a:srcRect l="20742" t="3412" r="21274" b="1903"/>
          <a:stretch/>
        </p:blipFill>
        <p:spPr>
          <a:xfrm>
            <a:off x="358219" y="344781"/>
            <a:ext cx="2554663" cy="2303904"/>
          </a:xfrm>
          <a:prstGeom prst="rect">
            <a:avLst/>
          </a:prstGeom>
        </p:spPr>
      </p:pic>
      <p:sp>
        <p:nvSpPr>
          <p:cNvPr id="9" name="Rectangle 8">
            <a:extLst>
              <a:ext uri="{FF2B5EF4-FFF2-40B4-BE49-F238E27FC236}">
                <a16:creationId xmlns:a16="http://schemas.microsoft.com/office/drawing/2014/main" id="{71924274-FB8E-48C2-AE39-3C618BFD5A47}"/>
              </a:ext>
            </a:extLst>
          </p:cNvPr>
          <p:cNvSpPr/>
          <p:nvPr/>
        </p:nvSpPr>
        <p:spPr>
          <a:xfrm>
            <a:off x="4487157" y="2813604"/>
            <a:ext cx="6711881" cy="1077218"/>
          </a:xfrm>
          <a:prstGeom prst="rect">
            <a:avLst/>
          </a:prstGeom>
        </p:spPr>
        <p:txBody>
          <a:bodyPr wrap="square">
            <a:spAutoFit/>
          </a:bodyPr>
          <a:lstStyle/>
          <a:p>
            <a:r>
              <a:rPr lang="bn-BD" sz="3200" b="1" dirty="0">
                <a:solidFill>
                  <a:srgbClr val="FFFF00"/>
                </a:solidFill>
                <a:latin typeface="NikoshBAN" pitchFamily="2" charset="0"/>
                <a:cs typeface="NikoshBAN" pitchFamily="2" charset="0"/>
              </a:rPr>
              <a:t>তোমার চারপাশের পরিবেশ থেকে ১০ টি  প্রাণি সংগ্রহ করে তাদের দুইটি করে বৈশিষ্ট্য লিখে আনবে।</a:t>
            </a:r>
            <a:endParaRPr lang="en-US" sz="3200" b="1" dirty="0">
              <a:solidFill>
                <a:srgbClr val="FFFF00"/>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id="{1C5D2688-CD8B-41C7-8CCC-427910710ABA}"/>
              </a:ext>
            </a:extLst>
          </p:cNvPr>
          <p:cNvPicPr>
            <a:picLocks noChangeAspect="1"/>
          </p:cNvPicPr>
          <p:nvPr/>
        </p:nvPicPr>
        <p:blipFill rotWithShape="1">
          <a:blip r:embed="rId4"/>
          <a:srcRect l="2838" b="15345"/>
          <a:stretch/>
        </p:blipFill>
        <p:spPr>
          <a:xfrm>
            <a:off x="9169138" y="237690"/>
            <a:ext cx="2754852" cy="2200892"/>
          </a:xfrm>
          <a:prstGeom prst="rect">
            <a:avLst/>
          </a:prstGeom>
        </p:spPr>
      </p:pic>
    </p:spTree>
    <p:extLst>
      <p:ext uri="{BB962C8B-B14F-4D97-AF65-F5344CB8AC3E}">
        <p14:creationId xmlns:p14="http://schemas.microsoft.com/office/powerpoint/2010/main" val="395192382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DED7F8-0A41-446A-BF8F-C3D80D07DF13}"/>
              </a:ext>
            </a:extLst>
          </p:cNvPr>
          <p:cNvPicPr>
            <a:picLocks noChangeAspect="1"/>
          </p:cNvPicPr>
          <p:nvPr/>
        </p:nvPicPr>
        <p:blipFill>
          <a:blip r:embed="rId2"/>
          <a:stretch>
            <a:fillRect/>
          </a:stretch>
        </p:blipFill>
        <p:spPr>
          <a:xfrm>
            <a:off x="0" y="2008712"/>
            <a:ext cx="12192000" cy="4849288"/>
          </a:xfrm>
          <a:prstGeom prst="rect">
            <a:avLst/>
          </a:prstGeom>
        </p:spPr>
      </p:pic>
      <p:sp>
        <p:nvSpPr>
          <p:cNvPr id="8" name="Ribbon: Tilted Down 7">
            <a:extLst>
              <a:ext uri="{FF2B5EF4-FFF2-40B4-BE49-F238E27FC236}">
                <a16:creationId xmlns:a16="http://schemas.microsoft.com/office/drawing/2014/main" id="{BD11EA0D-A844-440B-BCE2-D53CCACDE9C3}"/>
              </a:ext>
            </a:extLst>
          </p:cNvPr>
          <p:cNvSpPr/>
          <p:nvPr/>
        </p:nvSpPr>
        <p:spPr>
          <a:xfrm>
            <a:off x="886118" y="510652"/>
            <a:ext cx="10850252" cy="1498060"/>
          </a:xfrm>
          <a:prstGeom prst="ribbon">
            <a:avLst>
              <a:gd name="adj1" fmla="val 9099"/>
              <a:gd name="adj2" fmla="val 5000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8000" b="1" dirty="0" err="1">
                <a:latin typeface="NikoshBAN" panose="02000000000000000000" pitchFamily="2" charset="0"/>
                <a:cs typeface="NikoshBAN" panose="02000000000000000000" pitchFamily="2" charset="0"/>
              </a:rPr>
              <a:t>শিক্</a:t>
            </a:r>
            <a:r>
              <a:rPr lang="bn-IN" sz="8000" b="1" dirty="0">
                <a:latin typeface="NikoshBAN" panose="02000000000000000000" pitchFamily="2" charset="0"/>
                <a:cs typeface="NikoshBAN" panose="02000000000000000000" pitchFamily="2" charset="0"/>
              </a:rPr>
              <a:t>ষ</a:t>
            </a:r>
            <a:r>
              <a:rPr lang="en-US" sz="8000" b="1" dirty="0">
                <a:latin typeface="NikoshBAN" panose="02000000000000000000" pitchFamily="2" charset="0"/>
                <a:cs typeface="NikoshBAN" panose="02000000000000000000" pitchFamily="2" charset="0"/>
              </a:rPr>
              <a:t>ক </a:t>
            </a:r>
            <a:r>
              <a:rPr lang="bn-IN" sz="8000" b="1" dirty="0">
                <a:latin typeface="NikoshBAN" panose="02000000000000000000" pitchFamily="2" charset="0"/>
                <a:cs typeface="NikoshBAN" panose="02000000000000000000" pitchFamily="2" charset="0"/>
              </a:rPr>
              <a:t>প</a:t>
            </a:r>
            <a:r>
              <a:rPr lang="en-US" sz="8000" b="1" dirty="0">
                <a:latin typeface="NikoshBAN" panose="02000000000000000000" pitchFamily="2" charset="0"/>
                <a:cs typeface="NikoshBAN" panose="02000000000000000000" pitchFamily="2" charset="0"/>
              </a:rPr>
              <a:t>র</a:t>
            </a:r>
            <a:r>
              <a:rPr lang="bn-IN" sz="8000" b="1" dirty="0">
                <a:latin typeface="NikoshBAN" panose="02000000000000000000" pitchFamily="2" charset="0"/>
                <a:cs typeface="NikoshBAN" panose="02000000000000000000" pitchFamily="2" charset="0"/>
              </a:rPr>
              <a:t>ি</a:t>
            </a:r>
            <a:r>
              <a:rPr lang="en-US" sz="8000" b="1" dirty="0">
                <a:latin typeface="NikoshBAN" panose="02000000000000000000" pitchFamily="2" charset="0"/>
                <a:cs typeface="NikoshBAN" panose="02000000000000000000" pitchFamily="2" charset="0"/>
              </a:rPr>
              <a:t>চ</a:t>
            </a:r>
            <a:r>
              <a:rPr lang="bn-IN" sz="8000" b="1" dirty="0">
                <a:latin typeface="NikoshBAN" panose="02000000000000000000" pitchFamily="2" charset="0"/>
                <a:cs typeface="NikoshBAN" panose="02000000000000000000" pitchFamily="2" charset="0"/>
              </a:rPr>
              <a:t>ি</a:t>
            </a:r>
            <a:r>
              <a:rPr lang="en-US" sz="8000" b="1" dirty="0">
                <a:latin typeface="NikoshBAN" panose="02000000000000000000" pitchFamily="2" charset="0"/>
                <a:cs typeface="NikoshBAN" panose="02000000000000000000" pitchFamily="2" charset="0"/>
              </a:rPr>
              <a:t>ত</a:t>
            </a:r>
            <a:r>
              <a:rPr lang="bn-IN" sz="8000" b="1" dirty="0">
                <a:latin typeface="NikoshBAN" panose="02000000000000000000" pitchFamily="2" charset="0"/>
                <a:cs typeface="NikoshBAN" panose="02000000000000000000" pitchFamily="2" charset="0"/>
              </a:rPr>
              <a:t>ি</a:t>
            </a:r>
            <a:endParaRPr lang="en-US" sz="8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4923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9615FA-D569-41AD-A77D-37CE5F8FF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Rectangle 3">
            <a:extLst>
              <a:ext uri="{FF2B5EF4-FFF2-40B4-BE49-F238E27FC236}">
                <a16:creationId xmlns:a16="http://schemas.microsoft.com/office/drawing/2014/main" id="{1741C3F8-6465-45DA-9717-A488D070C352}"/>
              </a:ext>
            </a:extLst>
          </p:cNvPr>
          <p:cNvSpPr/>
          <p:nvPr/>
        </p:nvSpPr>
        <p:spPr>
          <a:xfrm>
            <a:off x="2903457" y="1762812"/>
            <a:ext cx="5769204" cy="3610466"/>
          </a:xfrm>
          <a:prstGeom prst="rect">
            <a:avLst/>
          </a:prstGeom>
          <a:noFill/>
        </p:spPr>
        <p:txBody>
          <a:bodyPr wrap="none" lIns="91440" tIns="45720" rIns="91440" bIns="45720">
            <a:prstTxWarp prst="textChevron">
              <a:avLst/>
            </a:prstTxWarp>
            <a:spAutoFit/>
          </a:bodyPr>
          <a:lstStyle/>
          <a:p>
            <a:pPr algn="ctr"/>
            <a:r>
              <a:rPr lang="bn-IN"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ধন্যবাদ</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03151529"/>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a16="http://schemas.microsoft.com/office/drawing/2014/main" id="{D790098E-BE07-4F87-9737-D6DB85732445}"/>
              </a:ext>
            </a:extLst>
          </p:cNvPr>
          <p:cNvSpPr/>
          <p:nvPr/>
        </p:nvSpPr>
        <p:spPr>
          <a:xfrm>
            <a:off x="868838" y="575839"/>
            <a:ext cx="10454324" cy="1743959"/>
          </a:xfrm>
          <a:prstGeom prst="ribbon">
            <a:avLst>
              <a:gd name="adj1" fmla="val 9099"/>
              <a:gd name="adj2" fmla="val 5000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bn-IN" sz="9600" b="1" dirty="0">
                <a:latin typeface="NikoshBAN" panose="02000000000000000000" pitchFamily="2" charset="0"/>
                <a:cs typeface="NikoshBAN" panose="02000000000000000000" pitchFamily="2" charset="0"/>
              </a:rPr>
              <a:t>পাঠ</a:t>
            </a:r>
            <a:r>
              <a:rPr lang="en-US" sz="9600" b="1" dirty="0">
                <a:latin typeface="NikoshBAN" panose="02000000000000000000" pitchFamily="2" charset="0"/>
                <a:cs typeface="NikoshBAN" panose="02000000000000000000" pitchFamily="2" charset="0"/>
              </a:rPr>
              <a:t> </a:t>
            </a:r>
            <a:r>
              <a:rPr lang="bn-IN" sz="9600" b="1" dirty="0">
                <a:latin typeface="NikoshBAN" panose="02000000000000000000" pitchFamily="2" charset="0"/>
                <a:cs typeface="NikoshBAN" panose="02000000000000000000" pitchFamily="2" charset="0"/>
              </a:rPr>
              <a:t>প</a:t>
            </a:r>
            <a:r>
              <a:rPr lang="en-US" sz="9600" b="1" dirty="0">
                <a:latin typeface="NikoshBAN" panose="02000000000000000000" pitchFamily="2" charset="0"/>
                <a:cs typeface="NikoshBAN" panose="02000000000000000000" pitchFamily="2" charset="0"/>
              </a:rPr>
              <a:t>র</a:t>
            </a:r>
            <a:r>
              <a:rPr lang="bn-IN" sz="9600" b="1" dirty="0">
                <a:latin typeface="NikoshBAN" panose="02000000000000000000" pitchFamily="2" charset="0"/>
                <a:cs typeface="NikoshBAN" panose="02000000000000000000" pitchFamily="2" charset="0"/>
              </a:rPr>
              <a:t>ি</a:t>
            </a:r>
            <a:r>
              <a:rPr lang="en-US" sz="9600" b="1" dirty="0">
                <a:latin typeface="NikoshBAN" panose="02000000000000000000" pitchFamily="2" charset="0"/>
                <a:cs typeface="NikoshBAN" panose="02000000000000000000" pitchFamily="2" charset="0"/>
              </a:rPr>
              <a:t>চ</a:t>
            </a:r>
            <a:r>
              <a:rPr lang="bn-IN" sz="9600" b="1" dirty="0">
                <a:latin typeface="NikoshBAN" panose="02000000000000000000" pitchFamily="2" charset="0"/>
                <a:cs typeface="NikoshBAN" panose="02000000000000000000" pitchFamily="2" charset="0"/>
              </a:rPr>
              <a:t>ি</a:t>
            </a:r>
            <a:r>
              <a:rPr lang="en-US" sz="9600" b="1" dirty="0">
                <a:latin typeface="NikoshBAN" panose="02000000000000000000" pitchFamily="2" charset="0"/>
                <a:cs typeface="NikoshBAN" panose="02000000000000000000" pitchFamily="2" charset="0"/>
              </a:rPr>
              <a:t>ত</a:t>
            </a:r>
            <a:r>
              <a:rPr lang="bn-IN" sz="9600" b="1" dirty="0">
                <a:latin typeface="NikoshBAN" panose="02000000000000000000" pitchFamily="2" charset="0"/>
                <a:cs typeface="NikoshBAN" panose="02000000000000000000" pitchFamily="2" charset="0"/>
              </a:rPr>
              <a:t>ি</a:t>
            </a:r>
            <a:endParaRPr lang="en-US" sz="9600" b="1"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B26BCDB8-8FCB-4FC8-AA2C-6FE3C1298950}"/>
              </a:ext>
            </a:extLst>
          </p:cNvPr>
          <p:cNvSpPr/>
          <p:nvPr/>
        </p:nvSpPr>
        <p:spPr>
          <a:xfrm>
            <a:off x="5970305" y="2616379"/>
            <a:ext cx="3780150" cy="32624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5400" b="1" dirty="0" err="1">
                <a:solidFill>
                  <a:srgbClr val="FF0000"/>
                </a:solidFill>
                <a:latin typeface="NikoshBAN" panose="02000000000000000000" pitchFamily="2" charset="0"/>
                <a:cs typeface="NikoshBAN" pitchFamily="2" charset="0"/>
              </a:rPr>
              <a:t>বিষয়ঃ</a:t>
            </a:r>
            <a:r>
              <a:rPr lang="en-US" sz="5400" b="1" dirty="0">
                <a:solidFill>
                  <a:srgbClr val="FF0000"/>
                </a:solidFill>
                <a:latin typeface="NikoshBAN" panose="02000000000000000000" pitchFamily="2" charset="0"/>
                <a:cs typeface="NikoshBAN" pitchFamily="2" charset="0"/>
              </a:rPr>
              <a:t> </a:t>
            </a:r>
            <a:r>
              <a:rPr lang="en-US" sz="5400" b="1" dirty="0" err="1">
                <a:solidFill>
                  <a:srgbClr val="FF0000"/>
                </a:solidFill>
                <a:latin typeface="NikoshBAN" panose="02000000000000000000" pitchFamily="2" charset="0"/>
                <a:cs typeface="NikoshBAN" pitchFamily="2" charset="0"/>
              </a:rPr>
              <a:t>বিজ্ঞান</a:t>
            </a:r>
            <a:r>
              <a:rPr lang="bn-IN" sz="5400" b="1" dirty="0">
                <a:solidFill>
                  <a:srgbClr val="FF0000"/>
                </a:solidFill>
                <a:latin typeface="NikoshBAN" panose="02000000000000000000" pitchFamily="2" charset="0"/>
                <a:cs typeface="NikoshBAN" pitchFamily="2" charset="0"/>
              </a:rPr>
              <a:t>।</a:t>
            </a:r>
            <a:endParaRPr lang="en-US" sz="5400" b="1" dirty="0">
              <a:solidFill>
                <a:srgbClr val="FF0000"/>
              </a:solidFill>
              <a:latin typeface="NikoshBAN" panose="02000000000000000000" pitchFamily="2" charset="0"/>
              <a:cs typeface="NikoshBAN" pitchFamily="2" charset="0"/>
            </a:endParaRPr>
          </a:p>
          <a:p>
            <a:r>
              <a:rPr lang="en-US" sz="4000" b="1" dirty="0" err="1">
                <a:solidFill>
                  <a:srgbClr val="002060"/>
                </a:solidFill>
                <a:latin typeface="NikoshBAN" panose="02000000000000000000" pitchFamily="2" charset="0"/>
                <a:cs typeface="NikoshBAN" pitchFamily="2" charset="0"/>
              </a:rPr>
              <a:t>শ্রেণিঃ</a:t>
            </a:r>
            <a:r>
              <a:rPr lang="en-US" sz="4000" b="1" dirty="0">
                <a:solidFill>
                  <a:srgbClr val="002060"/>
                </a:solidFill>
                <a:latin typeface="NikoshBAN" panose="02000000000000000000" pitchFamily="2" charset="0"/>
                <a:cs typeface="NikoshBAN" pitchFamily="2" charset="0"/>
              </a:rPr>
              <a:t> </a:t>
            </a:r>
            <a:r>
              <a:rPr lang="bn-IN" sz="4000" b="1" dirty="0">
                <a:solidFill>
                  <a:srgbClr val="002060"/>
                </a:solidFill>
                <a:latin typeface="NikoshBAN" pitchFamily="2" charset="0"/>
                <a:cs typeface="NikoshBAN" pitchFamily="2" charset="0"/>
              </a:rPr>
              <a:t>অষ্টম।</a:t>
            </a:r>
          </a:p>
          <a:p>
            <a:r>
              <a:rPr lang="bn-IN" sz="4000" b="1" dirty="0">
                <a:solidFill>
                  <a:srgbClr val="002060"/>
                </a:solidFill>
                <a:latin typeface="NikoshBAN" pitchFamily="2" charset="0"/>
                <a:cs typeface="NikoshBAN" pitchFamily="2" charset="0"/>
              </a:rPr>
              <a:t>অধ্যায়ঃপ্রথম।</a:t>
            </a:r>
            <a:endParaRPr lang="en-US" sz="4000" b="1" dirty="0">
              <a:solidFill>
                <a:srgbClr val="002060"/>
              </a:solidFill>
              <a:latin typeface="NikoshBAN" panose="02000000000000000000" pitchFamily="2" charset="0"/>
              <a:cs typeface="NikoshBAN" pitchFamily="2" charset="0"/>
            </a:endParaRPr>
          </a:p>
          <a:p>
            <a:r>
              <a:rPr lang="en-US" sz="4000" b="1" dirty="0" err="1">
                <a:ln w="11430"/>
                <a:solidFill>
                  <a:srgbClr val="002060"/>
                </a:solidFill>
                <a:latin typeface="NikoshBAN" panose="02000000000000000000" pitchFamily="2" charset="0"/>
                <a:cs typeface="NikoshBAN" panose="02000000000000000000" pitchFamily="2" charset="0"/>
              </a:rPr>
              <a:t>সময়ঃ</a:t>
            </a:r>
            <a:r>
              <a:rPr lang="en-US" sz="4000" b="1" dirty="0">
                <a:ln w="11430"/>
                <a:solidFill>
                  <a:srgbClr val="002060"/>
                </a:solidFill>
                <a:latin typeface="NikoshBAN" panose="02000000000000000000" pitchFamily="2" charset="0"/>
                <a:cs typeface="NikoshBAN" panose="02000000000000000000" pitchFamily="2" charset="0"/>
              </a:rPr>
              <a:t> ৫০ </a:t>
            </a:r>
            <a:r>
              <a:rPr lang="en-US" sz="4000" b="1" dirty="0" err="1">
                <a:ln w="11430"/>
                <a:solidFill>
                  <a:srgbClr val="002060"/>
                </a:solidFill>
                <a:latin typeface="NikoshBAN" panose="02000000000000000000" pitchFamily="2" charset="0"/>
                <a:cs typeface="NikoshBAN" panose="02000000000000000000" pitchFamily="2" charset="0"/>
              </a:rPr>
              <a:t>মিনিট</a:t>
            </a:r>
            <a:r>
              <a:rPr lang="en-US" sz="4000" b="1" dirty="0">
                <a:ln w="11430"/>
                <a:solidFill>
                  <a:srgbClr val="002060"/>
                </a:solidFill>
                <a:latin typeface="NikoshBAN" panose="02000000000000000000" pitchFamily="2" charset="0"/>
                <a:cs typeface="NikoshBAN" panose="02000000000000000000" pitchFamily="2" charset="0"/>
              </a:rPr>
              <a:t> ।</a:t>
            </a:r>
            <a:endParaRPr lang="en-US" sz="4000" b="1" dirty="0">
              <a:solidFill>
                <a:srgbClr val="002060"/>
              </a:solidFill>
              <a:latin typeface="NikoshBAN" panose="02000000000000000000" pitchFamily="2" charset="0"/>
              <a:cs typeface="NikoshBAN" pitchFamily="2" charset="0"/>
            </a:endParaRPr>
          </a:p>
          <a:p>
            <a:r>
              <a:rPr lang="en-US" sz="3200" b="1" dirty="0" err="1">
                <a:ln w="11430"/>
                <a:solidFill>
                  <a:srgbClr val="00B0F0"/>
                </a:solidFill>
                <a:latin typeface="NikoshBAN" panose="02000000000000000000" pitchFamily="2" charset="0"/>
                <a:cs typeface="NikoshBAN" panose="02000000000000000000" pitchFamily="2" charset="0"/>
              </a:rPr>
              <a:t>তারিখঃ</a:t>
            </a:r>
            <a:r>
              <a:rPr lang="en-US" sz="3200" b="1" dirty="0">
                <a:ln w="11430"/>
                <a:solidFill>
                  <a:srgbClr val="00B0F0"/>
                </a:solidFill>
                <a:latin typeface="NikoshBAN" panose="02000000000000000000" pitchFamily="2" charset="0"/>
                <a:cs typeface="NikoshBAN" panose="02000000000000000000" pitchFamily="2" charset="0"/>
              </a:rPr>
              <a:t> </a:t>
            </a:r>
            <a:r>
              <a:rPr lang="bn-IN" sz="3200" b="1" dirty="0">
                <a:ln w="11430"/>
                <a:solidFill>
                  <a:srgbClr val="00B0F0"/>
                </a:solidFill>
                <a:latin typeface="NikoshBAN" panose="02000000000000000000" pitchFamily="2" charset="0"/>
                <a:cs typeface="NikoshBAN" panose="02000000000000000000" pitchFamily="2" charset="0"/>
              </a:rPr>
              <a:t>12/০৩</a:t>
            </a:r>
            <a:r>
              <a:rPr lang="en-US" sz="3200" b="1" dirty="0">
                <a:ln w="11430"/>
                <a:solidFill>
                  <a:srgbClr val="00B0F0"/>
                </a:solidFill>
                <a:latin typeface="NikoshBAN" panose="02000000000000000000" pitchFamily="2" charset="0"/>
                <a:cs typeface="NikoshBAN" panose="02000000000000000000" pitchFamily="2" charset="0"/>
              </a:rPr>
              <a:t>/</a:t>
            </a:r>
            <a:r>
              <a:rPr lang="bn-IN" sz="3200" b="1" dirty="0">
                <a:ln w="11430"/>
                <a:solidFill>
                  <a:srgbClr val="00B0F0"/>
                </a:solidFill>
                <a:latin typeface="NikoshBAN" panose="02000000000000000000" pitchFamily="2" charset="0"/>
                <a:cs typeface="NikoshBAN" panose="02000000000000000000" pitchFamily="2" charset="0"/>
              </a:rPr>
              <a:t>২০২১খ্রিঃ </a:t>
            </a:r>
            <a:endParaRPr lang="en-US" sz="3200" b="1" dirty="0">
              <a:solidFill>
                <a:srgbClr val="00B0F0"/>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17FCB015-1D52-4689-BBF0-63957FCB16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3836" y="2675297"/>
            <a:ext cx="3300066" cy="325396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8415871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CE136-3CEF-4215-910B-F12A508AC19D}"/>
              </a:ext>
            </a:extLst>
          </p:cNvPr>
          <p:cNvSpPr/>
          <p:nvPr/>
        </p:nvSpPr>
        <p:spPr>
          <a:xfrm>
            <a:off x="791112" y="569802"/>
            <a:ext cx="10475945" cy="646331"/>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en-US" sz="3600" b="1" dirty="0" err="1">
                <a:latin typeface="NikoshBAN" pitchFamily="2" charset="0"/>
                <a:cs typeface="NikoshBAN" pitchFamily="2" charset="0"/>
              </a:rPr>
              <a:t>বৈশিষ্টের</a:t>
            </a:r>
            <a:r>
              <a:rPr lang="bn-BD" sz="3600" b="1" dirty="0">
                <a:latin typeface="NikoshBAN" pitchFamily="2" charset="0"/>
                <a:cs typeface="NikoshBAN" pitchFamily="2" charset="0"/>
              </a:rPr>
              <a:t> উপর ভিত্তি করে সাবানগুলোকে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কয়টি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শ্রেণিতে</a:t>
            </a:r>
            <a:r>
              <a:rPr lang="bn-BD" sz="3600" b="1" dirty="0">
                <a:latin typeface="NikoshBAN" pitchFamily="2" charset="0"/>
                <a:cs typeface="NikoshBAN" pitchFamily="2" charset="0"/>
              </a:rPr>
              <a:t> ভাগ করা  যাবে? </a:t>
            </a:r>
            <a:endParaRPr lang="en-US" sz="3600" b="1" dirty="0">
              <a:latin typeface="NikoshBAN" pitchFamily="2" charset="0"/>
              <a:cs typeface="NikoshBAN" pitchFamily="2" charset="0"/>
            </a:endParaRPr>
          </a:p>
        </p:txBody>
      </p:sp>
      <p:pic>
        <p:nvPicPr>
          <p:cNvPr id="4" name="Picture 3">
            <a:extLst>
              <a:ext uri="{FF2B5EF4-FFF2-40B4-BE49-F238E27FC236}">
                <a16:creationId xmlns:a16="http://schemas.microsoft.com/office/drawing/2014/main" id="{AA3B6C93-F7B1-49C9-A5AE-56E7524A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12" y="5140351"/>
            <a:ext cx="886709" cy="914795"/>
          </a:xfrm>
          <a:prstGeom prst="rect">
            <a:avLst/>
          </a:prstGeom>
        </p:spPr>
      </p:pic>
      <p:pic>
        <p:nvPicPr>
          <p:cNvPr id="6" name="Picture 5">
            <a:extLst>
              <a:ext uri="{FF2B5EF4-FFF2-40B4-BE49-F238E27FC236}">
                <a16:creationId xmlns:a16="http://schemas.microsoft.com/office/drawing/2014/main" id="{DCCCFD1E-1DA1-4EA9-9789-D1A76ACEB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640" y="3841154"/>
            <a:ext cx="1138142" cy="1324330"/>
          </a:xfrm>
          <a:prstGeom prst="rect">
            <a:avLst/>
          </a:prstGeom>
        </p:spPr>
      </p:pic>
      <p:pic>
        <p:nvPicPr>
          <p:cNvPr id="8" name="Picture 7">
            <a:extLst>
              <a:ext uri="{FF2B5EF4-FFF2-40B4-BE49-F238E27FC236}">
                <a16:creationId xmlns:a16="http://schemas.microsoft.com/office/drawing/2014/main" id="{1708F25D-5395-4FEA-9F0F-3F123E0FD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9838" y="3573181"/>
            <a:ext cx="1494955" cy="1494955"/>
          </a:xfrm>
          <a:prstGeom prst="rect">
            <a:avLst/>
          </a:prstGeom>
        </p:spPr>
      </p:pic>
      <p:pic>
        <p:nvPicPr>
          <p:cNvPr id="10" name="Picture 9">
            <a:extLst>
              <a:ext uri="{FF2B5EF4-FFF2-40B4-BE49-F238E27FC236}">
                <a16:creationId xmlns:a16="http://schemas.microsoft.com/office/drawing/2014/main" id="{6FCF4FD6-02D1-46B0-ABC1-9A72A7748910}"/>
              </a:ext>
            </a:extLst>
          </p:cNvPr>
          <p:cNvPicPr>
            <a:picLocks noChangeAspect="1"/>
          </p:cNvPicPr>
          <p:nvPr/>
        </p:nvPicPr>
        <p:blipFill rotWithShape="1">
          <a:blip r:embed="rId6">
            <a:extLst>
              <a:ext uri="{28A0092B-C50C-407E-A947-70E740481C1C}">
                <a14:useLocalDpi xmlns:a14="http://schemas.microsoft.com/office/drawing/2010/main" val="0"/>
              </a:ext>
            </a:extLst>
          </a:blip>
          <a:srcRect t="14248" b="14257"/>
          <a:stretch/>
        </p:blipFill>
        <p:spPr>
          <a:xfrm>
            <a:off x="2244505" y="3996928"/>
            <a:ext cx="1310987" cy="928008"/>
          </a:xfrm>
          <a:prstGeom prst="rect">
            <a:avLst/>
          </a:prstGeom>
        </p:spPr>
      </p:pic>
      <p:pic>
        <p:nvPicPr>
          <p:cNvPr id="12" name="Picture 11">
            <a:extLst>
              <a:ext uri="{FF2B5EF4-FFF2-40B4-BE49-F238E27FC236}">
                <a16:creationId xmlns:a16="http://schemas.microsoft.com/office/drawing/2014/main" id="{0C5C462C-26FF-40D3-BC7A-65E74AF18E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4872" y="4052335"/>
            <a:ext cx="1113148" cy="1113148"/>
          </a:xfrm>
          <a:prstGeom prst="rect">
            <a:avLst/>
          </a:prstGeom>
        </p:spPr>
      </p:pic>
      <p:pic>
        <p:nvPicPr>
          <p:cNvPr id="16" name="Picture 15">
            <a:extLst>
              <a:ext uri="{FF2B5EF4-FFF2-40B4-BE49-F238E27FC236}">
                <a16:creationId xmlns:a16="http://schemas.microsoft.com/office/drawing/2014/main" id="{BE752BA7-99E6-409C-BF9E-FF948C4C18BD}"/>
              </a:ext>
            </a:extLst>
          </p:cNvPr>
          <p:cNvPicPr>
            <a:picLocks noChangeAspect="1"/>
          </p:cNvPicPr>
          <p:nvPr/>
        </p:nvPicPr>
        <p:blipFill rotWithShape="1">
          <a:blip r:embed="rId8">
            <a:extLst>
              <a:ext uri="{28A0092B-C50C-407E-A947-70E740481C1C}">
                <a14:useLocalDpi xmlns:a14="http://schemas.microsoft.com/office/drawing/2010/main" val="0"/>
              </a:ext>
            </a:extLst>
          </a:blip>
          <a:srcRect t="13380" b="14502"/>
          <a:stretch/>
        </p:blipFill>
        <p:spPr>
          <a:xfrm>
            <a:off x="5720272" y="4052335"/>
            <a:ext cx="1725862" cy="979576"/>
          </a:xfrm>
          <a:prstGeom prst="rect">
            <a:avLst/>
          </a:prstGeom>
        </p:spPr>
      </p:pic>
      <p:pic>
        <p:nvPicPr>
          <p:cNvPr id="20" name="Picture 19">
            <a:extLst>
              <a:ext uri="{FF2B5EF4-FFF2-40B4-BE49-F238E27FC236}">
                <a16:creationId xmlns:a16="http://schemas.microsoft.com/office/drawing/2014/main" id="{42C4E0A3-0957-4574-8A95-0F1C2AAC76FF}"/>
              </a:ext>
            </a:extLst>
          </p:cNvPr>
          <p:cNvPicPr>
            <a:picLocks noChangeAspect="1"/>
          </p:cNvPicPr>
          <p:nvPr/>
        </p:nvPicPr>
        <p:blipFill rotWithShape="1">
          <a:blip r:embed="rId9">
            <a:extLst>
              <a:ext uri="{28A0092B-C50C-407E-A947-70E740481C1C}">
                <a14:useLocalDpi xmlns:a14="http://schemas.microsoft.com/office/drawing/2010/main" val="0"/>
              </a:ext>
            </a:extLst>
          </a:blip>
          <a:srcRect l="10989" t="24303" r="7267" b="24233"/>
          <a:stretch/>
        </p:blipFill>
        <p:spPr>
          <a:xfrm>
            <a:off x="5331391" y="5414420"/>
            <a:ext cx="1578161" cy="795920"/>
          </a:xfrm>
          <a:prstGeom prst="rect">
            <a:avLst/>
          </a:prstGeom>
        </p:spPr>
      </p:pic>
      <p:pic>
        <p:nvPicPr>
          <p:cNvPr id="24" name="Picture 23">
            <a:extLst>
              <a:ext uri="{FF2B5EF4-FFF2-40B4-BE49-F238E27FC236}">
                <a16:creationId xmlns:a16="http://schemas.microsoft.com/office/drawing/2014/main" id="{1404A4AD-EA89-4EA1-AF7C-6C91D6861E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2214" y="5084172"/>
            <a:ext cx="1023235" cy="1324329"/>
          </a:xfrm>
          <a:prstGeom prst="rect">
            <a:avLst/>
          </a:prstGeom>
        </p:spPr>
      </p:pic>
      <p:pic>
        <p:nvPicPr>
          <p:cNvPr id="26" name="Picture 25">
            <a:extLst>
              <a:ext uri="{FF2B5EF4-FFF2-40B4-BE49-F238E27FC236}">
                <a16:creationId xmlns:a16="http://schemas.microsoft.com/office/drawing/2014/main" id="{B704936C-7A48-4B69-B64D-ADC3018A9A7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15665" y="5296573"/>
            <a:ext cx="1691561" cy="1023235"/>
          </a:xfrm>
          <a:prstGeom prst="rect">
            <a:avLst/>
          </a:prstGeom>
        </p:spPr>
      </p:pic>
      <p:pic>
        <p:nvPicPr>
          <p:cNvPr id="28" name="Picture 27">
            <a:extLst>
              <a:ext uri="{FF2B5EF4-FFF2-40B4-BE49-F238E27FC236}">
                <a16:creationId xmlns:a16="http://schemas.microsoft.com/office/drawing/2014/main" id="{E4109EF5-27F3-48C8-A1B7-FE56A07863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15311" y="5296573"/>
            <a:ext cx="796736" cy="1115430"/>
          </a:xfrm>
          <a:prstGeom prst="rect">
            <a:avLst/>
          </a:prstGeom>
        </p:spPr>
      </p:pic>
      <p:pic>
        <p:nvPicPr>
          <p:cNvPr id="30" name="Picture 29">
            <a:extLst>
              <a:ext uri="{FF2B5EF4-FFF2-40B4-BE49-F238E27FC236}">
                <a16:creationId xmlns:a16="http://schemas.microsoft.com/office/drawing/2014/main" id="{BAE9A694-AFB4-4C12-9471-2C6948575D1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2639" y="3861324"/>
            <a:ext cx="1578161" cy="1199216"/>
          </a:xfrm>
          <a:prstGeom prst="rect">
            <a:avLst/>
          </a:prstGeom>
        </p:spPr>
      </p:pic>
      <p:pic>
        <p:nvPicPr>
          <p:cNvPr id="31" name="Picture 30">
            <a:extLst>
              <a:ext uri="{FF2B5EF4-FFF2-40B4-BE49-F238E27FC236}">
                <a16:creationId xmlns:a16="http://schemas.microsoft.com/office/drawing/2014/main" id="{72F10122-F69D-479C-96BF-8F4EC390A286}"/>
              </a:ext>
            </a:extLst>
          </p:cNvPr>
          <p:cNvPicPr>
            <a:picLocks noChangeAspect="1"/>
          </p:cNvPicPr>
          <p:nvPr/>
        </p:nvPicPr>
        <p:blipFill>
          <a:blip r:embed="rId14"/>
          <a:stretch>
            <a:fillRect/>
          </a:stretch>
        </p:blipFill>
        <p:spPr>
          <a:xfrm>
            <a:off x="3699232" y="5281280"/>
            <a:ext cx="914479" cy="902286"/>
          </a:xfrm>
          <a:prstGeom prst="rect">
            <a:avLst/>
          </a:prstGeom>
        </p:spPr>
      </p:pic>
      <p:sp>
        <p:nvSpPr>
          <p:cNvPr id="32" name="Rectangle 31">
            <a:extLst>
              <a:ext uri="{FF2B5EF4-FFF2-40B4-BE49-F238E27FC236}">
                <a16:creationId xmlns:a16="http://schemas.microsoft.com/office/drawing/2014/main" id="{31C5E2A3-19CB-482E-940E-4CF8DFCE857B}"/>
              </a:ext>
            </a:extLst>
          </p:cNvPr>
          <p:cNvSpPr/>
          <p:nvPr/>
        </p:nvSpPr>
        <p:spPr>
          <a:xfrm>
            <a:off x="596633" y="1547316"/>
            <a:ext cx="2548334" cy="58477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bn-IN" sz="3200" b="1" dirty="0">
                <a:latin typeface="NikoshBAN" pitchFamily="2" charset="0"/>
                <a:cs typeface="NikoshBAN" pitchFamily="2" charset="0"/>
              </a:rPr>
              <a:t>গোসলের</a:t>
            </a:r>
            <a:r>
              <a:rPr lang="bn-BD" sz="3200" b="1" dirty="0">
                <a:latin typeface="NikoshBAN" pitchFamily="2" charset="0"/>
                <a:cs typeface="NikoshBAN" pitchFamily="2" charset="0"/>
              </a:rPr>
              <a:t> সাবান</a:t>
            </a:r>
            <a:endParaRPr lang="en-US" sz="3200" b="1" dirty="0">
              <a:latin typeface="NikoshBAN" pitchFamily="2" charset="0"/>
              <a:cs typeface="NikoshBAN" pitchFamily="2" charset="0"/>
            </a:endParaRPr>
          </a:p>
        </p:txBody>
      </p:sp>
      <p:sp>
        <p:nvSpPr>
          <p:cNvPr id="33" name="Rectangle 32">
            <a:extLst>
              <a:ext uri="{FF2B5EF4-FFF2-40B4-BE49-F238E27FC236}">
                <a16:creationId xmlns:a16="http://schemas.microsoft.com/office/drawing/2014/main" id="{7E2B9B30-5C01-4B4A-8863-259967C3779D}"/>
              </a:ext>
            </a:extLst>
          </p:cNvPr>
          <p:cNvSpPr/>
          <p:nvPr/>
        </p:nvSpPr>
        <p:spPr>
          <a:xfrm>
            <a:off x="9047035" y="1515125"/>
            <a:ext cx="2585349" cy="58477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bn-BD" sz="3200" b="1" dirty="0">
                <a:latin typeface="NikoshBAN" panose="02000000000000000000" pitchFamily="2" charset="0"/>
                <a:cs typeface="NikoshBAN" panose="02000000000000000000" pitchFamily="2" charset="0"/>
              </a:rPr>
              <a:t>ডিটারজেন্ট</a:t>
            </a:r>
            <a:endParaRPr lang="en-US" sz="2800" b="1" dirty="0">
              <a:latin typeface="NikoshBAN" panose="02000000000000000000" pitchFamily="2" charset="0"/>
              <a:cs typeface="NikoshBAN" panose="02000000000000000000" pitchFamily="2" charset="0"/>
            </a:endParaRPr>
          </a:p>
        </p:txBody>
      </p:sp>
      <p:sp>
        <p:nvSpPr>
          <p:cNvPr id="34" name="Rectangle 33">
            <a:extLst>
              <a:ext uri="{FF2B5EF4-FFF2-40B4-BE49-F238E27FC236}">
                <a16:creationId xmlns:a16="http://schemas.microsoft.com/office/drawing/2014/main" id="{E5CC25CE-F869-4B16-8A6B-0E083BBB0CFF}"/>
              </a:ext>
            </a:extLst>
          </p:cNvPr>
          <p:cNvSpPr/>
          <p:nvPr/>
        </p:nvSpPr>
        <p:spPr>
          <a:xfrm>
            <a:off x="3339544" y="1528994"/>
            <a:ext cx="2548334"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bn-BD" sz="3200" b="1" dirty="0">
                <a:latin typeface="NikoshBAN" pitchFamily="2" charset="0"/>
                <a:cs typeface="NikoshBAN" pitchFamily="2" charset="0"/>
              </a:rPr>
              <a:t>তরল সাবান</a:t>
            </a:r>
            <a:endParaRPr lang="en-US" sz="3200" b="1" dirty="0">
              <a:latin typeface="NikoshBAN" pitchFamily="2" charset="0"/>
              <a:cs typeface="NikoshBAN" pitchFamily="2" charset="0"/>
            </a:endParaRPr>
          </a:p>
        </p:txBody>
      </p:sp>
      <p:sp>
        <p:nvSpPr>
          <p:cNvPr id="35" name="Rectangle 34">
            <a:extLst>
              <a:ext uri="{FF2B5EF4-FFF2-40B4-BE49-F238E27FC236}">
                <a16:creationId xmlns:a16="http://schemas.microsoft.com/office/drawing/2014/main" id="{F59068B6-6D26-4A4F-BC6A-FA2761C211B5}"/>
              </a:ext>
            </a:extLst>
          </p:cNvPr>
          <p:cNvSpPr/>
          <p:nvPr/>
        </p:nvSpPr>
        <p:spPr>
          <a:xfrm>
            <a:off x="6188048" y="1515126"/>
            <a:ext cx="2548333"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bn-BD" sz="3200" b="1" dirty="0">
                <a:latin typeface="NikoshBAN" pitchFamily="2" charset="0"/>
                <a:cs typeface="NikoshBAN" pitchFamily="2" charset="0"/>
              </a:rPr>
              <a:t>লন্ড্রি সাবান</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1854831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43 0.00602 L -0.74545 -0.44954 " pathEditMode="relative" rAng="0" ptsTypes="AA">
                                      <p:cBhvr>
                                        <p:cTn id="6" dur="2000" fill="hold"/>
                                        <p:tgtEl>
                                          <p:spTgt spid="26"/>
                                        </p:tgtEl>
                                        <p:attrNameLst>
                                          <p:attrName>ppt_x</p:attrName>
                                          <p:attrName>ppt_y</p:attrName>
                                        </p:attrNameLst>
                                      </p:cBhvr>
                                      <p:rCtr x="-37344" y="-227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2.96296E-6 L 0.47722 -0.24143 " pathEditMode="relative" rAng="0" ptsTypes="AA">
                                      <p:cBhvr>
                                        <p:cTn id="10" dur="2000" fill="hold"/>
                                        <p:tgtEl>
                                          <p:spTgt spid="30"/>
                                        </p:tgtEl>
                                        <p:attrNameLst>
                                          <p:attrName>ppt_x</p:attrName>
                                          <p:attrName>ppt_y</p:attrName>
                                        </p:attrNameLst>
                                      </p:cBhvr>
                                      <p:rCtr x="23854" y="-120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0481 -0.04328 L -0.39088 -0.1949 " pathEditMode="relative" rAng="0" ptsTypes="AA">
                                      <p:cBhvr>
                                        <p:cTn id="14" dur="2000" fill="hold"/>
                                        <p:tgtEl>
                                          <p:spTgt spid="8"/>
                                        </p:tgtEl>
                                        <p:attrNameLst>
                                          <p:attrName>ppt_x</p:attrName>
                                          <p:attrName>ppt_y</p:attrName>
                                        </p:attrNameLst>
                                      </p:cBhvr>
                                      <p:rCtr x="-19310" y="-759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0157 -2.22222E-6 L 0.57214 -0.43634 " pathEditMode="relative" rAng="0" ptsTypes="AA">
                                      <p:cBhvr>
                                        <p:cTn id="18" dur="2000" fill="hold"/>
                                        <p:tgtEl>
                                          <p:spTgt spid="28"/>
                                        </p:tgtEl>
                                        <p:attrNameLst>
                                          <p:attrName>ppt_x</p:attrName>
                                          <p:attrName>ppt_y</p:attrName>
                                        </p:attrNameLst>
                                      </p:cBhvr>
                                      <p:rCtr x="28529" y="-2182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875E-6 -3.7037E-6 L 0.29167 -0.29514 " pathEditMode="relative" rAng="0" ptsTypes="AA">
                                      <p:cBhvr>
                                        <p:cTn id="22" dur="2000" fill="hold"/>
                                        <p:tgtEl>
                                          <p:spTgt spid="4"/>
                                        </p:tgtEl>
                                        <p:attrNameLst>
                                          <p:attrName>ppt_x</p:attrName>
                                          <p:attrName>ppt_y</p:attrName>
                                        </p:attrNameLst>
                                      </p:cBhvr>
                                      <p:rCtr x="14583" y="-147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125E-6 -3.7037E-6 L -0.28802 -0.45092 " pathEditMode="relative" rAng="0" ptsTypes="AA">
                                      <p:cBhvr>
                                        <p:cTn id="26" dur="2000" fill="hold"/>
                                        <p:tgtEl>
                                          <p:spTgt spid="20"/>
                                        </p:tgtEl>
                                        <p:attrNameLst>
                                          <p:attrName>ppt_x</p:attrName>
                                          <p:attrName>ppt_y</p:attrName>
                                        </p:attrNameLst>
                                      </p:cBhvr>
                                      <p:rCtr x="-14401" y="-22546"/>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00612 0.02986 L 0.33997 -0.44468 " pathEditMode="relative" rAng="0" ptsTypes="AA">
                                      <p:cBhvr>
                                        <p:cTn id="30" dur="2000" fill="hold"/>
                                        <p:tgtEl>
                                          <p:spTgt spid="31"/>
                                        </p:tgtEl>
                                        <p:attrNameLst>
                                          <p:attrName>ppt_x</p:attrName>
                                          <p:attrName>ppt_y</p:attrName>
                                        </p:attrNameLst>
                                      </p:cBhvr>
                                      <p:rCtr x="16693" y="-23727"/>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54167E-6 -2.96296E-6 L 0.27018 -0.41504 " pathEditMode="relative" rAng="0" ptsTypes="AA">
                                      <p:cBhvr>
                                        <p:cTn id="34" dur="2000" fill="hold"/>
                                        <p:tgtEl>
                                          <p:spTgt spid="24"/>
                                        </p:tgtEl>
                                        <p:attrNameLst>
                                          <p:attrName>ppt_x</p:attrName>
                                          <p:attrName>ppt_y</p:attrName>
                                        </p:attrNameLst>
                                      </p:cBhvr>
                                      <p:rCtr x="13503" y="-2076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6.25E-7 -2.96296E-6 L 0.3819 -0.09421 " pathEditMode="relative" rAng="0" ptsTypes="AA">
                                      <p:cBhvr>
                                        <p:cTn id="38" dur="2000" fill="hold"/>
                                        <p:tgtEl>
                                          <p:spTgt spid="10"/>
                                        </p:tgtEl>
                                        <p:attrNameLst>
                                          <p:attrName>ppt_x</p:attrName>
                                          <p:attrName>ppt_y</p:attrName>
                                        </p:attrNameLst>
                                      </p:cBhvr>
                                      <p:rCtr x="19089" y="-4722"/>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4.58333E-6 -2.96296E-6 L 0.09075 -0.2456 " pathEditMode="relative" rAng="0" ptsTypes="AA">
                                      <p:cBhvr>
                                        <p:cTn id="42" dur="2000" fill="hold"/>
                                        <p:tgtEl>
                                          <p:spTgt spid="6"/>
                                        </p:tgtEl>
                                        <p:attrNameLst>
                                          <p:attrName>ppt_x</p:attrName>
                                          <p:attrName>ppt_y</p:attrName>
                                        </p:attrNameLst>
                                      </p:cBhvr>
                                      <p:rCtr x="4531" y="-12292"/>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3.33333E-6 -7.40741E-7 L 0.00403 -0.17199 " pathEditMode="relative" rAng="0" ptsTypes="AA">
                                      <p:cBhvr>
                                        <p:cTn id="46" dur="2000" fill="hold"/>
                                        <p:tgtEl>
                                          <p:spTgt spid="12"/>
                                        </p:tgtEl>
                                        <p:attrNameLst>
                                          <p:attrName>ppt_x</p:attrName>
                                          <p:attrName>ppt_y</p:attrName>
                                        </p:attrNameLst>
                                      </p:cBhvr>
                                      <p:rCtr x="195" y="-861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3.75E-6 1.48148E-6 L -0.40963 -0.14283 " pathEditMode="relative" rAng="0" ptsTypes="AA">
                                      <p:cBhvr>
                                        <p:cTn id="50" dur="2000" fill="hold"/>
                                        <p:tgtEl>
                                          <p:spTgt spid="16"/>
                                        </p:tgtEl>
                                        <p:attrNameLst>
                                          <p:attrName>ppt_x</p:attrName>
                                          <p:attrName>ppt_y</p:attrName>
                                        </p:attrNameLst>
                                      </p:cBhvr>
                                      <p:rCtr x="-20482" y="-7153"/>
                                    </p:animMotion>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9E9728-4F1D-422E-957C-F8D6E0B24A5D}"/>
              </a:ext>
            </a:extLst>
          </p:cNvPr>
          <p:cNvPicPr>
            <a:picLocks noChangeAspect="1"/>
          </p:cNvPicPr>
          <p:nvPr/>
        </p:nvPicPr>
        <p:blipFill rotWithShape="1">
          <a:blip r:embed="rId2">
            <a:extLst>
              <a:ext uri="{28A0092B-C50C-407E-A947-70E740481C1C}">
                <a14:useLocalDpi xmlns:a14="http://schemas.microsoft.com/office/drawing/2010/main" val="0"/>
              </a:ext>
            </a:extLst>
          </a:blip>
          <a:srcRect t="11287" b="16883"/>
          <a:stretch/>
        </p:blipFill>
        <p:spPr>
          <a:xfrm>
            <a:off x="565608" y="535314"/>
            <a:ext cx="3327662" cy="18570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a:extLst>
              <a:ext uri="{FF2B5EF4-FFF2-40B4-BE49-F238E27FC236}">
                <a16:creationId xmlns:a16="http://schemas.microsoft.com/office/drawing/2014/main" id="{86F3473B-CA29-4C47-8ECF-953B80B0F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0173" y="623925"/>
            <a:ext cx="3099765" cy="1750434"/>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96A4D68B-024E-441D-95B5-A6F3500B1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783" y="463925"/>
            <a:ext cx="3846480" cy="19284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a:extLst>
              <a:ext uri="{FF2B5EF4-FFF2-40B4-BE49-F238E27FC236}">
                <a16:creationId xmlns:a16="http://schemas.microsoft.com/office/drawing/2014/main" id="{4EA48F4D-0E9B-4D0E-85BA-C6A7405189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608" y="2680298"/>
            <a:ext cx="3327662" cy="17398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a:extLst>
              <a:ext uri="{FF2B5EF4-FFF2-40B4-BE49-F238E27FC236}">
                <a16:creationId xmlns:a16="http://schemas.microsoft.com/office/drawing/2014/main" id="{08CF163C-F6FC-4CE2-9DFD-979001B28D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0299" y="2630721"/>
            <a:ext cx="3846479" cy="18389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12">
            <a:extLst>
              <a:ext uri="{FF2B5EF4-FFF2-40B4-BE49-F238E27FC236}">
                <a16:creationId xmlns:a16="http://schemas.microsoft.com/office/drawing/2014/main" id="{05A97934-8359-4CC2-B624-151E76AE26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0173" y="2752499"/>
            <a:ext cx="3099765" cy="1838959"/>
          </a:xfrm>
          <a:prstGeom prst="rect">
            <a:avLst/>
          </a:prstGeom>
          <a:ln>
            <a:noFill/>
          </a:ln>
          <a:effectLst>
            <a:outerShdw blurRad="190500" algn="tl" rotWithShape="0">
              <a:srgbClr val="000000">
                <a:alpha val="70000"/>
              </a:srgbClr>
            </a:outerShdw>
          </a:effectLst>
        </p:spPr>
      </p:pic>
      <p:sp>
        <p:nvSpPr>
          <p:cNvPr id="14" name="Rectangle 13">
            <a:extLst>
              <a:ext uri="{FF2B5EF4-FFF2-40B4-BE49-F238E27FC236}">
                <a16:creationId xmlns:a16="http://schemas.microsoft.com/office/drawing/2014/main" id="{91A73385-36FD-4C39-A5DE-B4AA79F89AD9}"/>
              </a:ext>
            </a:extLst>
          </p:cNvPr>
          <p:cNvSpPr/>
          <p:nvPr/>
        </p:nvSpPr>
        <p:spPr>
          <a:xfrm>
            <a:off x="2371130" y="4959462"/>
            <a:ext cx="6803466"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bn-IN" sz="3600" b="1" dirty="0">
                <a:latin typeface="NikoshBAN" panose="02000000000000000000" pitchFamily="2" charset="0"/>
                <a:cs typeface="NikoshBAN" panose="02000000000000000000" pitchFamily="2" charset="0"/>
              </a:rPr>
              <a:t>ছবিতে দেখা প্রাণিগুলো দেখতে কি একই রকম?</a:t>
            </a:r>
            <a:endParaRPr lang="en-US" sz="3600" dirty="0"/>
          </a:p>
        </p:txBody>
      </p:sp>
      <p:sp>
        <p:nvSpPr>
          <p:cNvPr id="15" name="Rectangle 14">
            <a:extLst>
              <a:ext uri="{FF2B5EF4-FFF2-40B4-BE49-F238E27FC236}">
                <a16:creationId xmlns:a16="http://schemas.microsoft.com/office/drawing/2014/main" id="{5079D8E7-C661-424D-9DE3-0BAE0482A862}"/>
              </a:ext>
            </a:extLst>
          </p:cNvPr>
          <p:cNvSpPr/>
          <p:nvPr/>
        </p:nvSpPr>
        <p:spPr>
          <a:xfrm>
            <a:off x="2371130" y="4979735"/>
            <a:ext cx="680346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600" b="1" dirty="0">
                <a:latin typeface="NikoshBAN" panose="02000000000000000000" pitchFamily="2" charset="0"/>
                <a:cs typeface="NikoshBAN" panose="02000000000000000000" pitchFamily="2" charset="0"/>
              </a:rPr>
              <a:t>এদের সবগুলোরই কি মেরুদন্ড আছে?</a:t>
            </a:r>
            <a:endParaRPr lang="en-US" sz="3600" dirty="0"/>
          </a:p>
        </p:txBody>
      </p:sp>
      <p:sp>
        <p:nvSpPr>
          <p:cNvPr id="16" name="Rectangle 15">
            <a:extLst>
              <a:ext uri="{FF2B5EF4-FFF2-40B4-BE49-F238E27FC236}">
                <a16:creationId xmlns:a16="http://schemas.microsoft.com/office/drawing/2014/main" id="{7B39610D-A5C4-4964-B6B7-773862D3F982}"/>
              </a:ext>
            </a:extLst>
          </p:cNvPr>
          <p:cNvSpPr/>
          <p:nvPr/>
        </p:nvSpPr>
        <p:spPr>
          <a:xfrm>
            <a:off x="2371130" y="4951561"/>
            <a:ext cx="6803466"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bn-IN" sz="3600" b="1" dirty="0">
                <a:latin typeface="NikoshBAN" panose="02000000000000000000" pitchFamily="2" charset="0"/>
                <a:cs typeface="NikoshBAN" panose="02000000000000000000" pitchFamily="2" charset="0"/>
              </a:rPr>
              <a:t>এরা সবাই কি একই পরিবেশে বাস করে?</a:t>
            </a:r>
            <a:endParaRPr lang="en-US" sz="3600" b="1" dirty="0"/>
          </a:p>
        </p:txBody>
      </p:sp>
      <p:sp>
        <p:nvSpPr>
          <p:cNvPr id="18" name="Rectangle 17">
            <a:extLst>
              <a:ext uri="{FF2B5EF4-FFF2-40B4-BE49-F238E27FC236}">
                <a16:creationId xmlns:a16="http://schemas.microsoft.com/office/drawing/2014/main" id="{20B65C16-CF75-432B-B993-4CB01CA5866B}"/>
              </a:ext>
            </a:extLst>
          </p:cNvPr>
          <p:cNvSpPr/>
          <p:nvPr/>
        </p:nvSpPr>
        <p:spPr>
          <a:xfrm>
            <a:off x="2371130" y="4959462"/>
            <a:ext cx="678481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bn-IN" sz="3600" b="1" dirty="0">
                <a:latin typeface="NikoshBAN" panose="02000000000000000000" pitchFamily="2" charset="0"/>
                <a:cs typeface="NikoshBAN" panose="02000000000000000000" pitchFamily="2" charset="0"/>
              </a:rPr>
              <a:t>এরা সবাই কি একই রকম খাবার খায়? </a:t>
            </a:r>
            <a:endParaRPr lang="en-US" sz="3600" dirty="0"/>
          </a:p>
        </p:txBody>
      </p:sp>
      <p:sp>
        <p:nvSpPr>
          <p:cNvPr id="19" name="Rectangle 18">
            <a:extLst>
              <a:ext uri="{FF2B5EF4-FFF2-40B4-BE49-F238E27FC236}">
                <a16:creationId xmlns:a16="http://schemas.microsoft.com/office/drawing/2014/main" id="{FBBE2785-299C-427D-A38C-88BD86B0664D}"/>
              </a:ext>
            </a:extLst>
          </p:cNvPr>
          <p:cNvSpPr/>
          <p:nvPr/>
        </p:nvSpPr>
        <p:spPr>
          <a:xfrm>
            <a:off x="2372506" y="4979735"/>
            <a:ext cx="681914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bn-IN" sz="3600" b="1" dirty="0">
                <a:latin typeface="NikoshBAN" panose="02000000000000000000" pitchFamily="2" charset="0"/>
                <a:cs typeface="NikoshBAN" panose="02000000000000000000" pitchFamily="2" charset="0"/>
              </a:rPr>
              <a:t>এরা  কি একইভাবে চলাফেরা করে?</a:t>
            </a:r>
            <a:endParaRPr lang="en-US" sz="3600" dirty="0"/>
          </a:p>
        </p:txBody>
      </p:sp>
      <p:sp>
        <p:nvSpPr>
          <p:cNvPr id="20" name="Rectangle 19">
            <a:extLst>
              <a:ext uri="{FF2B5EF4-FFF2-40B4-BE49-F238E27FC236}">
                <a16:creationId xmlns:a16="http://schemas.microsoft.com/office/drawing/2014/main" id="{F02C59D6-8715-4EB4-9B0E-3B7C2082C01E}"/>
              </a:ext>
            </a:extLst>
          </p:cNvPr>
          <p:cNvSpPr/>
          <p:nvPr/>
        </p:nvSpPr>
        <p:spPr>
          <a:xfrm>
            <a:off x="1261537" y="5806183"/>
            <a:ext cx="10058401"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bn-IN" sz="3600" b="1" dirty="0">
                <a:latin typeface="NikoshBAN" panose="02000000000000000000" pitchFamily="2" charset="0"/>
                <a:cs typeface="NikoshBAN" panose="02000000000000000000" pitchFamily="2" charset="0"/>
              </a:rPr>
              <a:t>তাহলে এই বিশাল প্রাণি জগৎ কে সহজে চেনার জন্য কি করা প্রয়োজন?</a:t>
            </a:r>
            <a:endParaRPr lang="en-US" sz="3600" b="1" dirty="0">
              <a:latin typeface="NikoshBAN" panose="02000000000000000000" pitchFamily="2" charset="0"/>
              <a:cs typeface="NikoshBAN" panose="02000000000000000000" pitchFamily="2" charset="0"/>
            </a:endParaRPr>
          </a:p>
        </p:txBody>
      </p:sp>
      <p:sp>
        <p:nvSpPr>
          <p:cNvPr id="21" name="Rectangle 20">
            <a:extLst>
              <a:ext uri="{FF2B5EF4-FFF2-40B4-BE49-F238E27FC236}">
                <a16:creationId xmlns:a16="http://schemas.microsoft.com/office/drawing/2014/main" id="{F21ECEC3-05D4-47C4-A601-DDE7FE568222}"/>
              </a:ext>
            </a:extLst>
          </p:cNvPr>
          <p:cNvSpPr/>
          <p:nvPr/>
        </p:nvSpPr>
        <p:spPr>
          <a:xfrm>
            <a:off x="2387786" y="4969598"/>
            <a:ext cx="7524817"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bn-BD" sz="3600" b="1" dirty="0">
                <a:latin typeface="NikoshBAN" pitchFamily="2" charset="0"/>
                <a:cs typeface="NikoshBAN" pitchFamily="2" charset="0"/>
              </a:rPr>
              <a:t>তোমরা কি জান পৃথিবীতে কত প্রজাতির প্রাণী আছে?</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19599999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3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a16="http://schemas.microsoft.com/office/drawing/2014/main" id="{417CD0C4-A306-4B43-AB7A-5B42D9032E11}"/>
              </a:ext>
            </a:extLst>
          </p:cNvPr>
          <p:cNvSpPr/>
          <p:nvPr/>
        </p:nvSpPr>
        <p:spPr>
          <a:xfrm>
            <a:off x="2057775" y="516520"/>
            <a:ext cx="7663991" cy="1488630"/>
          </a:xfrm>
          <a:prstGeom prst="ribbon">
            <a:avLst>
              <a:gd name="adj1" fmla="val 6304"/>
              <a:gd name="adj2" fmla="val 5000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6600" b="1" dirty="0">
                <a:latin typeface="NikoshBAN" panose="02000000000000000000" pitchFamily="2" charset="0"/>
                <a:cs typeface="NikoshBAN" panose="02000000000000000000" pitchFamily="2" charset="0"/>
              </a:rPr>
              <a:t>আ</a:t>
            </a:r>
            <a:r>
              <a:rPr lang="bn-IN" sz="6600" b="1" dirty="0">
                <a:latin typeface="NikoshBAN" panose="02000000000000000000" pitchFamily="2" charset="0"/>
                <a:cs typeface="NikoshBAN" panose="02000000000000000000" pitchFamily="2" charset="0"/>
              </a:rPr>
              <a:t>জ</a:t>
            </a:r>
            <a:r>
              <a:rPr lang="en-US" sz="6600" b="1" dirty="0">
                <a:latin typeface="NikoshBAN" panose="02000000000000000000" pitchFamily="2" charset="0"/>
                <a:cs typeface="NikoshBAN" panose="02000000000000000000" pitchFamily="2" charset="0"/>
              </a:rPr>
              <a:t>ক</a:t>
            </a:r>
            <a:r>
              <a:rPr lang="bn-IN" sz="6600" b="1" dirty="0">
                <a:latin typeface="NikoshBAN" panose="02000000000000000000" pitchFamily="2" charset="0"/>
                <a:cs typeface="NikoshBAN" panose="02000000000000000000" pitchFamily="2" charset="0"/>
              </a:rPr>
              <a:t>ে</a:t>
            </a:r>
            <a:r>
              <a:rPr lang="en-US" sz="6600" b="1" dirty="0">
                <a:latin typeface="NikoshBAN" panose="02000000000000000000" pitchFamily="2" charset="0"/>
                <a:cs typeface="NikoshBAN" panose="02000000000000000000" pitchFamily="2" charset="0"/>
              </a:rPr>
              <a:t>র </a:t>
            </a:r>
            <a:r>
              <a:rPr lang="bn-IN" sz="6600" b="1" dirty="0">
                <a:latin typeface="NikoshBAN" panose="02000000000000000000" pitchFamily="2" charset="0"/>
                <a:cs typeface="NikoshBAN" panose="02000000000000000000" pitchFamily="2" charset="0"/>
              </a:rPr>
              <a:t>প</a:t>
            </a:r>
            <a:r>
              <a:rPr lang="en-US" sz="6600" b="1" dirty="0" err="1">
                <a:latin typeface="NikoshBAN" panose="02000000000000000000" pitchFamily="2" charset="0"/>
                <a:cs typeface="NikoshBAN" panose="02000000000000000000" pitchFamily="2" charset="0"/>
              </a:rPr>
              <a:t>াঠ</a:t>
            </a:r>
            <a:endParaRPr lang="en-US" sz="66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E07BDBEC-961F-4758-86A6-B6838FF48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4" y="1920309"/>
            <a:ext cx="9942549" cy="38688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530040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a16="http://schemas.microsoft.com/office/drawing/2014/main" id="{9E00FE42-731A-401E-8556-64817235ECC2}"/>
              </a:ext>
            </a:extLst>
          </p:cNvPr>
          <p:cNvSpPr/>
          <p:nvPr/>
        </p:nvSpPr>
        <p:spPr>
          <a:xfrm>
            <a:off x="2617510" y="502782"/>
            <a:ext cx="6956980" cy="1215254"/>
          </a:xfrm>
          <a:prstGeom prst="ribbon">
            <a:avLst>
              <a:gd name="adj1" fmla="val 6304"/>
              <a:gd name="adj2" fmla="val 5000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7200" b="1" dirty="0" err="1">
                <a:latin typeface="NikoshBAN" panose="02000000000000000000" pitchFamily="2" charset="0"/>
                <a:cs typeface="NikoshBAN" panose="02000000000000000000" pitchFamily="2" charset="0"/>
              </a:rPr>
              <a:t>শি</a:t>
            </a:r>
            <a:r>
              <a:rPr lang="bn-IN" sz="7200" b="1" dirty="0">
                <a:latin typeface="NikoshBAN" panose="02000000000000000000" pitchFamily="2" charset="0"/>
                <a:cs typeface="NikoshBAN" panose="02000000000000000000" pitchFamily="2" charset="0"/>
              </a:rPr>
              <a:t>খ</a:t>
            </a:r>
            <a:r>
              <a:rPr lang="en-US" sz="7200" b="1" dirty="0" err="1">
                <a:latin typeface="NikoshBAN" panose="02000000000000000000" pitchFamily="2" charset="0"/>
                <a:cs typeface="NikoshBAN" panose="02000000000000000000" pitchFamily="2" charset="0"/>
              </a:rPr>
              <a:t>নফল</a:t>
            </a:r>
            <a:endParaRPr lang="en-US" sz="7200" b="1" dirty="0">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DAEC1B65-6807-4FA6-A471-1C677B8D22E1}"/>
              </a:ext>
            </a:extLst>
          </p:cNvPr>
          <p:cNvSpPr/>
          <p:nvPr/>
        </p:nvSpPr>
        <p:spPr>
          <a:xfrm>
            <a:off x="1131218" y="2995367"/>
            <a:ext cx="9492791" cy="304698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bn-BD" sz="3200" b="1" dirty="0">
                <a:solidFill>
                  <a:srgbClr val="FF0000"/>
                </a:solidFill>
                <a:latin typeface="NikoshBAN" pitchFamily="2" charset="0"/>
                <a:cs typeface="NikoshBAN" pitchFamily="2" charset="0"/>
              </a:rPr>
              <a:t>১। শ্রেণিবিন্যাসে অবদান আছে এমন বিজ্ঞানীদের নাম বলতে পারবে।</a:t>
            </a:r>
          </a:p>
          <a:p>
            <a:r>
              <a:rPr lang="bn-BD" sz="3200" b="1" dirty="0">
                <a:solidFill>
                  <a:srgbClr val="002060"/>
                </a:solidFill>
                <a:latin typeface="NikoshBAN" pitchFamily="2" charset="0"/>
                <a:cs typeface="NikoshBAN" pitchFamily="2" charset="0"/>
              </a:rPr>
              <a:t>২। শ্রেণিবিন্যাসের </a:t>
            </a:r>
            <a:r>
              <a:rPr lang="bn-IN" sz="3200" b="1" dirty="0">
                <a:solidFill>
                  <a:srgbClr val="002060"/>
                </a:solidFill>
                <a:latin typeface="NikoshBAN" pitchFamily="2" charset="0"/>
                <a:cs typeface="NikoshBAN" pitchFamily="2" charset="0"/>
              </a:rPr>
              <a:t>সংজ্ঞা</a:t>
            </a:r>
            <a:r>
              <a:rPr lang="bn-BD" sz="3200" b="1" dirty="0">
                <a:solidFill>
                  <a:srgbClr val="002060"/>
                </a:solidFill>
                <a:latin typeface="NikoshBAN" pitchFamily="2" charset="0"/>
                <a:cs typeface="NikoshBAN" pitchFamily="2" charset="0"/>
              </a:rPr>
              <a:t> বলতে পারবে।</a:t>
            </a:r>
          </a:p>
          <a:p>
            <a:r>
              <a:rPr lang="bn-BD" sz="3200" b="1" dirty="0">
                <a:solidFill>
                  <a:srgbClr val="00B050"/>
                </a:solidFill>
                <a:latin typeface="NikoshBAN" pitchFamily="2" charset="0"/>
                <a:cs typeface="NikoshBAN" pitchFamily="2" charset="0"/>
              </a:rPr>
              <a:t>৩।  দ্বিপদ নামকরণের </a:t>
            </a:r>
            <a:r>
              <a:rPr lang="bn-IN" sz="3200" b="1" dirty="0">
                <a:solidFill>
                  <a:srgbClr val="00B050"/>
                </a:solidFill>
                <a:latin typeface="NikoshBAN" pitchFamily="2" charset="0"/>
                <a:cs typeface="NikoshBAN" pitchFamily="2" charset="0"/>
              </a:rPr>
              <a:t>ব্যাখ্যা</a:t>
            </a:r>
            <a:r>
              <a:rPr lang="bn-BD" sz="3200" b="1" dirty="0">
                <a:solidFill>
                  <a:srgbClr val="00B050"/>
                </a:solidFill>
                <a:latin typeface="NikoshBAN" pitchFamily="2" charset="0"/>
                <a:cs typeface="NikoshBAN" pitchFamily="2" charset="0"/>
              </a:rPr>
              <a:t> </a:t>
            </a:r>
            <a:r>
              <a:rPr lang="bn-IN" sz="3200" b="1" dirty="0">
                <a:solidFill>
                  <a:srgbClr val="00B050"/>
                </a:solidFill>
                <a:latin typeface="NikoshBAN" pitchFamily="2" charset="0"/>
                <a:cs typeface="NikoshBAN" pitchFamily="2" charset="0"/>
              </a:rPr>
              <a:t>করতে</a:t>
            </a:r>
            <a:r>
              <a:rPr lang="bn-BD" sz="3200" b="1" dirty="0">
                <a:solidFill>
                  <a:srgbClr val="00B050"/>
                </a:solidFill>
                <a:latin typeface="NikoshBAN" pitchFamily="2" charset="0"/>
                <a:cs typeface="NikoshBAN" pitchFamily="2" charset="0"/>
              </a:rPr>
              <a:t> পারবে।</a:t>
            </a:r>
          </a:p>
          <a:p>
            <a:r>
              <a:rPr lang="bn-BD" sz="3200" b="1" dirty="0">
                <a:solidFill>
                  <a:srgbClr val="00B0F0"/>
                </a:solidFill>
                <a:latin typeface="NikoshBAN" pitchFamily="2" charset="0"/>
                <a:cs typeface="NikoshBAN" pitchFamily="2" charset="0"/>
              </a:rPr>
              <a:t>৪। বিভিন্ন প্রাণীর বাসস্থান , গঠন, উপকারিতা ও অপকারিতা সম্পর্কে বলতে পারবে।</a:t>
            </a:r>
            <a:endParaRPr lang="bn-IN" sz="3200" b="1" dirty="0">
              <a:solidFill>
                <a:srgbClr val="00B0F0"/>
              </a:solidFill>
              <a:latin typeface="NikoshBAN" pitchFamily="2" charset="0"/>
              <a:cs typeface="NikoshBAN" pitchFamily="2" charset="0"/>
            </a:endParaRPr>
          </a:p>
          <a:p>
            <a:r>
              <a:rPr lang="bn-IN" sz="3200" b="1" dirty="0">
                <a:latin typeface="NikoshBAN" pitchFamily="2" charset="0"/>
                <a:cs typeface="NikoshBAN" pitchFamily="2" charset="0"/>
              </a:rPr>
              <a:t>৫</a:t>
            </a:r>
            <a:r>
              <a:rPr lang="bn-BD" sz="3200" b="1" dirty="0">
                <a:latin typeface="NikoshBAN" pitchFamily="2" charset="0"/>
                <a:cs typeface="NikoshBAN" pitchFamily="2" charset="0"/>
              </a:rPr>
              <a:t>। শ্রেণিবিন্যাসের প্রয়োজনীয়তা </a:t>
            </a:r>
            <a:r>
              <a:rPr lang="bn-IN" sz="3200" b="1" dirty="0">
                <a:latin typeface="NikoshBAN" pitchFamily="2" charset="0"/>
                <a:cs typeface="NikoshBAN" pitchFamily="2" charset="0"/>
              </a:rPr>
              <a:t>বর্ননা</a:t>
            </a:r>
            <a:r>
              <a:rPr lang="bn-BD" sz="3200" b="1" dirty="0">
                <a:latin typeface="NikoshBAN" pitchFamily="2" charset="0"/>
                <a:cs typeface="NikoshBAN" pitchFamily="2" charset="0"/>
              </a:rPr>
              <a:t> করতে পারবে।</a:t>
            </a:r>
            <a:endParaRPr lang="bn-IN" sz="3200" b="1" dirty="0">
              <a:latin typeface="NikoshBAN" pitchFamily="2" charset="0"/>
              <a:cs typeface="NikoshBAN" pitchFamily="2" charset="0"/>
            </a:endParaRPr>
          </a:p>
        </p:txBody>
      </p:sp>
      <p:sp>
        <p:nvSpPr>
          <p:cNvPr id="4" name="Rectangle 3">
            <a:extLst>
              <a:ext uri="{FF2B5EF4-FFF2-40B4-BE49-F238E27FC236}">
                <a16:creationId xmlns:a16="http://schemas.microsoft.com/office/drawing/2014/main" id="{71E015C3-5EB7-4914-8827-30F79866DD60}"/>
              </a:ext>
            </a:extLst>
          </p:cNvPr>
          <p:cNvSpPr/>
          <p:nvPr/>
        </p:nvSpPr>
        <p:spPr>
          <a:xfrm>
            <a:off x="1131218" y="2064470"/>
            <a:ext cx="5429839" cy="76357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bn-IN" sz="4800" b="1" dirty="0">
                <a:latin typeface="NikoshBAN" panose="02000000000000000000" pitchFamily="2" charset="0"/>
                <a:cs typeface="NikoshBAN" panose="02000000000000000000" pitchFamily="2" charset="0"/>
              </a:rPr>
              <a:t>এ পাঠ শেষে শিক্ষার্থীরা...</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6133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9D667C-F72E-4787-9082-EB9754A30062}"/>
              </a:ext>
            </a:extLst>
          </p:cNvPr>
          <p:cNvSpPr/>
          <p:nvPr/>
        </p:nvSpPr>
        <p:spPr>
          <a:xfrm>
            <a:off x="3588315" y="669838"/>
            <a:ext cx="3823483" cy="707886"/>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bn-IN" sz="4000" b="1" dirty="0">
                <a:latin typeface="NikoshBAN" panose="02000000000000000000" pitchFamily="2" charset="0"/>
                <a:cs typeface="NikoshBAN" panose="02000000000000000000" pitchFamily="2" charset="0"/>
              </a:rPr>
              <a:t>নিচের ছবিটা লক্ষ্য করি</a:t>
            </a:r>
            <a:endParaRPr lang="en-US" sz="4000" b="1"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255C68AD-906F-4A7F-99DB-5E3BC6B7CA24}"/>
              </a:ext>
            </a:extLst>
          </p:cNvPr>
          <p:cNvSpPr/>
          <p:nvPr/>
        </p:nvSpPr>
        <p:spPr>
          <a:xfrm>
            <a:off x="427703" y="4987833"/>
            <a:ext cx="11336594"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bn-IN" sz="3600" b="1" dirty="0">
                <a:latin typeface="NikoshBAN" panose="02000000000000000000" pitchFamily="2" charset="0"/>
                <a:cs typeface="NikoshBAN" panose="02000000000000000000" pitchFamily="2" charset="0"/>
              </a:rPr>
              <a:t>প্রাণিজগতের বিভিন্ন প্রাণীর সাদৃশ্য ও বৈসাদৃশ্যের ওপর ভিত্তি করে বিভিন্ন বিভাগ, শ্রেণি, গোত্র, গণ, প্রজাতিতে বিভক্ত করার প্রক্রিয়াকে শ্রেণিবিন্যাস বলে।</a:t>
            </a:r>
            <a:endParaRPr lang="en-US" sz="3600" b="1" dirty="0">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B2753161-F3A4-4769-9C5B-38C18607A5C3}"/>
              </a:ext>
            </a:extLst>
          </p:cNvPr>
          <p:cNvPicPr>
            <a:picLocks noChangeAspect="1"/>
          </p:cNvPicPr>
          <p:nvPr/>
        </p:nvPicPr>
        <p:blipFill rotWithShape="1">
          <a:blip r:embed="rId2">
            <a:extLst>
              <a:ext uri="{28A0092B-C50C-407E-A947-70E740481C1C}">
                <a14:useLocalDpi xmlns:a14="http://schemas.microsoft.com/office/drawing/2010/main" val="0"/>
              </a:ext>
            </a:extLst>
          </a:blip>
          <a:srcRect l="2396" r="3487" b="1020"/>
          <a:stretch/>
        </p:blipFill>
        <p:spPr>
          <a:xfrm>
            <a:off x="1975421" y="1803336"/>
            <a:ext cx="7620000" cy="29146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6633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FC3C82-80E7-4E2B-8DE3-56CA8E8E1E9A}"/>
              </a:ext>
            </a:extLst>
          </p:cNvPr>
          <p:cNvSpPr/>
          <p:nvPr/>
        </p:nvSpPr>
        <p:spPr>
          <a:xfrm>
            <a:off x="1596412" y="949642"/>
            <a:ext cx="6981399" cy="707886"/>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ctr"/>
            <a:r>
              <a:rPr lang="bn-BD" sz="4000" b="1" dirty="0">
                <a:latin typeface="NikoshBAN" pitchFamily="2" charset="0"/>
                <a:cs typeface="NikoshBAN" pitchFamily="2" charset="0"/>
              </a:rPr>
              <a:t>চিত্রের বিজ্ঞানীদের সম্পর্কে তোমরা জান ?  </a:t>
            </a:r>
            <a:endParaRPr lang="en-US" sz="4000" b="1" dirty="0">
              <a:latin typeface="NikoshBAN" pitchFamily="2" charset="0"/>
              <a:cs typeface="NikoshBAN" pitchFamily="2" charset="0"/>
            </a:endParaRPr>
          </a:p>
        </p:txBody>
      </p:sp>
      <p:pic>
        <p:nvPicPr>
          <p:cNvPr id="4" name="Picture 3">
            <a:extLst>
              <a:ext uri="{FF2B5EF4-FFF2-40B4-BE49-F238E27FC236}">
                <a16:creationId xmlns:a16="http://schemas.microsoft.com/office/drawing/2014/main" id="{43377AB2-A3DD-47E4-8DEE-6067AF504BA0}"/>
              </a:ext>
            </a:extLst>
          </p:cNvPr>
          <p:cNvPicPr>
            <a:picLocks noChangeAspect="1"/>
          </p:cNvPicPr>
          <p:nvPr/>
        </p:nvPicPr>
        <p:blipFill>
          <a:blip r:embed="rId2"/>
          <a:stretch>
            <a:fillRect/>
          </a:stretch>
        </p:blipFill>
        <p:spPr>
          <a:xfrm>
            <a:off x="1319620" y="1989521"/>
            <a:ext cx="2743438" cy="2708597"/>
          </a:xfrm>
          <a:prstGeom prst="rect">
            <a:avLst/>
          </a:prstGeom>
        </p:spPr>
      </p:pic>
      <p:pic>
        <p:nvPicPr>
          <p:cNvPr id="5" name="Picture 4">
            <a:extLst>
              <a:ext uri="{FF2B5EF4-FFF2-40B4-BE49-F238E27FC236}">
                <a16:creationId xmlns:a16="http://schemas.microsoft.com/office/drawing/2014/main" id="{A539F3F3-9D9F-45D5-B355-7AD8C184EC07}"/>
              </a:ext>
            </a:extLst>
          </p:cNvPr>
          <p:cNvPicPr>
            <a:picLocks noChangeAspect="1"/>
          </p:cNvPicPr>
          <p:nvPr/>
        </p:nvPicPr>
        <p:blipFill>
          <a:blip r:embed="rId3"/>
          <a:stretch>
            <a:fillRect/>
          </a:stretch>
        </p:blipFill>
        <p:spPr>
          <a:xfrm>
            <a:off x="4366532" y="1995786"/>
            <a:ext cx="2970059" cy="2746303"/>
          </a:xfrm>
          <a:prstGeom prst="rect">
            <a:avLst/>
          </a:prstGeom>
        </p:spPr>
      </p:pic>
      <p:pic>
        <p:nvPicPr>
          <p:cNvPr id="6" name="Picture 5">
            <a:extLst>
              <a:ext uri="{FF2B5EF4-FFF2-40B4-BE49-F238E27FC236}">
                <a16:creationId xmlns:a16="http://schemas.microsoft.com/office/drawing/2014/main" id="{C109EEFF-2F22-4638-B143-603C03886D4B}"/>
              </a:ext>
            </a:extLst>
          </p:cNvPr>
          <p:cNvPicPr>
            <a:picLocks noChangeAspect="1"/>
          </p:cNvPicPr>
          <p:nvPr/>
        </p:nvPicPr>
        <p:blipFill>
          <a:blip r:embed="rId4"/>
          <a:stretch>
            <a:fillRect/>
          </a:stretch>
        </p:blipFill>
        <p:spPr>
          <a:xfrm>
            <a:off x="7649223" y="1989522"/>
            <a:ext cx="2799761" cy="2708597"/>
          </a:xfrm>
          <a:prstGeom prst="rect">
            <a:avLst/>
          </a:prstGeom>
        </p:spPr>
      </p:pic>
      <p:sp>
        <p:nvSpPr>
          <p:cNvPr id="7" name="Rectangle 6">
            <a:extLst>
              <a:ext uri="{FF2B5EF4-FFF2-40B4-BE49-F238E27FC236}">
                <a16:creationId xmlns:a16="http://schemas.microsoft.com/office/drawing/2014/main" id="{5B526494-F645-47D0-8272-5BD9C9F1C366}"/>
              </a:ext>
            </a:extLst>
          </p:cNvPr>
          <p:cNvSpPr/>
          <p:nvPr/>
        </p:nvSpPr>
        <p:spPr>
          <a:xfrm>
            <a:off x="1319620" y="5030114"/>
            <a:ext cx="1980030"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ctr"/>
            <a:r>
              <a:rPr lang="bn-BD" sz="3600" b="1" dirty="0">
                <a:latin typeface="NikoshBAN" pitchFamily="2" charset="0"/>
                <a:cs typeface="NikoshBAN" pitchFamily="2" charset="0"/>
              </a:rPr>
              <a:t>অ্যারিস্টোটল</a:t>
            </a:r>
            <a:endParaRPr lang="en-US" sz="3600" b="1" dirty="0">
              <a:latin typeface="NikoshBAN" pitchFamily="2" charset="0"/>
              <a:cs typeface="NikoshBAN" pitchFamily="2" charset="0"/>
            </a:endParaRPr>
          </a:p>
        </p:txBody>
      </p:sp>
      <p:sp>
        <p:nvSpPr>
          <p:cNvPr id="8" name="Rectangle 7">
            <a:extLst>
              <a:ext uri="{FF2B5EF4-FFF2-40B4-BE49-F238E27FC236}">
                <a16:creationId xmlns:a16="http://schemas.microsoft.com/office/drawing/2014/main" id="{AC19E3BE-9781-49ED-B1F0-E8563C957C19}"/>
              </a:ext>
            </a:extLst>
          </p:cNvPr>
          <p:cNvSpPr/>
          <p:nvPr/>
        </p:nvSpPr>
        <p:spPr>
          <a:xfrm>
            <a:off x="5190806" y="5030114"/>
            <a:ext cx="1112805"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ctr"/>
            <a:r>
              <a:rPr lang="bn-BD" sz="3600" b="1" dirty="0">
                <a:latin typeface="NikoshBAN" pitchFamily="2" charset="0"/>
                <a:cs typeface="NikoshBAN" pitchFamily="2" charset="0"/>
              </a:rPr>
              <a:t>জন রে</a:t>
            </a:r>
            <a:endParaRPr lang="en-US" sz="3600" b="1" dirty="0">
              <a:latin typeface="NikoshBAN" pitchFamily="2" charset="0"/>
              <a:cs typeface="NikoshBAN" pitchFamily="2" charset="0"/>
            </a:endParaRPr>
          </a:p>
        </p:txBody>
      </p:sp>
      <p:sp>
        <p:nvSpPr>
          <p:cNvPr id="9" name="Rectangle 8">
            <a:extLst>
              <a:ext uri="{FF2B5EF4-FFF2-40B4-BE49-F238E27FC236}">
                <a16:creationId xmlns:a16="http://schemas.microsoft.com/office/drawing/2014/main" id="{BBFB4B1A-A5A5-4B73-B4A2-55E66E8D5DCE}"/>
              </a:ext>
            </a:extLst>
          </p:cNvPr>
          <p:cNvSpPr/>
          <p:nvPr/>
        </p:nvSpPr>
        <p:spPr>
          <a:xfrm>
            <a:off x="7640065" y="5030114"/>
            <a:ext cx="2994839"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bn-BD" sz="3600" b="1" dirty="0">
                <a:latin typeface="NikoshBAN" pitchFamily="2" charset="0"/>
                <a:cs typeface="NikoshBAN" pitchFamily="2" charset="0"/>
              </a:rPr>
              <a:t>ক্যারোলাস লিনিয়াস</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33196121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TotalTime>
  <Words>603</Words>
  <Application>Microsoft Office PowerPoint</Application>
  <PresentationFormat>Widescreen</PresentationFormat>
  <Paragraphs>89</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NikoshBAN</vt:lpstr>
      <vt:lpstr>SolaimanLipi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Selim</dc:creator>
  <cp:lastModifiedBy>Selim</cp:lastModifiedBy>
  <cp:revision>80</cp:revision>
  <dcterms:created xsi:type="dcterms:W3CDTF">2021-03-10T14:30:24Z</dcterms:created>
  <dcterms:modified xsi:type="dcterms:W3CDTF">2021-03-13T06:44:10Z</dcterms:modified>
</cp:coreProperties>
</file>