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7" r:id="rId3"/>
    <p:sldId id="282" r:id="rId4"/>
    <p:sldId id="283" r:id="rId5"/>
    <p:sldId id="284" r:id="rId6"/>
    <p:sldId id="260" r:id="rId7"/>
    <p:sldId id="293" r:id="rId8"/>
    <p:sldId id="286" r:id="rId9"/>
    <p:sldId id="287" r:id="rId10"/>
    <p:sldId id="264" r:id="rId11"/>
    <p:sldId id="288" r:id="rId12"/>
    <p:sldId id="290" r:id="rId13"/>
    <p:sldId id="263" r:id="rId14"/>
    <p:sldId id="268" r:id="rId15"/>
    <p:sldId id="269" r:id="rId16"/>
    <p:sldId id="266" r:id="rId17"/>
    <p:sldId id="270" r:id="rId18"/>
    <p:sldId id="265" r:id="rId19"/>
    <p:sldId id="277" r:id="rId20"/>
    <p:sldId id="278" r:id="rId21"/>
    <p:sldId id="29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0C7B4-14EF-434D-AF3D-9BB54DCDA90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D3C4FA-AEC9-4DC8-9E0B-578298845974}">
      <dgm:prSet phldrT="[Text]"/>
      <dgm:spPr/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ব্যবসায় নানাবিধ সুবিধাসমূহ</a:t>
          </a:r>
          <a:endParaRPr lang="en-US" dirty="0"/>
        </a:p>
      </dgm:t>
    </dgm:pt>
    <dgm:pt modelId="{C8D2AB26-C47A-457D-9FD6-F3575CBA1FBA}" type="parTrans" cxnId="{99C31C2D-7441-44D4-9EBA-755DDD9ADF48}">
      <dgm:prSet/>
      <dgm:spPr/>
      <dgm:t>
        <a:bodyPr/>
        <a:lstStyle/>
        <a:p>
          <a:endParaRPr lang="en-US"/>
        </a:p>
      </dgm:t>
    </dgm:pt>
    <dgm:pt modelId="{82EBEB07-CA3A-41E7-BF3C-91BEF097228C}" type="sibTrans" cxnId="{99C31C2D-7441-44D4-9EBA-755DDD9ADF48}">
      <dgm:prSet/>
      <dgm:spPr/>
      <dgm:t>
        <a:bodyPr/>
        <a:lstStyle/>
        <a:p>
          <a:endParaRPr lang="en-US"/>
        </a:p>
      </dgm:t>
    </dgm:pt>
    <dgm:pt modelId="{A12432E3-D464-4D98-8336-1E3FA16ED245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IN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মজুদ নিয়ন্ত্রণ</a:t>
          </a:r>
          <a:endParaRPr lang="en-US" sz="2800" dirty="0"/>
        </a:p>
      </dgm:t>
    </dgm:pt>
    <dgm:pt modelId="{F1684032-4DCB-4F84-8FA5-523B0C3BE59E}" type="parTrans" cxnId="{170498FB-8C85-44B0-8DCB-020D5C50B783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9CD48F9D-83CC-481E-98C7-B1C578987A3A}" type="sibTrans" cxnId="{170498FB-8C85-44B0-8DCB-020D5C50B783}">
      <dgm:prSet/>
      <dgm:spPr/>
      <dgm:t>
        <a:bodyPr/>
        <a:lstStyle/>
        <a:p>
          <a:endParaRPr lang="en-US"/>
        </a:p>
      </dgm:t>
    </dgm:pt>
    <dgm:pt modelId="{01252FD8-5046-452A-9AA3-7FE66EC3F95C}">
      <dgm:prSet phldrT="[Text]" custT="1"/>
      <dgm:spPr>
        <a:solidFill>
          <a:schemeClr val="accent6"/>
        </a:solidFill>
      </dgm:spPr>
      <dgm:t>
        <a:bodyPr/>
        <a:lstStyle/>
        <a:p>
          <a:r>
            <a:rPr lang="bn-IN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উৎপাদন ব্যবস্থাপনা</a:t>
          </a:r>
          <a:endParaRPr lang="en-US" sz="2000" dirty="0"/>
        </a:p>
      </dgm:t>
    </dgm:pt>
    <dgm:pt modelId="{6029F929-C709-49A6-9A35-9B2D28606B2F}" type="parTrans" cxnId="{4827FEE4-334F-4F58-B2AA-D56AAA8322F7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A4A86E72-F5A6-4DAA-A4B0-AA06D807842F}" type="sibTrans" cxnId="{4827FEE4-334F-4F58-B2AA-D56AAA8322F7}">
      <dgm:prSet/>
      <dgm:spPr/>
      <dgm:t>
        <a:bodyPr/>
        <a:lstStyle/>
        <a:p>
          <a:endParaRPr lang="en-US"/>
        </a:p>
      </dgm:t>
    </dgm:pt>
    <dgm:pt modelId="{A82586D3-969D-479A-BD11-C7FA0789176A}">
      <dgm:prSet phldrT="[Text]" custT="1"/>
      <dgm:spPr>
        <a:solidFill>
          <a:srgbClr val="7030A0"/>
        </a:solidFill>
      </dgm:spPr>
      <dgm:t>
        <a:bodyPr/>
        <a:lstStyle/>
        <a:p>
          <a:r>
            <a:rPr lang="bn-IN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বিপনন</a:t>
          </a:r>
          <a:endParaRPr lang="en-US" sz="2800" dirty="0"/>
        </a:p>
      </dgm:t>
    </dgm:pt>
    <dgm:pt modelId="{39679774-F90D-4E50-81DC-293535E939D9}" type="parTrans" cxnId="{BD48D02D-86AC-496A-AF9F-F48BB7879BA4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8E1AE3D7-28F2-4B0E-8C15-624E66E7DA16}" type="sibTrans" cxnId="{BD48D02D-86AC-496A-AF9F-F48BB7879BA4}">
      <dgm:prSet/>
      <dgm:spPr/>
      <dgm:t>
        <a:bodyPr/>
        <a:lstStyle/>
        <a:p>
          <a:endParaRPr lang="en-US"/>
        </a:p>
      </dgm:t>
    </dgm:pt>
    <dgm:pt modelId="{7C076B20-958F-4235-B9D8-AE300D4FB592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bn-IN" b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উন্নত যোগাযোগ ব্যবস্থা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777926-5B8B-43B7-B25F-C8161BF6B9B7}" type="parTrans" cxnId="{2E76BFAA-AFE8-4CF3-AD2B-B184D11AECA4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72A4E798-024C-44A6-9EE9-44D46DCADFA8}" type="sibTrans" cxnId="{2E76BFAA-AFE8-4CF3-AD2B-B184D11AECA4}">
      <dgm:prSet/>
      <dgm:spPr/>
      <dgm:t>
        <a:bodyPr/>
        <a:lstStyle/>
        <a:p>
          <a:endParaRPr lang="en-US"/>
        </a:p>
      </dgm:t>
    </dgm:pt>
    <dgm:pt modelId="{F25A7F1A-AC40-44EC-B5AD-D50672AD0DC3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সঠিক হিসাব রাখা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EFF0C5-B584-41CD-B558-3D04A1E0AF2A}" type="parTrans" cxnId="{FA307DCD-276E-4089-B386-C25CCAFE7369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DCCEDF59-853E-4573-895B-455AB2CE0CCE}" type="sibTrans" cxnId="{FA307DCD-276E-4089-B386-C25CCAFE7369}">
      <dgm:prSet/>
      <dgm:spPr/>
      <dgm:t>
        <a:bodyPr/>
        <a:lstStyle/>
        <a:p>
          <a:endParaRPr lang="en-US"/>
        </a:p>
      </dgm:t>
    </dgm:pt>
    <dgm:pt modelId="{F832E5CD-AD79-4F98-8A33-34F14AE90C5D}">
      <dgm:prSet phldrT="[Text]"/>
      <dgm:spPr/>
      <dgm:t>
        <a:bodyPr/>
        <a:lstStyle/>
        <a:p>
          <a:endParaRPr lang="en-US"/>
        </a:p>
      </dgm:t>
    </dgm:pt>
    <dgm:pt modelId="{7946EE73-DB5C-43E8-BDBA-2D350C106BF5}" type="parTrans" cxnId="{676D16A5-E307-4C6F-B4E5-E4F30EC7062D}">
      <dgm:prSet/>
      <dgm:spPr/>
      <dgm:t>
        <a:bodyPr/>
        <a:lstStyle/>
        <a:p>
          <a:endParaRPr lang="en-US"/>
        </a:p>
      </dgm:t>
    </dgm:pt>
    <dgm:pt modelId="{CF1EB158-11A4-4209-A1DE-E3C6463702DD}" type="sibTrans" cxnId="{676D16A5-E307-4C6F-B4E5-E4F30EC7062D}">
      <dgm:prSet/>
      <dgm:spPr/>
      <dgm:t>
        <a:bodyPr/>
        <a:lstStyle/>
        <a:p>
          <a:endParaRPr lang="en-US"/>
        </a:p>
      </dgm:t>
    </dgm:pt>
    <dgm:pt modelId="{67621AA9-4F9E-4083-AFC3-424F9FEAC506}">
      <dgm:prSet phldrT="[Text]"/>
      <dgm:spPr>
        <a:solidFill>
          <a:srgbClr val="00B050"/>
        </a:solidFill>
      </dgm:spPr>
      <dgm:t>
        <a:bodyPr/>
        <a:lstStyle/>
        <a:p>
          <a:r>
            <a:rPr lang="bn-IN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বিক্রয় ব্যবস্থাপনা ও হিসাব</a:t>
          </a:r>
          <a:endParaRPr lang="en-US" dirty="0"/>
        </a:p>
      </dgm:t>
    </dgm:pt>
    <dgm:pt modelId="{5B8D29B3-79EF-4C47-9A47-19A1545FB693}" type="parTrans" cxnId="{323E247F-C742-4AA4-922E-A20AAF6A3BC6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971CE151-7DE4-4EBA-A787-589085D99F66}" type="sibTrans" cxnId="{323E247F-C742-4AA4-922E-A20AAF6A3BC6}">
      <dgm:prSet/>
      <dgm:spPr/>
      <dgm:t>
        <a:bodyPr/>
        <a:lstStyle/>
        <a:p>
          <a:endParaRPr lang="en-US"/>
        </a:p>
      </dgm:t>
    </dgm:pt>
    <dgm:pt modelId="{7C65E016-A352-479D-9A74-FDA8392DCF82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2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মূল্য সংগ্রহ</a:t>
          </a:r>
          <a:endParaRPr lang="en-US" sz="2000" dirty="0"/>
        </a:p>
      </dgm:t>
    </dgm:pt>
    <dgm:pt modelId="{A954F9DE-31D3-460E-A7E4-64ABA442873C}" type="parTrans" cxnId="{198D64FA-A218-42F6-9A23-92DE0E9576EE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95509782-35B6-4E57-82CC-BE1F000AC1ED}" type="sibTrans" cxnId="{198D64FA-A218-42F6-9A23-92DE0E9576EE}">
      <dgm:prSet/>
      <dgm:spPr/>
      <dgm:t>
        <a:bodyPr/>
        <a:lstStyle/>
        <a:p>
          <a:endParaRPr lang="en-US"/>
        </a:p>
      </dgm:t>
    </dgm:pt>
    <dgm:pt modelId="{95B38BAA-F54C-48E9-AF5B-7C69B42283C7}" type="pres">
      <dgm:prSet presAssocID="{7390C7B4-14EF-434D-AF3D-9BB54DCDA9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8185B1-5DB9-4D15-9545-A772C8CB170D}" type="pres">
      <dgm:prSet presAssocID="{6BD3C4FA-AEC9-4DC8-9E0B-578298845974}" presName="centerShape" presStyleLbl="node0" presStyleIdx="0" presStyleCnt="1"/>
      <dgm:spPr/>
      <dgm:t>
        <a:bodyPr/>
        <a:lstStyle/>
        <a:p>
          <a:endParaRPr lang="en-US"/>
        </a:p>
      </dgm:t>
    </dgm:pt>
    <dgm:pt modelId="{7F2F4BE5-A86E-490B-AD35-9EC6D641C554}" type="pres">
      <dgm:prSet presAssocID="{F1684032-4DCB-4F84-8FA5-523B0C3BE59E}" presName="parTrans" presStyleLbl="sibTrans2D1" presStyleIdx="0" presStyleCnt="7" custScaleX="156244"/>
      <dgm:spPr/>
      <dgm:t>
        <a:bodyPr/>
        <a:lstStyle/>
        <a:p>
          <a:endParaRPr lang="en-US"/>
        </a:p>
      </dgm:t>
    </dgm:pt>
    <dgm:pt modelId="{2BF9E640-D0C0-47C0-BCD1-0369ADE8B12E}" type="pres">
      <dgm:prSet presAssocID="{F1684032-4DCB-4F84-8FA5-523B0C3BE59E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BE488A00-072A-487A-8650-B5AA60CE8939}" type="pres">
      <dgm:prSet presAssocID="{A12432E3-D464-4D98-8336-1E3FA16ED24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DDB11-2A2A-4444-8379-A9E6793E7A2F}" type="pres">
      <dgm:prSet presAssocID="{6029F929-C709-49A6-9A35-9B2D28606B2F}" presName="parTrans" presStyleLbl="sibTrans2D1" presStyleIdx="1" presStyleCnt="7" custScaleX="156244"/>
      <dgm:spPr/>
      <dgm:t>
        <a:bodyPr/>
        <a:lstStyle/>
        <a:p>
          <a:endParaRPr lang="en-US"/>
        </a:p>
      </dgm:t>
    </dgm:pt>
    <dgm:pt modelId="{972DC412-C67D-4606-887F-BBD08B87740C}" type="pres">
      <dgm:prSet presAssocID="{6029F929-C709-49A6-9A35-9B2D28606B2F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7002AB13-86AB-4C50-A6A8-770EC05B7115}" type="pres">
      <dgm:prSet presAssocID="{01252FD8-5046-452A-9AA3-7FE66EC3F95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91E64-BAAB-4E9B-9F3A-884890C4DB16}" type="pres">
      <dgm:prSet presAssocID="{E2777926-5B8B-43B7-B25F-C8161BF6B9B7}" presName="parTrans" presStyleLbl="sibTrans2D1" presStyleIdx="2" presStyleCnt="7" custScaleX="156244"/>
      <dgm:spPr/>
      <dgm:t>
        <a:bodyPr/>
        <a:lstStyle/>
        <a:p>
          <a:endParaRPr lang="en-US"/>
        </a:p>
      </dgm:t>
    </dgm:pt>
    <dgm:pt modelId="{A56947D0-FDCE-4949-BBB4-D176AE4692DC}" type="pres">
      <dgm:prSet presAssocID="{E2777926-5B8B-43B7-B25F-C8161BF6B9B7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C46602F9-AE21-4B39-AB67-4FBC6EE82A15}" type="pres">
      <dgm:prSet presAssocID="{7C076B20-958F-4235-B9D8-AE300D4FB59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E0CF5-6C3B-4B60-9FBD-1C47DEE4C0DD}" type="pres">
      <dgm:prSet presAssocID="{22EFF0C5-B584-41CD-B558-3D04A1E0AF2A}" presName="parTrans" presStyleLbl="sibTrans2D1" presStyleIdx="3" presStyleCnt="7" custScaleX="156244"/>
      <dgm:spPr/>
      <dgm:t>
        <a:bodyPr/>
        <a:lstStyle/>
        <a:p>
          <a:endParaRPr lang="en-US"/>
        </a:p>
      </dgm:t>
    </dgm:pt>
    <dgm:pt modelId="{4C4E74EB-7C30-480A-A505-C62CCF298C1C}" type="pres">
      <dgm:prSet presAssocID="{22EFF0C5-B584-41CD-B558-3D04A1E0AF2A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9D424878-FF0D-4ED4-AB46-9E7D4B7E4EA7}" type="pres">
      <dgm:prSet presAssocID="{F25A7F1A-AC40-44EC-B5AD-D50672AD0DC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83399-864E-460E-A218-0DCBE6434163}" type="pres">
      <dgm:prSet presAssocID="{39679774-F90D-4E50-81DC-293535E939D9}" presName="parTrans" presStyleLbl="sibTrans2D1" presStyleIdx="4" presStyleCnt="7" custScaleX="156244"/>
      <dgm:spPr/>
      <dgm:t>
        <a:bodyPr/>
        <a:lstStyle/>
        <a:p>
          <a:endParaRPr lang="en-US"/>
        </a:p>
      </dgm:t>
    </dgm:pt>
    <dgm:pt modelId="{96D6E10A-3BC8-4D4B-B1EE-6CB2A401D1D1}" type="pres">
      <dgm:prSet presAssocID="{39679774-F90D-4E50-81DC-293535E939D9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F7E5D47C-25B3-4056-B61B-EAF8DED07D92}" type="pres">
      <dgm:prSet presAssocID="{A82586D3-969D-479A-BD11-C7FA0789176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F2CF80-0C24-4C1B-923E-11DCA2E4D1B3}" type="pres">
      <dgm:prSet presAssocID="{5B8D29B3-79EF-4C47-9A47-19A1545FB693}" presName="parTrans" presStyleLbl="sibTrans2D1" presStyleIdx="5" presStyleCnt="7" custScaleX="156244"/>
      <dgm:spPr/>
      <dgm:t>
        <a:bodyPr/>
        <a:lstStyle/>
        <a:p>
          <a:endParaRPr lang="en-US"/>
        </a:p>
      </dgm:t>
    </dgm:pt>
    <dgm:pt modelId="{8C396BD6-982D-4E58-BB7A-CAA0FF252E39}" type="pres">
      <dgm:prSet presAssocID="{5B8D29B3-79EF-4C47-9A47-19A1545FB693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7E1F9217-BBF2-446D-B315-06DF8FB78FF0}" type="pres">
      <dgm:prSet presAssocID="{67621AA9-4F9E-4083-AFC3-424F9FEAC50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DE673-F0E6-4E39-BDF5-E972D9E5A56D}" type="pres">
      <dgm:prSet presAssocID="{A954F9DE-31D3-460E-A7E4-64ABA442873C}" presName="parTrans" presStyleLbl="sibTrans2D1" presStyleIdx="6" presStyleCnt="7" custScaleX="156244"/>
      <dgm:spPr/>
      <dgm:t>
        <a:bodyPr/>
        <a:lstStyle/>
        <a:p>
          <a:endParaRPr lang="en-US"/>
        </a:p>
      </dgm:t>
    </dgm:pt>
    <dgm:pt modelId="{1E108FA2-CD1F-408D-B53C-A047509F135E}" type="pres">
      <dgm:prSet presAssocID="{A954F9DE-31D3-460E-A7E4-64ABA442873C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FBD6CB26-2C0E-47F6-A90D-D731DFC82427}" type="pres">
      <dgm:prSet presAssocID="{7C65E016-A352-479D-9A74-FDA8392DCF8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82233B-5340-48EE-BD31-D5DA9DAC7975}" type="presOf" srcId="{A954F9DE-31D3-460E-A7E4-64ABA442873C}" destId="{B9EDE673-F0E6-4E39-BDF5-E972D9E5A56D}" srcOrd="0" destOrd="0" presId="urn:microsoft.com/office/officeart/2005/8/layout/radial5"/>
    <dgm:cxn modelId="{D5754619-02FB-4A31-8FA9-D2DC07B9DF85}" type="presOf" srcId="{5B8D29B3-79EF-4C47-9A47-19A1545FB693}" destId="{D5F2CF80-0C24-4C1B-923E-11DCA2E4D1B3}" srcOrd="0" destOrd="0" presId="urn:microsoft.com/office/officeart/2005/8/layout/radial5"/>
    <dgm:cxn modelId="{750C6C9D-8BFF-4185-AF55-3E85E475DDA7}" type="presOf" srcId="{6BD3C4FA-AEC9-4DC8-9E0B-578298845974}" destId="{C48185B1-5DB9-4D15-9545-A772C8CB170D}" srcOrd="0" destOrd="0" presId="urn:microsoft.com/office/officeart/2005/8/layout/radial5"/>
    <dgm:cxn modelId="{63EE0E87-D082-44F0-A9FA-837C3321405A}" type="presOf" srcId="{F25A7F1A-AC40-44EC-B5AD-D50672AD0DC3}" destId="{9D424878-FF0D-4ED4-AB46-9E7D4B7E4EA7}" srcOrd="0" destOrd="0" presId="urn:microsoft.com/office/officeart/2005/8/layout/radial5"/>
    <dgm:cxn modelId="{198D64FA-A218-42F6-9A23-92DE0E9576EE}" srcId="{6BD3C4FA-AEC9-4DC8-9E0B-578298845974}" destId="{7C65E016-A352-479D-9A74-FDA8392DCF82}" srcOrd="6" destOrd="0" parTransId="{A954F9DE-31D3-460E-A7E4-64ABA442873C}" sibTransId="{95509782-35B6-4E57-82CC-BE1F000AC1ED}"/>
    <dgm:cxn modelId="{60700DFD-256B-4D57-941F-8425910CCC65}" type="presOf" srcId="{F1684032-4DCB-4F84-8FA5-523B0C3BE59E}" destId="{7F2F4BE5-A86E-490B-AD35-9EC6D641C554}" srcOrd="0" destOrd="0" presId="urn:microsoft.com/office/officeart/2005/8/layout/radial5"/>
    <dgm:cxn modelId="{BD48D02D-86AC-496A-AF9F-F48BB7879BA4}" srcId="{6BD3C4FA-AEC9-4DC8-9E0B-578298845974}" destId="{A82586D3-969D-479A-BD11-C7FA0789176A}" srcOrd="4" destOrd="0" parTransId="{39679774-F90D-4E50-81DC-293535E939D9}" sibTransId="{8E1AE3D7-28F2-4B0E-8C15-624E66E7DA16}"/>
    <dgm:cxn modelId="{87C13C35-CCC8-4DC1-9C30-83A05B3829DC}" type="presOf" srcId="{22EFF0C5-B584-41CD-B558-3D04A1E0AF2A}" destId="{438E0CF5-6C3B-4B60-9FBD-1C47DEE4C0DD}" srcOrd="0" destOrd="0" presId="urn:microsoft.com/office/officeart/2005/8/layout/radial5"/>
    <dgm:cxn modelId="{80D56D63-5441-4AE9-BF24-6896CCACEC2C}" type="presOf" srcId="{6029F929-C709-49A6-9A35-9B2D28606B2F}" destId="{972DC412-C67D-4606-887F-BBD08B87740C}" srcOrd="1" destOrd="0" presId="urn:microsoft.com/office/officeart/2005/8/layout/radial5"/>
    <dgm:cxn modelId="{E1E57AAF-5B6D-4EC1-9191-ED88B2324C11}" type="presOf" srcId="{5B8D29B3-79EF-4C47-9A47-19A1545FB693}" destId="{8C396BD6-982D-4E58-BB7A-CAA0FF252E39}" srcOrd="1" destOrd="0" presId="urn:microsoft.com/office/officeart/2005/8/layout/radial5"/>
    <dgm:cxn modelId="{2E76BFAA-AFE8-4CF3-AD2B-B184D11AECA4}" srcId="{6BD3C4FA-AEC9-4DC8-9E0B-578298845974}" destId="{7C076B20-958F-4235-B9D8-AE300D4FB592}" srcOrd="2" destOrd="0" parTransId="{E2777926-5B8B-43B7-B25F-C8161BF6B9B7}" sibTransId="{72A4E798-024C-44A6-9EE9-44D46DCADFA8}"/>
    <dgm:cxn modelId="{A18C3600-6DD8-4AFC-A0F5-3C43C7C338E1}" type="presOf" srcId="{E2777926-5B8B-43B7-B25F-C8161BF6B9B7}" destId="{EBA91E64-BAAB-4E9B-9F3A-884890C4DB16}" srcOrd="0" destOrd="0" presId="urn:microsoft.com/office/officeart/2005/8/layout/radial5"/>
    <dgm:cxn modelId="{676D16A5-E307-4C6F-B4E5-E4F30EC7062D}" srcId="{7390C7B4-14EF-434D-AF3D-9BB54DCDA905}" destId="{F832E5CD-AD79-4F98-8A33-34F14AE90C5D}" srcOrd="1" destOrd="0" parTransId="{7946EE73-DB5C-43E8-BDBA-2D350C106BF5}" sibTransId="{CF1EB158-11A4-4209-A1DE-E3C6463702DD}"/>
    <dgm:cxn modelId="{A029D14C-1D93-44EF-A7A3-DF7FFD54733A}" type="presOf" srcId="{E2777926-5B8B-43B7-B25F-C8161BF6B9B7}" destId="{A56947D0-FDCE-4949-BBB4-D176AE4692DC}" srcOrd="1" destOrd="0" presId="urn:microsoft.com/office/officeart/2005/8/layout/radial5"/>
    <dgm:cxn modelId="{C251B9EE-3128-4217-8411-4BCC6F4C7711}" type="presOf" srcId="{7390C7B4-14EF-434D-AF3D-9BB54DCDA905}" destId="{95B38BAA-F54C-48E9-AF5B-7C69B42283C7}" srcOrd="0" destOrd="0" presId="urn:microsoft.com/office/officeart/2005/8/layout/radial5"/>
    <dgm:cxn modelId="{99C31C2D-7441-44D4-9EBA-755DDD9ADF48}" srcId="{7390C7B4-14EF-434D-AF3D-9BB54DCDA905}" destId="{6BD3C4FA-AEC9-4DC8-9E0B-578298845974}" srcOrd="0" destOrd="0" parTransId="{C8D2AB26-C47A-457D-9FD6-F3575CBA1FBA}" sibTransId="{82EBEB07-CA3A-41E7-BF3C-91BEF097228C}"/>
    <dgm:cxn modelId="{5385C71D-FE41-4E78-9DAE-2244B3790573}" type="presOf" srcId="{67621AA9-4F9E-4083-AFC3-424F9FEAC506}" destId="{7E1F9217-BBF2-446D-B315-06DF8FB78FF0}" srcOrd="0" destOrd="0" presId="urn:microsoft.com/office/officeart/2005/8/layout/radial5"/>
    <dgm:cxn modelId="{38040B16-9A6D-4610-9927-A1A1556E7B72}" type="presOf" srcId="{6029F929-C709-49A6-9A35-9B2D28606B2F}" destId="{33ADDB11-2A2A-4444-8379-A9E6793E7A2F}" srcOrd="0" destOrd="0" presId="urn:microsoft.com/office/officeart/2005/8/layout/radial5"/>
    <dgm:cxn modelId="{CFB51CFF-FDFF-40DC-975E-B4723E52938D}" type="presOf" srcId="{7C076B20-958F-4235-B9D8-AE300D4FB592}" destId="{C46602F9-AE21-4B39-AB67-4FBC6EE82A15}" srcOrd="0" destOrd="0" presId="urn:microsoft.com/office/officeart/2005/8/layout/radial5"/>
    <dgm:cxn modelId="{4827FEE4-334F-4F58-B2AA-D56AAA8322F7}" srcId="{6BD3C4FA-AEC9-4DC8-9E0B-578298845974}" destId="{01252FD8-5046-452A-9AA3-7FE66EC3F95C}" srcOrd="1" destOrd="0" parTransId="{6029F929-C709-49A6-9A35-9B2D28606B2F}" sibTransId="{A4A86E72-F5A6-4DAA-A4B0-AA06D807842F}"/>
    <dgm:cxn modelId="{048C44F8-422A-48AF-B53C-7E1B7109613D}" type="presOf" srcId="{39679774-F90D-4E50-81DC-293535E939D9}" destId="{96D6E10A-3BC8-4D4B-B1EE-6CB2A401D1D1}" srcOrd="1" destOrd="0" presId="urn:microsoft.com/office/officeart/2005/8/layout/radial5"/>
    <dgm:cxn modelId="{4D2532F3-317D-4F8E-BF21-77A5EFAC161A}" type="presOf" srcId="{A12432E3-D464-4D98-8336-1E3FA16ED245}" destId="{BE488A00-072A-487A-8650-B5AA60CE8939}" srcOrd="0" destOrd="0" presId="urn:microsoft.com/office/officeart/2005/8/layout/radial5"/>
    <dgm:cxn modelId="{FA307DCD-276E-4089-B386-C25CCAFE7369}" srcId="{6BD3C4FA-AEC9-4DC8-9E0B-578298845974}" destId="{F25A7F1A-AC40-44EC-B5AD-D50672AD0DC3}" srcOrd="3" destOrd="0" parTransId="{22EFF0C5-B584-41CD-B558-3D04A1E0AF2A}" sibTransId="{DCCEDF59-853E-4573-895B-455AB2CE0CCE}"/>
    <dgm:cxn modelId="{188AD2E1-2AC5-4D73-82A4-058F12D5DA73}" type="presOf" srcId="{22EFF0C5-B584-41CD-B558-3D04A1E0AF2A}" destId="{4C4E74EB-7C30-480A-A505-C62CCF298C1C}" srcOrd="1" destOrd="0" presId="urn:microsoft.com/office/officeart/2005/8/layout/radial5"/>
    <dgm:cxn modelId="{323E247F-C742-4AA4-922E-A20AAF6A3BC6}" srcId="{6BD3C4FA-AEC9-4DC8-9E0B-578298845974}" destId="{67621AA9-4F9E-4083-AFC3-424F9FEAC506}" srcOrd="5" destOrd="0" parTransId="{5B8D29B3-79EF-4C47-9A47-19A1545FB693}" sibTransId="{971CE151-7DE4-4EBA-A787-589085D99F66}"/>
    <dgm:cxn modelId="{99AB2530-129C-4D48-AA75-F4B6B678AFAB}" type="presOf" srcId="{39679774-F90D-4E50-81DC-293535E939D9}" destId="{15483399-864E-460E-A218-0DCBE6434163}" srcOrd="0" destOrd="0" presId="urn:microsoft.com/office/officeart/2005/8/layout/radial5"/>
    <dgm:cxn modelId="{6F158620-CB4A-485D-9831-676E745F785C}" type="presOf" srcId="{7C65E016-A352-479D-9A74-FDA8392DCF82}" destId="{FBD6CB26-2C0E-47F6-A90D-D731DFC82427}" srcOrd="0" destOrd="0" presId="urn:microsoft.com/office/officeart/2005/8/layout/radial5"/>
    <dgm:cxn modelId="{B14B4D53-5A0D-4359-9285-9308B9258A96}" type="presOf" srcId="{01252FD8-5046-452A-9AA3-7FE66EC3F95C}" destId="{7002AB13-86AB-4C50-A6A8-770EC05B7115}" srcOrd="0" destOrd="0" presId="urn:microsoft.com/office/officeart/2005/8/layout/radial5"/>
    <dgm:cxn modelId="{170498FB-8C85-44B0-8DCB-020D5C50B783}" srcId="{6BD3C4FA-AEC9-4DC8-9E0B-578298845974}" destId="{A12432E3-D464-4D98-8336-1E3FA16ED245}" srcOrd="0" destOrd="0" parTransId="{F1684032-4DCB-4F84-8FA5-523B0C3BE59E}" sibTransId="{9CD48F9D-83CC-481E-98C7-B1C578987A3A}"/>
    <dgm:cxn modelId="{66D6F913-6C81-4ED2-8DA9-7889BD5C6F55}" type="presOf" srcId="{A82586D3-969D-479A-BD11-C7FA0789176A}" destId="{F7E5D47C-25B3-4056-B61B-EAF8DED07D92}" srcOrd="0" destOrd="0" presId="urn:microsoft.com/office/officeart/2005/8/layout/radial5"/>
    <dgm:cxn modelId="{69649CA5-7538-41AB-8D48-364790A5DF80}" type="presOf" srcId="{A954F9DE-31D3-460E-A7E4-64ABA442873C}" destId="{1E108FA2-CD1F-408D-B53C-A047509F135E}" srcOrd="1" destOrd="0" presId="urn:microsoft.com/office/officeart/2005/8/layout/radial5"/>
    <dgm:cxn modelId="{113941E4-65F9-43D4-97E4-5CD6CA048E7F}" type="presOf" srcId="{F1684032-4DCB-4F84-8FA5-523B0C3BE59E}" destId="{2BF9E640-D0C0-47C0-BCD1-0369ADE8B12E}" srcOrd="1" destOrd="0" presId="urn:microsoft.com/office/officeart/2005/8/layout/radial5"/>
    <dgm:cxn modelId="{CFA528B6-8803-46C2-9ADC-8512C1768634}" type="presParOf" srcId="{95B38BAA-F54C-48E9-AF5B-7C69B42283C7}" destId="{C48185B1-5DB9-4D15-9545-A772C8CB170D}" srcOrd="0" destOrd="0" presId="urn:microsoft.com/office/officeart/2005/8/layout/radial5"/>
    <dgm:cxn modelId="{A85207E1-CA47-47D8-8CD1-DE77E3287304}" type="presParOf" srcId="{95B38BAA-F54C-48E9-AF5B-7C69B42283C7}" destId="{7F2F4BE5-A86E-490B-AD35-9EC6D641C554}" srcOrd="1" destOrd="0" presId="urn:microsoft.com/office/officeart/2005/8/layout/radial5"/>
    <dgm:cxn modelId="{9D440FA3-3A6A-4934-A096-24BED7667274}" type="presParOf" srcId="{7F2F4BE5-A86E-490B-AD35-9EC6D641C554}" destId="{2BF9E640-D0C0-47C0-BCD1-0369ADE8B12E}" srcOrd="0" destOrd="0" presId="urn:microsoft.com/office/officeart/2005/8/layout/radial5"/>
    <dgm:cxn modelId="{36DA417C-D1D4-4543-AE5F-46C2338E791C}" type="presParOf" srcId="{95B38BAA-F54C-48E9-AF5B-7C69B42283C7}" destId="{BE488A00-072A-487A-8650-B5AA60CE8939}" srcOrd="2" destOrd="0" presId="urn:microsoft.com/office/officeart/2005/8/layout/radial5"/>
    <dgm:cxn modelId="{E2AFA5EE-DC00-4EE2-A3B9-0474688D1293}" type="presParOf" srcId="{95B38BAA-F54C-48E9-AF5B-7C69B42283C7}" destId="{33ADDB11-2A2A-4444-8379-A9E6793E7A2F}" srcOrd="3" destOrd="0" presId="urn:microsoft.com/office/officeart/2005/8/layout/radial5"/>
    <dgm:cxn modelId="{5845A254-6E8D-407F-82E8-AC9CB97F7AF1}" type="presParOf" srcId="{33ADDB11-2A2A-4444-8379-A9E6793E7A2F}" destId="{972DC412-C67D-4606-887F-BBD08B87740C}" srcOrd="0" destOrd="0" presId="urn:microsoft.com/office/officeart/2005/8/layout/radial5"/>
    <dgm:cxn modelId="{89BAE6BA-6A6F-485B-924F-4BD8D26F8090}" type="presParOf" srcId="{95B38BAA-F54C-48E9-AF5B-7C69B42283C7}" destId="{7002AB13-86AB-4C50-A6A8-770EC05B7115}" srcOrd="4" destOrd="0" presId="urn:microsoft.com/office/officeart/2005/8/layout/radial5"/>
    <dgm:cxn modelId="{9ACC7BBF-13D6-4D1B-BD95-0A0F02F94283}" type="presParOf" srcId="{95B38BAA-F54C-48E9-AF5B-7C69B42283C7}" destId="{EBA91E64-BAAB-4E9B-9F3A-884890C4DB16}" srcOrd="5" destOrd="0" presId="urn:microsoft.com/office/officeart/2005/8/layout/radial5"/>
    <dgm:cxn modelId="{FC43BBE5-6138-4679-8E3C-2E85E94D9D92}" type="presParOf" srcId="{EBA91E64-BAAB-4E9B-9F3A-884890C4DB16}" destId="{A56947D0-FDCE-4949-BBB4-D176AE4692DC}" srcOrd="0" destOrd="0" presId="urn:microsoft.com/office/officeart/2005/8/layout/radial5"/>
    <dgm:cxn modelId="{8362601E-E2AA-439C-9FF5-29DD90D94EDA}" type="presParOf" srcId="{95B38BAA-F54C-48E9-AF5B-7C69B42283C7}" destId="{C46602F9-AE21-4B39-AB67-4FBC6EE82A15}" srcOrd="6" destOrd="0" presId="urn:microsoft.com/office/officeart/2005/8/layout/radial5"/>
    <dgm:cxn modelId="{B82BC821-53E9-4500-9D44-04F8F63FEDA6}" type="presParOf" srcId="{95B38BAA-F54C-48E9-AF5B-7C69B42283C7}" destId="{438E0CF5-6C3B-4B60-9FBD-1C47DEE4C0DD}" srcOrd="7" destOrd="0" presId="urn:microsoft.com/office/officeart/2005/8/layout/radial5"/>
    <dgm:cxn modelId="{A474A55F-4E93-47F9-8EF3-5942D11ECDE6}" type="presParOf" srcId="{438E0CF5-6C3B-4B60-9FBD-1C47DEE4C0DD}" destId="{4C4E74EB-7C30-480A-A505-C62CCF298C1C}" srcOrd="0" destOrd="0" presId="urn:microsoft.com/office/officeart/2005/8/layout/radial5"/>
    <dgm:cxn modelId="{DE190629-E3A6-4BC5-9433-8E5B9F94495D}" type="presParOf" srcId="{95B38BAA-F54C-48E9-AF5B-7C69B42283C7}" destId="{9D424878-FF0D-4ED4-AB46-9E7D4B7E4EA7}" srcOrd="8" destOrd="0" presId="urn:microsoft.com/office/officeart/2005/8/layout/radial5"/>
    <dgm:cxn modelId="{40C41046-9CAB-43FE-B5B8-4DB2B5498BE7}" type="presParOf" srcId="{95B38BAA-F54C-48E9-AF5B-7C69B42283C7}" destId="{15483399-864E-460E-A218-0DCBE6434163}" srcOrd="9" destOrd="0" presId="urn:microsoft.com/office/officeart/2005/8/layout/radial5"/>
    <dgm:cxn modelId="{18B9C042-B233-4129-BC86-D9BE29E99A75}" type="presParOf" srcId="{15483399-864E-460E-A218-0DCBE6434163}" destId="{96D6E10A-3BC8-4D4B-B1EE-6CB2A401D1D1}" srcOrd="0" destOrd="0" presId="urn:microsoft.com/office/officeart/2005/8/layout/radial5"/>
    <dgm:cxn modelId="{5E0FF9D6-5FD7-4385-9A3E-91D9BF86B652}" type="presParOf" srcId="{95B38BAA-F54C-48E9-AF5B-7C69B42283C7}" destId="{F7E5D47C-25B3-4056-B61B-EAF8DED07D92}" srcOrd="10" destOrd="0" presId="urn:microsoft.com/office/officeart/2005/8/layout/radial5"/>
    <dgm:cxn modelId="{180634CE-5179-487F-BA11-94AA454B942F}" type="presParOf" srcId="{95B38BAA-F54C-48E9-AF5B-7C69B42283C7}" destId="{D5F2CF80-0C24-4C1B-923E-11DCA2E4D1B3}" srcOrd="11" destOrd="0" presId="urn:microsoft.com/office/officeart/2005/8/layout/radial5"/>
    <dgm:cxn modelId="{24ED0753-30F7-4446-8B09-2D4D4632A559}" type="presParOf" srcId="{D5F2CF80-0C24-4C1B-923E-11DCA2E4D1B3}" destId="{8C396BD6-982D-4E58-BB7A-CAA0FF252E39}" srcOrd="0" destOrd="0" presId="urn:microsoft.com/office/officeart/2005/8/layout/radial5"/>
    <dgm:cxn modelId="{570DF9C3-EFB4-48A0-90BD-8BDF9CF817CF}" type="presParOf" srcId="{95B38BAA-F54C-48E9-AF5B-7C69B42283C7}" destId="{7E1F9217-BBF2-446D-B315-06DF8FB78FF0}" srcOrd="12" destOrd="0" presId="urn:microsoft.com/office/officeart/2005/8/layout/radial5"/>
    <dgm:cxn modelId="{EDD6D366-1460-4CA5-B560-13006432FF9C}" type="presParOf" srcId="{95B38BAA-F54C-48E9-AF5B-7C69B42283C7}" destId="{B9EDE673-F0E6-4E39-BDF5-E972D9E5A56D}" srcOrd="13" destOrd="0" presId="urn:microsoft.com/office/officeart/2005/8/layout/radial5"/>
    <dgm:cxn modelId="{48706FDE-8028-44E3-B8EF-BCC74BA6EDC7}" type="presParOf" srcId="{B9EDE673-F0E6-4E39-BDF5-E972D9E5A56D}" destId="{1E108FA2-CD1F-408D-B53C-A047509F135E}" srcOrd="0" destOrd="0" presId="urn:microsoft.com/office/officeart/2005/8/layout/radial5"/>
    <dgm:cxn modelId="{C614645A-8234-44F4-BDF7-F955B64E6692}" type="presParOf" srcId="{95B38BAA-F54C-48E9-AF5B-7C69B42283C7}" destId="{FBD6CB26-2C0E-47F6-A90D-D731DFC82427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0A1C5F-114C-4422-9920-B66ECDCAF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4BD5CF-3A2E-427C-9338-F0DA8DA08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FE2464-984D-4479-B88D-03EE99AAE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5338-33DB-418A-9036-3F49FA873179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EDB4D3-4DBF-418C-8854-669342D92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7F4197-F2F3-43C3-B027-510F4059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B6AF-7115-4F2A-9B67-49347A56E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0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F01C85-30FF-4D71-BEBA-B0F32310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69DAB1-233F-4763-9BEB-F310506D3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C251F7-22C1-4FE8-A44F-6A9FA3752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5338-33DB-418A-9036-3F49FA873179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2B436F-8F19-4823-8914-19160558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536BAE-3F73-4558-9391-BDABC82CB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B6AF-7115-4F2A-9B67-49347A56E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6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4F2C0E8-50E6-47B8-8C45-AF1D4F713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A5B77C-034A-41DC-AB9A-918920A512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3DBE37-2C23-4076-A8F0-67B3FB4F4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5338-33DB-418A-9036-3F49FA873179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D1786B-08AF-492F-B0D0-FFF093F9A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046792-2614-4822-9E0E-8CAC0B97C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B6AF-7115-4F2A-9B67-49347A56E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9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9961BA-AB14-4A66-B422-97C73532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F85C46-0738-4E6B-A0A5-280BC3CC7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155D36-C7E0-4BE7-A8EA-166448E4E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5338-33DB-418A-9036-3F49FA873179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2F2453-D6A3-44A2-A05B-69D77777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452C1E-6DB5-4E97-B673-FED4F61E8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B6AF-7115-4F2A-9B67-49347A56E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9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65938A-80E3-4B70-9864-FE413D027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9C7C51-6634-4981-B6BA-8C93D0E81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2E8CB9-ABFC-49EF-B5C0-8BCD1D984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5338-33DB-418A-9036-3F49FA873179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DBF45B-2187-4169-8D17-2761C38D6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47792D-B5E9-4E47-BF1C-73680B383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B6AF-7115-4F2A-9B67-49347A56E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0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EC655A-BE7B-44CD-BE91-C5AA60A63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9D1BEA-9001-4B9D-A27B-59D58179D0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D1A2B43-D584-47CB-AA75-14E414D43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A4B082-B103-4308-9E92-492390DD3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5338-33DB-418A-9036-3F49FA873179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CB9EAF-0F68-46A5-88E1-14744C53E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E8ED26-E0C8-479D-8854-66514B8B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B6AF-7115-4F2A-9B67-49347A56E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35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DD8384-8E27-4F50-B789-176878FB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53AAB4-C775-4C4B-AF5E-E2F79D3D3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D79855-4A25-4E55-92F3-B5A37F6A1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C93F3C-EB60-4BF3-B8A2-2983A5B3A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CA89315-D44E-466F-965C-ACC87DE56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091D58B-F39E-4994-9CB7-706D400D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5338-33DB-418A-9036-3F49FA873179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8F2A454-846F-42C6-AA89-D5BE40EB5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C49983D-FC28-4EBC-B24B-5035FE735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B6AF-7115-4F2A-9B67-49347A56E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5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CF4081-C1A8-47C8-B1DF-0A660AD80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EF26481-6B1C-4878-92E0-3E270763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5338-33DB-418A-9036-3F49FA873179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47001E7-95E2-4256-B96F-C22745B45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7D43251-19E0-4659-8BB6-57EC7B78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B6AF-7115-4F2A-9B67-49347A56E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12" name="Picture 2" descr="Image result for মুজিব শতবর্ষ">
            <a:extLst>
              <a:ext uri="{FF2B5EF4-FFF2-40B4-BE49-F238E27FC236}">
                <a16:creationId xmlns:a16="http://schemas.microsoft.com/office/drawing/2014/main" xmlns="" id="{22FBE8B9-C7CD-4230-AFEB-DE32B27E9B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765" y="554182"/>
            <a:ext cx="1259361" cy="101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80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B71C57-60B8-4203-8261-99E42DAD8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A163AC-1BDC-4ECA-A9C6-C4953F216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E14102-BF31-4CFB-8DCB-ED04B3AAF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66BAE8-A240-4162-B142-67D6E2C0D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5338-33DB-418A-9036-3F49FA873179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4049DC-8F38-4241-BF34-64D528E8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56F0E4-95D0-4617-8500-6E6764FC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B6AF-7115-4F2A-9B67-49347A56E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4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B1935C-B843-41F4-B78A-78527A46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69E9F39-7385-4393-AFE3-52D809000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230EAB-D92F-4E9E-AFF9-0927AE609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1492B6-071B-439A-B130-2AC4F7825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5338-33DB-418A-9036-3F49FA873179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A30340-4855-44DC-97EB-E17B34821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967A0A-4FBE-4708-84A2-9B17C1DD5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AB6AF-7115-4F2A-9B67-49347A56E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1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0026856-D47D-45CF-8471-4A7B69C88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858C72-B337-45DC-B1CC-6AFA64879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5B9CED-6BA6-40B5-ADC4-05071DF99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F5338-33DB-418A-9036-3F49FA873179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03DF79-E6C3-46D7-8ED9-DD3BBBF59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A16009-44FC-4F46-8FB8-304913EB0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AB6AF-7115-4F2A-9B67-49347A56E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3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fif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44" b="8168"/>
          <a:stretch/>
        </p:blipFill>
        <p:spPr>
          <a:xfrm>
            <a:off x="334851" y="334851"/>
            <a:ext cx="11436440" cy="6168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9" y="334851"/>
            <a:ext cx="11436441" cy="61689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2884" y="681439"/>
            <a:ext cx="109084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বড়বাড়ী উচ্চ বিদ্যালয়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0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C658A89-2C0F-4292-8973-E73FE838C541}"/>
              </a:ext>
            </a:extLst>
          </p:cNvPr>
          <p:cNvSpPr/>
          <p:nvPr/>
        </p:nvSpPr>
        <p:spPr>
          <a:xfrm>
            <a:off x="1481070" y="425119"/>
            <a:ext cx="8667482" cy="6309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 প্রয়োগে ব্যবসায় নানাবিধ সুবিধাসমূহ: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079116730"/>
              </p:ext>
            </p:extLst>
          </p:nvPr>
        </p:nvGraphicFramePr>
        <p:xfrm>
          <a:off x="1300767" y="1287887"/>
          <a:ext cx="8847786" cy="5022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0635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168" y="1533831"/>
            <a:ext cx="2732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মজুদ নিয়ন্ত্রণঃ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03" y="812625"/>
            <a:ext cx="3116687" cy="176458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 descr="http://www.shiresystems.co.uk/downloads/overviews/stock/Shire%20Stock%20Control%20for%20animation/Stock%20Control%20BMP%27s/Stock-Grid-View2.gif">
            <a:extLst>
              <a:ext uri="{FF2B5EF4-FFF2-40B4-BE49-F238E27FC236}">
                <a16:creationId xmlns:a16="http://schemas.microsoft.com/office/drawing/2014/main" xmlns="" id="{4021B37C-3617-45DD-9400-5EC98CAD49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8" y="812625"/>
            <a:ext cx="3683357" cy="176458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6168" y="4403433"/>
            <a:ext cx="3928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 উৎপাদন ব্যবস্থাপনাঃ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455" y="3670397"/>
            <a:ext cx="2282915" cy="199630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56" y="3670397"/>
            <a:ext cx="2499010" cy="199630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020405" y="2646748"/>
            <a:ext cx="32175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আইসিটি ব্যবহারের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পন্যের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মজুদ নিয়ন্ত্রণ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4890" y="2734471"/>
            <a:ext cx="4354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বিশেষায়িত সফটওয়্যার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4152915" y="5831036"/>
            <a:ext cx="69486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উৎপাদন ব্যবস্থাপনায় আইসিটির ব্যবহার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992" y="3670396"/>
            <a:ext cx="2366382" cy="199630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474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64986" y="477561"/>
            <a:ext cx="9199476" cy="617146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13300" b="1" dirty="0" smtClean="0">
                <a:latin typeface="NikoshBAN" pitchFamily="2" charset="0"/>
                <a:cs typeface="NikoshBAN" pitchFamily="2" charset="0"/>
              </a:rPr>
              <a:t>(৩)</a:t>
            </a:r>
            <a:r>
              <a:rPr lang="en-US" sz="13300" b="1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1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300" b="1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1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300" b="1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1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3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1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3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bn-IN" sz="13300" b="1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1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1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8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উপকরণ</a:t>
            </a:r>
            <a:r>
              <a:rPr lang="en-US" sz="1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1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bn-IN" sz="1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1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bn-IN" sz="12800" dirty="0">
                <a:latin typeface="NikoshBAN" panose="02000000000000000000" pitchFamily="2" charset="0"/>
                <a:cs typeface="NikoshBAN" panose="02000000000000000000" pitchFamily="2" charset="0"/>
              </a:rPr>
              <a:t>কে দ্রুত কার্যকর করে তুলছে।</a:t>
            </a:r>
            <a:endParaRPr lang="bn-IN" sz="12800" dirty="0" smtClean="0">
              <a:latin typeface="NikoshBAN" pitchFamily="2" charset="0"/>
              <a:cs typeface="NikoshBAN" pitchFamily="2" charset="0"/>
            </a:endParaRPr>
          </a:p>
          <a:p>
            <a:endParaRPr lang="bn-IN" sz="133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133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1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dirty="0" err="1" smtClean="0">
                <a:latin typeface="NikoshBAN" pitchFamily="2" charset="0"/>
                <a:cs typeface="NikoshBAN" pitchFamily="2" charset="0"/>
              </a:rPr>
              <a:t>ফোন</a:t>
            </a:r>
            <a:endParaRPr lang="bn-IN" sz="12800" dirty="0" smtClean="0">
              <a:latin typeface="NikoshBAN" pitchFamily="2" charset="0"/>
              <a:cs typeface="NikoshBAN" pitchFamily="2" charset="0"/>
            </a:endParaRPr>
          </a:p>
          <a:p>
            <a:endParaRPr lang="bn-IN" sz="1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85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8500" dirty="0" smtClean="0">
              <a:latin typeface="NikoshBAN" pitchFamily="2" charset="0"/>
              <a:cs typeface="NikoshBAN" pitchFamily="2" charset="0"/>
            </a:endParaRPr>
          </a:p>
          <a:p>
            <a:endParaRPr lang="bn-IN" sz="85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8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5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12800" dirty="0" err="1" smtClean="0">
                <a:latin typeface="NikoshBAN" pitchFamily="2" charset="0"/>
                <a:cs typeface="NikoshBAN" pitchFamily="2" charset="0"/>
              </a:rPr>
              <a:t>ফ্যাক্স</a:t>
            </a:r>
            <a:endParaRPr lang="bn-IN" sz="12800" dirty="0" smtClean="0">
              <a:latin typeface="NikoshBAN" pitchFamily="2" charset="0"/>
              <a:cs typeface="NikoshBAN" pitchFamily="2" charset="0"/>
            </a:endParaRPr>
          </a:p>
          <a:p>
            <a:endParaRPr lang="bn-IN" sz="12800" dirty="0" smtClean="0">
              <a:latin typeface="NikoshBAN" pitchFamily="2" charset="0"/>
              <a:cs typeface="NikoshBAN" pitchFamily="2" charset="0"/>
            </a:endParaRPr>
          </a:p>
          <a:p>
            <a:endParaRPr lang="bn-IN" sz="12800" dirty="0">
              <a:latin typeface="NikoshBAN" pitchFamily="2" charset="0"/>
              <a:cs typeface="NikoshBAN" pitchFamily="2" charset="0"/>
            </a:endParaRPr>
          </a:p>
          <a:p>
            <a:r>
              <a:rPr lang="bn-IN" sz="128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12800" dirty="0" err="1" smtClean="0">
                <a:latin typeface="NikoshBAN" pitchFamily="2" charset="0"/>
                <a:cs typeface="NikoshBAN" pitchFamily="2" charset="0"/>
              </a:rPr>
              <a:t>ইমেইল</a:t>
            </a:r>
            <a:endParaRPr lang="bn-IN" sz="12800" dirty="0" smtClean="0">
              <a:latin typeface="NikoshBAN" pitchFamily="2" charset="0"/>
              <a:cs typeface="NikoshBAN" pitchFamily="2" charset="0"/>
            </a:endParaRPr>
          </a:p>
          <a:p>
            <a:endParaRPr lang="bn-IN" sz="1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85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8500" dirty="0" smtClean="0">
                <a:latin typeface="NikoshBAN" pitchFamily="2" charset="0"/>
                <a:cs typeface="NikoshBAN" pitchFamily="2" charset="0"/>
              </a:rPr>
            </a:br>
            <a:r>
              <a:rPr lang="bn-IN" sz="107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0700" dirty="0" smtClean="0">
                <a:latin typeface="NikoshBAN" pitchFamily="2" charset="0"/>
                <a:cs typeface="NikoshBAN" pitchFamily="2" charset="0"/>
              </a:rPr>
              <a:t>                                     </a:t>
            </a:r>
          </a:p>
          <a:p>
            <a:r>
              <a:rPr lang="bn-IN" sz="107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10700" dirty="0" smtClean="0">
                <a:latin typeface="NikoshBAN" pitchFamily="2" charset="0"/>
                <a:cs typeface="NikoshBAN" pitchFamily="2" charset="0"/>
              </a:rPr>
              <a:t>                                        </a:t>
            </a:r>
            <a:r>
              <a:rPr lang="en-US" sz="12800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endParaRPr lang="bn-IN" sz="12800" dirty="0" smtClean="0">
              <a:latin typeface="NikoshBAN" pitchFamily="2" charset="0"/>
              <a:cs typeface="NikoshBAN" pitchFamily="2" charset="0"/>
            </a:endParaRPr>
          </a:p>
          <a:p>
            <a:endParaRPr lang="bn-IN" sz="1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8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5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</a:t>
            </a:r>
          </a:p>
          <a:p>
            <a:r>
              <a:rPr lang="bn-IN" sz="85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5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</a:t>
            </a:r>
            <a:r>
              <a:rPr lang="en-US" sz="12800" dirty="0" err="1" smtClean="0">
                <a:latin typeface="NikoshBAN" pitchFamily="2" charset="0"/>
                <a:cs typeface="NikoshBAN" pitchFamily="2" charset="0"/>
              </a:rPr>
              <a:t>ইন্ট্রানেট</a:t>
            </a:r>
            <a:endParaRPr lang="bn-IN" sz="12800" dirty="0" smtClean="0">
              <a:latin typeface="NikoshBAN" pitchFamily="2" charset="0"/>
              <a:cs typeface="NikoshBAN" pitchFamily="2" charset="0"/>
            </a:endParaRPr>
          </a:p>
          <a:p>
            <a:endParaRPr lang="bn-IN" sz="6100" dirty="0">
              <a:latin typeface="NikoshBAN" pitchFamily="2" charset="0"/>
              <a:cs typeface="NikoshBAN" pitchFamily="2" charset="0"/>
            </a:endParaRPr>
          </a:p>
          <a:p>
            <a:r>
              <a:rPr lang="en-US" sz="61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6100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b="1" dirty="0" smtClean="0"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1" t="12886" r="13108"/>
          <a:stretch/>
        </p:blipFill>
        <p:spPr>
          <a:xfrm>
            <a:off x="5975838" y="4801495"/>
            <a:ext cx="1888452" cy="80964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86" y="1191973"/>
            <a:ext cx="1033168" cy="1267892"/>
          </a:xfrm>
          <a:prstGeom prst="rect">
            <a:avLst/>
          </a:prstGeom>
          <a:ln w="76200">
            <a:noFill/>
          </a:ln>
        </p:spPr>
      </p:pic>
      <p:pic>
        <p:nvPicPr>
          <p:cNvPr id="5" name="Picture 6" descr="Image result for ইমেইল">
            <a:extLst>
              <a:ext uri="{FF2B5EF4-FFF2-40B4-BE49-F238E27FC236}">
                <a16:creationId xmlns:a16="http://schemas.microsoft.com/office/drawing/2014/main" xmlns="" id="{1CA0F0C8-E12B-4FCB-85C4-EB4B90BDB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428" y="3722817"/>
            <a:ext cx="1979673" cy="850432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86" y="2605508"/>
            <a:ext cx="2098605" cy="85441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3" r="13291"/>
          <a:stretch/>
        </p:blipFill>
        <p:spPr>
          <a:xfrm>
            <a:off x="8105122" y="5611139"/>
            <a:ext cx="2239617" cy="80903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342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7418231" y="390521"/>
            <a:ext cx="2485622" cy="1554189"/>
          </a:xfrm>
          <a:prstGeom prst="cloudCallout">
            <a:avLst>
              <a:gd name="adj1" fmla="val -107591"/>
              <a:gd name="adj2" fmla="val 7394"/>
            </a:avLst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" t="13989"/>
          <a:stretch/>
        </p:blipFill>
        <p:spPr>
          <a:xfrm>
            <a:off x="2766270" y="1010990"/>
            <a:ext cx="3054981" cy="18674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1977" y="3015682"/>
            <a:ext cx="106637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উন্নত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ব্যবস্থায় তথ্য ও যোগাযোগ প্রযুক্তির প্রধান উপকরণগুলোর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ভূমিকা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01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EAB1C5C-FFBA-4851-8970-AB1C5ED1EED5}"/>
              </a:ext>
            </a:extLst>
          </p:cNvPr>
          <p:cNvSpPr/>
          <p:nvPr/>
        </p:nvSpPr>
        <p:spPr>
          <a:xfrm>
            <a:off x="2701609" y="401811"/>
            <a:ext cx="7336222" cy="1042780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3C830D1-3587-4636-83CF-F69F08AA8A24}"/>
              </a:ext>
            </a:extLst>
          </p:cNvPr>
          <p:cNvSpPr txBox="1"/>
          <p:nvPr/>
        </p:nvSpPr>
        <p:spPr>
          <a:xfrm>
            <a:off x="759854" y="5477606"/>
            <a:ext cx="10650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2640" y="562750"/>
            <a:ext cx="3425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(4)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16" y="1282612"/>
            <a:ext cx="3743501" cy="183641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43" y="3335629"/>
            <a:ext cx="3452967" cy="177868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43" y="1282612"/>
            <a:ext cx="3452967" cy="183641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026" name="Picture 2" descr="How Business Analyst Can Use PEST Analysis Before You Go-To-Market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9"/>
          <a:stretch/>
        </p:blipFill>
        <p:spPr bwMode="auto">
          <a:xfrm>
            <a:off x="2453315" y="3335629"/>
            <a:ext cx="3743501" cy="1811815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358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544F4D-1DA7-4ED4-BD1C-A06AE9A1A27E}"/>
              </a:ext>
            </a:extLst>
          </p:cNvPr>
          <p:cNvSpPr txBox="1"/>
          <p:nvPr/>
        </p:nvSpPr>
        <p:spPr>
          <a:xfrm>
            <a:off x="4275786" y="5433532"/>
            <a:ext cx="6993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বিপণনে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6670" y="779373"/>
            <a:ext cx="96977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(৫)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বিপণন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প্রচারে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প্রয়োগের ফলে নতুন মাত্রা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যোগ করা সম্ভব হয়েছে।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782" y="2127083"/>
            <a:ext cx="3062232" cy="309751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66670" y="1918147"/>
            <a:ext cx="4891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 বিশ্লেষণঃ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প্রতিদ্বন্দ্বীদের সম্পর্কে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তথ্য সংগ্রহঃ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সরবরাহঃ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প্রচারঃ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تخصص ادارة الأعمال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786" y="2127082"/>
            <a:ext cx="3284112" cy="3097514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065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http://www.epos.co.uk/images/bm.jpg">
            <a:extLst>
              <a:ext uri="{FF2B5EF4-FFF2-40B4-BE49-F238E27FC236}">
                <a16:creationId xmlns:a16="http://schemas.microsoft.com/office/drawing/2014/main" xmlns="" id="{0A4E777D-9CA4-4910-A9E4-CBB38FDCA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986" y="1757604"/>
            <a:ext cx="2858791" cy="290982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0BFE32-4AB7-44CC-87F7-CD08E49DCAA4}"/>
              </a:ext>
            </a:extLst>
          </p:cNvPr>
          <p:cNvSpPr txBox="1"/>
          <p:nvPr/>
        </p:nvSpPr>
        <p:spPr>
          <a:xfrm>
            <a:off x="1325590" y="5346144"/>
            <a:ext cx="10442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A564CDD-A926-4D50-8F21-CCF69EE6A9ED}"/>
              </a:ext>
            </a:extLst>
          </p:cNvPr>
          <p:cNvSpPr/>
          <p:nvPr/>
        </p:nvSpPr>
        <p:spPr>
          <a:xfrm>
            <a:off x="3065632" y="1521384"/>
            <a:ext cx="7336222" cy="1042780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2638" y="655424"/>
            <a:ext cx="47836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(৬)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/>
          </a:p>
        </p:txBody>
      </p:sp>
      <p:pic>
        <p:nvPicPr>
          <p:cNvPr id="3074" name="Picture 2" descr="দোকানের সকল প্রকার হিসাব ব্যবস্থাপনা সফটওয়্যার - Accounting : Jamuna  Future Park : Komdaame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8" y="1680351"/>
            <a:ext cx="4184605" cy="328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845" y="1757604"/>
            <a:ext cx="3286539" cy="290982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7761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EB4DFE-6CD1-4206-9417-CE7EF962CDB7}"/>
              </a:ext>
            </a:extLst>
          </p:cNvPr>
          <p:cNvSpPr txBox="1"/>
          <p:nvPr/>
        </p:nvSpPr>
        <p:spPr>
          <a:xfrm>
            <a:off x="2534284" y="5557891"/>
            <a:ext cx="782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72088" y="653702"/>
            <a:ext cx="24641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(৭)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8" t="13793" r="30052" b="25778"/>
          <a:stretch/>
        </p:blipFill>
        <p:spPr>
          <a:xfrm>
            <a:off x="3336224" y="1021527"/>
            <a:ext cx="3425183" cy="191978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33" y="1021527"/>
            <a:ext cx="3038819" cy="191978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4" name="Picture 2" descr="মোবাইল ব্যাংকিং এর সকল তথ্য জানাতে হবে গ্রাহকদের - Curious24Wor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69" y="3290310"/>
            <a:ext cx="3988494" cy="2093960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5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9A6FCA2-39C9-4D7D-B9A4-A60A173DEF6F}"/>
              </a:ext>
            </a:extLst>
          </p:cNvPr>
          <p:cNvSpPr/>
          <p:nvPr/>
        </p:nvSpPr>
        <p:spPr>
          <a:xfrm>
            <a:off x="2686807" y="5307768"/>
            <a:ext cx="7336222" cy="1042780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0761" y="3613666"/>
            <a:ext cx="11429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কী কী সুযোগ রয়েছে ব্যাখ্যা </a:t>
            </a:r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7" name="Thought Bubble: Cloud 1">
            <a:extLst>
              <a:ext uri="{FF2B5EF4-FFF2-40B4-BE49-F238E27FC236}">
                <a16:creationId xmlns:a16="http://schemas.microsoft.com/office/drawing/2014/main" xmlns="" id="{5CEB01EA-4E2D-4B5C-ADCE-14B575E06AF1}"/>
              </a:ext>
            </a:extLst>
          </p:cNvPr>
          <p:cNvSpPr/>
          <p:nvPr/>
        </p:nvSpPr>
        <p:spPr>
          <a:xfrm>
            <a:off x="7253325" y="410545"/>
            <a:ext cx="2769704" cy="1139687"/>
          </a:xfrm>
          <a:prstGeom prst="cloudCallout">
            <a:avLst>
              <a:gd name="adj1" fmla="val -83142"/>
              <a:gd name="adj2" fmla="val 59110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81" y="1243481"/>
            <a:ext cx="3010303" cy="200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375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1FCF3B3-9CA5-4A52-B7D0-90FA10780CDD}"/>
              </a:ext>
            </a:extLst>
          </p:cNvPr>
          <p:cNvSpPr/>
          <p:nvPr/>
        </p:nvSpPr>
        <p:spPr>
          <a:xfrm>
            <a:off x="1354614" y="1813867"/>
            <a:ext cx="10236372" cy="3511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প্রয়োগের ফলে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অর্জিত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 সুবিধার নাম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ব্যবসার ক্ষেত্রে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মাধ্যমগুলো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কি?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  <a:cs typeface="NikoshBAN" panose="02000000000000000000" pitchFamily="2" charset="0"/>
              </a:rPr>
              <a:t>EPOS </a:t>
            </a:r>
            <a:r>
              <a:rPr lang="bn-IN" sz="3200" dirty="0">
                <a:solidFill>
                  <a:schemeClr val="tx1"/>
                </a:solidFill>
                <a:cs typeface="NikoshBAN" panose="02000000000000000000" pitchFamily="2" charset="0"/>
              </a:rPr>
              <a:t>এর পূর্ণ রুপ কী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ফ্যাক্স কীভাবে যোগাযোগের ক্ষেত্রে গুরুত্বপূর্ণ ভুমিকা রাখে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1787" y="552036"/>
            <a:ext cx="35820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2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19" y="2584629"/>
            <a:ext cx="1714500" cy="171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517" y="1571222"/>
            <a:ext cx="5615189" cy="450308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Bevel 4"/>
          <p:cNvSpPr/>
          <p:nvPr/>
        </p:nvSpPr>
        <p:spPr>
          <a:xfrm>
            <a:off x="2625398" y="515155"/>
            <a:ext cx="7001302" cy="811370"/>
          </a:xfrm>
          <a:prstGeom prst="beve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827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hought Bubble: Cloud 1">
            <a:extLst>
              <a:ext uri="{FF2B5EF4-FFF2-40B4-BE49-F238E27FC236}">
                <a16:creationId xmlns:a16="http://schemas.microsoft.com/office/drawing/2014/main" xmlns="" id="{5CEB01EA-4E2D-4B5C-ADCE-14B575E06AF1}"/>
              </a:ext>
            </a:extLst>
          </p:cNvPr>
          <p:cNvSpPr/>
          <p:nvPr/>
        </p:nvSpPr>
        <p:spPr>
          <a:xfrm>
            <a:off x="7253325" y="410545"/>
            <a:ext cx="2769704" cy="1139687"/>
          </a:xfrm>
          <a:prstGeom prst="cloudCallout">
            <a:avLst>
              <a:gd name="adj1" fmla="val -83142"/>
              <a:gd name="adj2" fmla="val 59110"/>
            </a:avLst>
          </a:prstGeom>
          <a:solidFill>
            <a:schemeClr val="bg1">
              <a:lumMod val="9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3" b="12246"/>
          <a:stretch/>
        </p:blipFill>
        <p:spPr>
          <a:xfrm>
            <a:off x="1948071" y="980388"/>
            <a:ext cx="4253948" cy="27299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1673" y="4330315"/>
            <a:ext cx="106056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as-IN" sz="3200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প্রযুক্তি ব্যবসা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ভবিষ্যতে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উল্লেখ কর।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6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04" y="1890176"/>
            <a:ext cx="5537914" cy="40727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768096" y="719461"/>
            <a:ext cx="5719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92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031" y="393855"/>
            <a:ext cx="3586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21228" y="940158"/>
            <a:ext cx="2253803" cy="2460809"/>
            <a:chOff x="2216696" y="1767174"/>
            <a:chExt cx="2316068" cy="230558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7" t="6368" r="6153" b="6069"/>
            <a:stretch/>
          </p:blipFill>
          <p:spPr>
            <a:xfrm>
              <a:off x="2216696" y="1767174"/>
              <a:ext cx="2316068" cy="2305588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2579428" y="2115403"/>
              <a:ext cx="1583140" cy="1596788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4604" y="2227004"/>
              <a:ext cx="1342172" cy="137358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209" y="1419368"/>
            <a:ext cx="1690191" cy="20770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8608" y="3317531"/>
            <a:ext cx="60917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শামছুন নাহার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এমএ,এমএড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বড়বাড়ী উচ্চ বিদ্যালয়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গফরগাঁও, ময়মনসিংহ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Email:slovely1032874@gmail.com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97769" y="3617614"/>
            <a:ext cx="56795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অস্টম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১-তথ্য 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প্রযুক্তির গুরুত্ব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08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০3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খ্রি.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6429817" y="1080230"/>
            <a:ext cx="119272" cy="5284289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36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335" y="1376440"/>
            <a:ext cx="4418541" cy="185345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50" y="1376441"/>
            <a:ext cx="4118871" cy="185345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50" y="3447319"/>
            <a:ext cx="4118871" cy="203174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1020449" y="451132"/>
            <a:ext cx="92697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 এবং চিন্তা করে বল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334" y="3447319"/>
            <a:ext cx="4418541" cy="203174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165123" y="5737123"/>
            <a:ext cx="890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ব্যবসা পদ্ধতি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2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0449" y="451132"/>
            <a:ext cx="92697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আরো কিছু ছবি দেখি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39" y="1382692"/>
            <a:ext cx="4100051" cy="186276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02" y="3469133"/>
            <a:ext cx="4243631" cy="204504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03" y="1382692"/>
            <a:ext cx="4243631" cy="186276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39" y="3469134"/>
            <a:ext cx="4100051" cy="204504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1268374" y="5737852"/>
            <a:ext cx="8878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অনলাইন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 পদ্ধতি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785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332383" y="662609"/>
            <a:ext cx="7593494" cy="5764695"/>
            <a:chOff x="2332383" y="662609"/>
            <a:chExt cx="7593494" cy="57646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92" t="3373"/>
            <a:stretch/>
          </p:blipFill>
          <p:spPr>
            <a:xfrm>
              <a:off x="2332383" y="1168914"/>
              <a:ext cx="2478157" cy="525839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20" t="6145" r="2416" b="15679"/>
            <a:stretch/>
          </p:blipFill>
          <p:spPr>
            <a:xfrm>
              <a:off x="4223616" y="662609"/>
              <a:ext cx="5702261" cy="301759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223616" y="1033324"/>
              <a:ext cx="570226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40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আজকে</a:t>
              </a:r>
              <a:r>
                <a:rPr lang="en-US" sz="40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40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পড়ব</a:t>
              </a:r>
              <a:endParaRPr lang="bn-IN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 ৪: ব্যবসায়ে তথ্য ও </a:t>
              </a:r>
            </a:p>
            <a:p>
              <a:pPr algn="ctr"/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যোগাযোগ প্রযুক্তির গুরুত্ব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015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5270" y="2004305"/>
            <a:ext cx="9013738" cy="4082602"/>
            <a:chOff x="966011" y="1967355"/>
            <a:chExt cx="10305639" cy="3157019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2528558" y="2281574"/>
              <a:ext cx="10920" cy="2842800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966011" y="1967355"/>
              <a:ext cx="872962" cy="3027551"/>
              <a:chOff x="1886530" y="1895131"/>
              <a:chExt cx="793304" cy="2804221"/>
            </a:xfrm>
          </p:grpSpPr>
          <p:sp>
            <p:nvSpPr>
              <p:cNvPr id="11" name="Chevron 6"/>
              <p:cNvSpPr/>
              <p:nvPr/>
            </p:nvSpPr>
            <p:spPr>
              <a:xfrm rot="16200000">
                <a:off x="869142" y="2924448"/>
                <a:ext cx="2804221" cy="745587"/>
              </a:xfrm>
              <a:custGeom>
                <a:avLst/>
                <a:gdLst>
                  <a:gd name="connsiteX0" fmla="*/ 0 w 3997234"/>
                  <a:gd name="connsiteY0" fmla="*/ 0 h 907867"/>
                  <a:gd name="connsiteX1" fmla="*/ 3979403 w 3997234"/>
                  <a:gd name="connsiteY1" fmla="*/ 0 h 907867"/>
                  <a:gd name="connsiteX2" fmla="*/ 3997234 w 3997234"/>
                  <a:gd name="connsiteY2" fmla="*/ 453934 h 907867"/>
                  <a:gd name="connsiteX3" fmla="*/ 3979403 w 3997234"/>
                  <a:gd name="connsiteY3" fmla="*/ 907867 h 907867"/>
                  <a:gd name="connsiteX4" fmla="*/ 0 w 3997234"/>
                  <a:gd name="connsiteY4" fmla="*/ 907867 h 907867"/>
                  <a:gd name="connsiteX5" fmla="*/ 17831 w 3997234"/>
                  <a:gd name="connsiteY5" fmla="*/ 453934 h 907867"/>
                  <a:gd name="connsiteX6" fmla="*/ 0 w 3997234"/>
                  <a:gd name="connsiteY6" fmla="*/ 0 h 907867"/>
                  <a:gd name="connsiteX0" fmla="*/ 0 w 3997234"/>
                  <a:gd name="connsiteY0" fmla="*/ 0 h 907867"/>
                  <a:gd name="connsiteX1" fmla="*/ 3979403 w 3997234"/>
                  <a:gd name="connsiteY1" fmla="*/ 0 h 907867"/>
                  <a:gd name="connsiteX2" fmla="*/ 3997234 w 3997234"/>
                  <a:gd name="connsiteY2" fmla="*/ 453934 h 907867"/>
                  <a:gd name="connsiteX3" fmla="*/ 3979403 w 3997234"/>
                  <a:gd name="connsiteY3" fmla="*/ 907867 h 907867"/>
                  <a:gd name="connsiteX4" fmla="*/ 0 w 3997234"/>
                  <a:gd name="connsiteY4" fmla="*/ 907867 h 907867"/>
                  <a:gd name="connsiteX5" fmla="*/ 510200 w 3997234"/>
                  <a:gd name="connsiteY5" fmla="*/ 468005 h 907867"/>
                  <a:gd name="connsiteX6" fmla="*/ 0 w 3997234"/>
                  <a:gd name="connsiteY6" fmla="*/ 0 h 907867"/>
                  <a:gd name="connsiteX0" fmla="*/ 0 w 3997234"/>
                  <a:gd name="connsiteY0" fmla="*/ 0 h 907867"/>
                  <a:gd name="connsiteX1" fmla="*/ 3979403 w 3997234"/>
                  <a:gd name="connsiteY1" fmla="*/ 0 h 907867"/>
                  <a:gd name="connsiteX2" fmla="*/ 3997234 w 3997234"/>
                  <a:gd name="connsiteY2" fmla="*/ 453934 h 907867"/>
                  <a:gd name="connsiteX3" fmla="*/ 3979403 w 3997234"/>
                  <a:gd name="connsiteY3" fmla="*/ 907867 h 907867"/>
                  <a:gd name="connsiteX4" fmla="*/ 0 w 3997234"/>
                  <a:gd name="connsiteY4" fmla="*/ 907867 h 907867"/>
                  <a:gd name="connsiteX5" fmla="*/ 580538 w 3997234"/>
                  <a:gd name="connsiteY5" fmla="*/ 468008 h 907867"/>
                  <a:gd name="connsiteX6" fmla="*/ 0 w 3997234"/>
                  <a:gd name="connsiteY6" fmla="*/ 0 h 90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97234" h="907867">
                    <a:moveTo>
                      <a:pt x="0" y="0"/>
                    </a:moveTo>
                    <a:lnTo>
                      <a:pt x="3979403" y="0"/>
                    </a:lnTo>
                    <a:lnTo>
                      <a:pt x="3997234" y="453934"/>
                    </a:lnTo>
                    <a:lnTo>
                      <a:pt x="3979403" y="907867"/>
                    </a:lnTo>
                    <a:lnTo>
                      <a:pt x="0" y="907867"/>
                    </a:lnTo>
                    <a:lnTo>
                      <a:pt x="580538" y="4680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D050"/>
              </a:solidFill>
              <a:ln w="22225">
                <a:solidFill>
                  <a:srgbClr val="009900"/>
                </a:solidFill>
              </a:ln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2700" prstMaterial="flat">
                <a:bevelT w="177800" h="254000"/>
                <a:bevelB w="1524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rtlCol="0" anchor="ctr" anchorCtr="0">
                <a:noAutofit/>
              </a:bodyPr>
              <a:lstStyle/>
              <a:p>
                <a:pPr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b="1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886530" y="2635350"/>
                <a:ext cx="793304" cy="97816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9900"/>
                </a:solidFill>
              </a:ln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2700" prstMaterial="flat">
                <a:bevelT w="177800" h="254000" prst="convex"/>
                <a:bevelB w="1524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rtlCol="0" anchor="ctr" anchorCtr="0">
                <a:noAutofit/>
              </a:bodyPr>
              <a:lstStyle/>
              <a:p>
                <a:pPr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b="1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825846" y="2065707"/>
              <a:ext cx="9445804" cy="2612250"/>
              <a:chOff x="2502751" y="2373942"/>
              <a:chExt cx="9808408" cy="2612250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2530013" y="3255383"/>
                <a:ext cx="9781146" cy="835283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r>
                  <a:rPr lang="en-US" sz="3200" b="1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২.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উন্নত যোগাযোগ ব্যবস্থায় তথ্য ও যোগাযোগ প্রযুক্তির প্রধান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উপকরণগুলোর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ভূমিকা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bn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ব্যাখ্যা করতে পারবে;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2502751" y="2373942"/>
                <a:ext cx="9808408" cy="2612250"/>
                <a:chOff x="2950390" y="2387868"/>
                <a:chExt cx="9362731" cy="2612250"/>
              </a:xfrm>
            </p:grpSpPr>
            <p:sp>
              <p:nvSpPr>
                <p:cNvPr id="8" name="Freeform 7"/>
                <p:cNvSpPr/>
                <p:nvPr/>
              </p:nvSpPr>
              <p:spPr>
                <a:xfrm>
                  <a:off x="2976413" y="2387868"/>
                  <a:ext cx="9336708" cy="773507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r>
                    <a:rPr lang="en-US" sz="3200" b="1" kern="120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১.</a:t>
                  </a:r>
                  <a:r>
                    <a:rPr lang="bn-IN" sz="3200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তথ্য </a:t>
                  </a:r>
                  <a:r>
                    <a:rPr lang="bn-IN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ও যোগাযোগ প্রযুক্তি প্রয়োগে </a:t>
                  </a:r>
                  <a:r>
                    <a:rPr lang="en-US" sz="32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ব্যবসায়ের</a:t>
                  </a:r>
                  <a:r>
                    <a:rPr lang="en-US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সুবিধাদি</a:t>
                  </a:r>
                  <a:r>
                    <a:rPr lang="en-US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</a:t>
                  </a:r>
                  <a:r>
                    <a:rPr lang="en-US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করতে</a:t>
                  </a:r>
                  <a:r>
                    <a:rPr lang="en-US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পারবে</a:t>
                  </a:r>
                  <a:r>
                    <a:rPr lang="en-US" sz="32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;</a:t>
                  </a:r>
                  <a:endParaRPr lang="bn-IN" sz="32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9" name="Freeform 8"/>
                <p:cNvSpPr/>
                <p:nvPr/>
              </p:nvSpPr>
              <p:spPr>
                <a:xfrm>
                  <a:off x="2950390" y="4212525"/>
                  <a:ext cx="9336709" cy="787593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r>
                    <a:rPr lang="en-US" sz="3200" b="1" kern="120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৩. </a:t>
                  </a:r>
                  <a:r>
                    <a:rPr lang="en-US" sz="3200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ব্যবসা</a:t>
                  </a:r>
                  <a:r>
                    <a:rPr lang="bn-IN" sz="3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-</a:t>
                  </a:r>
                  <a:r>
                    <a:rPr lang="en-US" sz="3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3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বাণিজ্যের ক্ষেত্রে</a:t>
                  </a:r>
                  <a:r>
                    <a:rPr lang="en-US" sz="3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তথ্য</a:t>
                  </a:r>
                  <a:r>
                    <a:rPr lang="en-US" sz="3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 ও </a:t>
                  </a:r>
                  <a:r>
                    <a:rPr lang="en-US" sz="3200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যোগাযোগ</a:t>
                  </a:r>
                  <a:r>
                    <a:rPr lang="en-US" sz="3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প্রযুক্তির</a:t>
                  </a:r>
                  <a:r>
                    <a:rPr lang="en-US" sz="3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IN" sz="3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সুযোগ ব্যাখ্যা </a:t>
                  </a:r>
                  <a:r>
                    <a:rPr lang="en-US" sz="3200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করতে</a:t>
                  </a:r>
                  <a:r>
                    <a:rPr lang="en-US" sz="3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3200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পারবে</a:t>
                  </a:r>
                  <a:r>
                    <a:rPr lang="en-US" sz="3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NikoshBAN" pitchFamily="2" charset="0"/>
                      <a:cs typeface="NikoshBAN" pitchFamily="2" charset="0"/>
                    </a:rPr>
                    <a:t>;</a:t>
                  </a:r>
                  <a:endParaRPr lang="en-US" sz="32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</p:grpSp>
      </p:grpSp>
      <p:sp>
        <p:nvSpPr>
          <p:cNvPr id="18" name="Rectangle 17"/>
          <p:cNvSpPr/>
          <p:nvPr/>
        </p:nvSpPr>
        <p:spPr>
          <a:xfrm>
            <a:off x="2131560" y="1357974"/>
            <a:ext cx="4283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95282" y="510510"/>
            <a:ext cx="4293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92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0899" y="1310896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আইসিটি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প্রয়োগে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ব্যবসায়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বানি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আমুল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পরিবর্তনের সূচনা করেছে। ইন্টারনেট ওয়েবসাইট এ পণ্য কেনা বেচা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হয়।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ভবিষ্যতে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বানিজ্য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চলবে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ণ্যে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জন্য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কাঁচা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মাল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সংগ্রহ থেকে শুরু করে কর্মী ব্যবস্থাপনা, বিপণন, সর্বশেষ পণ্য বা সেবার বিনিময় মূল্য প্রাপ্তির ক্ষেত্রে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আইসিটি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গু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রুত্ব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পূর্ণ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অবদান রেখে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চলেছে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301" y="3601373"/>
            <a:ext cx="2214289" cy="19080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92" y="1521556"/>
            <a:ext cx="1848420" cy="1805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121" y="1521556"/>
            <a:ext cx="2453405" cy="1805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908" y="3495655"/>
            <a:ext cx="1325476" cy="20138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384583"/>
            <a:ext cx="91697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b="1" u="sng" dirty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bn-IN" sz="4000" b="1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as-IN" sz="4000" b="1" u="sng" dirty="0">
                <a:latin typeface="NikoshBAN" pitchFamily="2" charset="0"/>
                <a:cs typeface="NikoshBAN" pitchFamily="2" charset="0"/>
              </a:rPr>
              <a:t>বানি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জ্যে</a:t>
            </a:r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b="1" u="sng" dirty="0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158436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1217" y="3476154"/>
            <a:ext cx="110243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ব্যবসার কোন কোন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ক্ষেত্রে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আইসিটি গু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রুত্ব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পূর্ণ অবদান রেখে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চলেছে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আইসিটি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প্রয়োগের ফলে ব্যবসায়ে কী কী ধরনের সুবিধা অর্জিত হয় তা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5" name="Cloud Callout 4"/>
          <p:cNvSpPr/>
          <p:nvPr/>
        </p:nvSpPr>
        <p:spPr>
          <a:xfrm>
            <a:off x="7250806" y="390521"/>
            <a:ext cx="2653047" cy="1605704"/>
          </a:xfrm>
          <a:prstGeom prst="cloudCallout">
            <a:avLst>
              <a:gd name="adj1" fmla="val -103538"/>
              <a:gd name="adj2" fmla="val 5238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50806" y="715712"/>
            <a:ext cx="26530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71" y="715713"/>
            <a:ext cx="2227710" cy="209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6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468</Words>
  <Application>Microsoft Office PowerPoint</Application>
  <PresentationFormat>Widescreen</PresentationFormat>
  <Paragraphs>93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HP</cp:lastModifiedBy>
  <cp:revision>247</cp:revision>
  <dcterms:created xsi:type="dcterms:W3CDTF">2021-02-08T06:09:47Z</dcterms:created>
  <dcterms:modified xsi:type="dcterms:W3CDTF">2021-03-13T03:15:09Z</dcterms:modified>
</cp:coreProperties>
</file>