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80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304800"/>
            <a:ext cx="21336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পাথর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672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000" b="1" dirty="0" smtClean="0"/>
              <a:t>পাথর প্রাকৃতিক উপায়ে গঠিত জটিল রাসায়নিক যৌগবিশেষ। বহুবিদ খনিজ সামগ্রী দীর্ঘমেয়াদি প্রাকৃতিক তাপ, চাপ ইত্যাদির প্রভাবে জটিল রাসায়নিক প্রক্রিয়ায় জমাটবদ্ধ হয়ে পাথরের উৎপত্তি ঘটায় ।</a:t>
            </a:r>
            <a:endParaRPr lang="en-US" sz="2000" b="1" dirty="0"/>
          </a:p>
        </p:txBody>
      </p:sp>
      <p:pic>
        <p:nvPicPr>
          <p:cNvPr id="7" name="Picture 6" descr="1200px-Moe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143000"/>
            <a:ext cx="3886200" cy="2914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5715000"/>
            <a:ext cx="7696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পাথরকে নির্মাণ সামগ্রীর রাজা বলা হয়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6388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প্রকৃতিতে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প্রাপ্ত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পাথর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শ্রেণিতে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বিভক্তঃ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2514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ভু-তাত্ত্বিক শ্রেণিবিভাগ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1524000"/>
            <a:ext cx="2514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ভৌত শ্রেণিবিভাগ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524000"/>
            <a:ext cx="25146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রাসায়নিক শ্রেণিবিভাগ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7924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/>
              <a:t>ভূ-তাত্ত্বিক শ্রেণিবিভাগ অনুসারে পাথরকে নিম্নলিখিত ভাগে ভাগ করা যায়ঃ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895600"/>
            <a:ext cx="18288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আগ্নেয় শিলা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895600"/>
            <a:ext cx="18288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পাললিক শিলা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895600"/>
            <a:ext cx="1905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রূপান্তরিত শিলা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581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বাংলাদেশের কোন কোন জায়গায় পাথর পাওয়া যায়?</a:t>
            </a:r>
            <a:endParaRPr lang="en-US" sz="2800" b="1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09600" y="4191000"/>
          <a:ext cx="8001000" cy="2188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2198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পাথর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প্রাপ্তিস্থান</a:t>
                      </a:r>
                      <a:endParaRPr lang="en-US" dirty="0"/>
                    </a:p>
                  </a:txBody>
                  <a:tcPr/>
                </a:tc>
              </a:tr>
              <a:tr h="542134"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>
                          <a:solidFill>
                            <a:schemeClr val="bg1"/>
                          </a:solidFill>
                        </a:rPr>
                        <a:t>চুনা</a:t>
                      </a:r>
                      <a:r>
                        <a:rPr lang="bn-BD" b="1" baseline="0" dirty="0" smtClean="0">
                          <a:solidFill>
                            <a:schemeClr val="bg1"/>
                          </a:solidFill>
                        </a:rPr>
                        <a:t> পাথর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b="1" dirty="0" smtClean="0"/>
                        <a:t>সিলেটের ভোলাগঞ্জ,</a:t>
                      </a:r>
                      <a:r>
                        <a:rPr lang="bn-BD" b="1" baseline="0" dirty="0" smtClean="0"/>
                        <a:t> </a:t>
                      </a:r>
                      <a:r>
                        <a:rPr lang="bn-BD" b="1" dirty="0" smtClean="0"/>
                        <a:t>দিনাজপু্রের</a:t>
                      </a:r>
                      <a:r>
                        <a:rPr lang="bn-BD" b="1" baseline="0" dirty="0" smtClean="0"/>
                        <a:t> খনি, </a:t>
                      </a:r>
                      <a:r>
                        <a:rPr lang="bn-BD" b="1" dirty="0" smtClean="0"/>
                        <a:t>বগুড়ার</a:t>
                      </a:r>
                      <a:r>
                        <a:rPr lang="bn-BD" b="1" baseline="0" dirty="0" smtClean="0"/>
                        <a:t> খনি।</a:t>
                      </a:r>
                      <a:endParaRPr lang="en-US" b="1" dirty="0"/>
                    </a:p>
                  </a:txBody>
                  <a:tcPr/>
                </a:tc>
              </a:tr>
              <a:tr h="542134"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>
                          <a:solidFill>
                            <a:schemeClr val="bg1"/>
                          </a:solidFill>
                        </a:rPr>
                        <a:t>স্লেট</a:t>
                      </a:r>
                      <a:r>
                        <a:rPr lang="bn-BD" b="1" baseline="0" dirty="0" smtClean="0">
                          <a:solidFill>
                            <a:schemeClr val="bg1"/>
                          </a:solidFill>
                        </a:rPr>
                        <a:t> ও ল্যাটেরাইট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b="1" dirty="0" smtClean="0"/>
                        <a:t>চট্টগ্রাম।</a:t>
                      </a:r>
                      <a:endParaRPr lang="en-US" b="1" dirty="0"/>
                    </a:p>
                  </a:txBody>
                  <a:tcPr/>
                </a:tc>
              </a:tr>
              <a:tr h="542134">
                <a:tc>
                  <a:txBody>
                    <a:bodyPr/>
                    <a:lstStyle/>
                    <a:p>
                      <a:pPr algn="ctr"/>
                      <a:r>
                        <a:rPr lang="bn-BD" b="1" dirty="0" smtClean="0">
                          <a:solidFill>
                            <a:schemeClr val="bg1"/>
                          </a:solidFill>
                        </a:rPr>
                        <a:t>সিঙ্গেল</a:t>
                      </a:r>
                      <a:r>
                        <a:rPr lang="bn-BD" b="1" baseline="0" dirty="0" smtClean="0">
                          <a:solidFill>
                            <a:schemeClr val="bg1"/>
                          </a:solidFill>
                        </a:rPr>
                        <a:t> বোল্ডার ও নুড়িপাথর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b="1" dirty="0" smtClean="0"/>
                        <a:t>সিলেটের জাফলং,</a:t>
                      </a:r>
                      <a:r>
                        <a:rPr lang="bn-BD" b="1" baseline="0" dirty="0" smtClean="0"/>
                        <a:t> কোম্পানীগঞ্জ, সুনামগঞ্জ ।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609600"/>
            <a:ext cx="41910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আগ্নেয়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শিলাঃ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/>
              <a:t>ম্যাগনা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গলিত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পাথর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ঠান্ডা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হয়ে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এই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গঠিত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যেমনঃ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গ্রানাইট</a:t>
            </a:r>
            <a:r>
              <a:rPr lang="en-US" sz="2400" b="1" dirty="0" smtClean="0"/>
              <a:t>,  </a:t>
            </a:r>
            <a:r>
              <a:rPr lang="en-US" sz="2400" b="1" dirty="0" err="1" smtClean="0"/>
              <a:t>ব্যাসল্ট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ডুলেরাইট</a:t>
            </a:r>
            <a:r>
              <a:rPr lang="en-US" sz="2400" b="1" dirty="0" smtClean="0"/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514600"/>
            <a:ext cx="41910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</a:rPr>
              <a:t>পাললিক শিলাঃ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bn-BD" sz="2400" b="1" dirty="0" smtClean="0"/>
              <a:t>পুরাতন শিলা ক্ষয়প্রাপ্ত হয়ে স্তূপকৃত হয়ে গঠিত হয়। যেমনঃ গ্রাভেল, স্যান্ডস্টোন, জিপসাম।</a:t>
            </a: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495800"/>
            <a:ext cx="41910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</a:rPr>
              <a:t>রূপান্তরিত শিলাঃ </a:t>
            </a:r>
            <a:r>
              <a:rPr lang="bn-BD" sz="2400" b="1" dirty="0" smtClean="0">
                <a:solidFill>
                  <a:schemeClr val="tx1"/>
                </a:solidFill>
              </a:rPr>
              <a:t>আগ্নেয় শিলা এবং পাললিক শিলা  প্রচন্ত  তাপে ও চাপে রুপান্তরের ফলে রূপান্তরিত শিলায় পরিণত হয়।</a:t>
            </a:r>
            <a:r>
              <a:rPr lang="bn-BD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 smtClean="0"/>
          </a:p>
        </p:txBody>
      </p:sp>
      <p:pic>
        <p:nvPicPr>
          <p:cNvPr id="19" name="Picture 18" descr="আগ্নেয়_পাথর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4800"/>
            <a:ext cx="2797628" cy="2061410"/>
          </a:xfrm>
          <a:prstGeom prst="rect">
            <a:avLst/>
          </a:prstGeom>
        </p:spPr>
      </p:pic>
      <p:pic>
        <p:nvPicPr>
          <p:cNvPr id="20" name="Picture 19" descr="রুপান্তর_পাথর__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267200"/>
            <a:ext cx="3047999" cy="2286000"/>
          </a:xfrm>
          <a:prstGeom prst="rect">
            <a:avLst/>
          </a:prstGeom>
        </p:spPr>
      </p:pic>
      <p:pic>
        <p:nvPicPr>
          <p:cNvPr id="21" name="Picture 20" descr="Conglomerate-066-RD010-C_dso1fd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57400"/>
            <a:ext cx="2254064" cy="237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27432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</a:rPr>
              <a:t>পাথরের ব্যবহার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534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07000"/>
              <a:buFont typeface="Wingdings" pitchFamily="2" charset="2"/>
              <a:buChar char="|"/>
            </a:pPr>
            <a:r>
              <a:rPr lang="bn-BD" sz="2400" b="1" dirty="0" smtClean="0">
                <a:solidFill>
                  <a:srgbClr val="FFFF0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কাঠামোঃ</a:t>
            </a:r>
            <a:r>
              <a:rPr lang="bn-BD" sz="2000" b="1" dirty="0" smtClean="0">
                <a:solidFill>
                  <a:srgbClr val="FFFF00"/>
                </a:solidFill>
              </a:rPr>
              <a:t> পাথর ভিত্তি, দেয়াল, কলাম, লিন্টেল, আর্চ, ছাদ, ফ্লোর, ডিপিসি ইত্যাদি কাঠামো তৈরিতে ব্যবহারিত হয়</a:t>
            </a:r>
            <a:r>
              <a:rPr lang="bn-BD" sz="2000" b="1" dirty="0" smtClean="0">
                <a:solidFill>
                  <a:srgbClr val="FFFF00"/>
                </a:solidFill>
              </a:rPr>
              <a:t>।</a:t>
            </a:r>
          </a:p>
          <a:p>
            <a:pPr>
              <a:buClr>
                <a:srgbClr val="C00000"/>
              </a:buClr>
              <a:buSzPct val="107000"/>
              <a:buFont typeface="Wingdings" pitchFamily="2" charset="2"/>
              <a:buChar char="|"/>
            </a:pPr>
            <a:endParaRPr lang="bn-BD" sz="2000" b="1" dirty="0" smtClean="0">
              <a:solidFill>
                <a:srgbClr val="FFFF00"/>
              </a:solidFill>
            </a:endParaRPr>
          </a:p>
          <a:p>
            <a:pPr>
              <a:buClr>
                <a:srgbClr val="C00000"/>
              </a:buClr>
              <a:buSzPct val="107000"/>
              <a:buFont typeface="Wingdings" pitchFamily="2" charset="2"/>
              <a:buChar char="|"/>
            </a:pPr>
            <a:r>
              <a:rPr lang="bn-BD" sz="2400" b="1" dirty="0" smtClean="0">
                <a:solidFill>
                  <a:srgbClr val="FFFF0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ফেস ওয়ার্কঃ </a:t>
            </a:r>
            <a:r>
              <a:rPr lang="bn-BD" sz="2000" b="1" dirty="0" smtClean="0">
                <a:solidFill>
                  <a:srgbClr val="FFFF00"/>
                </a:solidFill>
              </a:rPr>
              <a:t>ইটের দেয়ালে নির্দিষ্ট রঙের পাথর দ্বারা ফেসিং করা হয়। একে কম্পোজিট ম্যাশনারি বলে।</a:t>
            </a:r>
          </a:p>
          <a:p>
            <a:pPr>
              <a:buClr>
                <a:srgbClr val="C00000"/>
              </a:buClr>
              <a:buSzPct val="107000"/>
              <a:buFont typeface="Wingdings" pitchFamily="2" charset="2"/>
              <a:buChar char="|"/>
            </a:pPr>
            <a:endParaRPr lang="bn-BD" sz="2000" b="1" dirty="0" smtClean="0">
              <a:solidFill>
                <a:srgbClr val="FFFF00"/>
              </a:solidFill>
            </a:endParaRPr>
          </a:p>
          <a:p>
            <a:pPr>
              <a:buClr>
                <a:srgbClr val="C00000"/>
              </a:buClr>
              <a:buSzPct val="107000"/>
              <a:buFont typeface="Wingdings" pitchFamily="2" charset="2"/>
              <a:buChar char="|"/>
            </a:pPr>
            <a:r>
              <a:rPr lang="bn-BD" sz="2000" b="1" dirty="0" smtClean="0">
                <a:solidFill>
                  <a:srgbClr val="FFFF0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পেভিং স্টোনঃ </a:t>
            </a:r>
            <a:r>
              <a:rPr lang="bn-BD" sz="2000" b="1" dirty="0" smtClean="0">
                <a:solidFill>
                  <a:srgbClr val="FFFF00"/>
                </a:solidFill>
              </a:rPr>
              <a:t>আবাসিক, বাণিজ্যিক, কলকারখানার ইমারতের ফ্লোর ঢাকতে পেভিং স্টোন ব্যবহার করা হয়।</a:t>
            </a:r>
            <a:r>
              <a:rPr lang="bn-BD" sz="2400" b="1" dirty="0" smtClean="0">
                <a:solidFill>
                  <a:srgbClr val="FFFF00"/>
                </a:solidFill>
              </a:rPr>
              <a:t> </a:t>
            </a:r>
            <a:r>
              <a:rPr lang="bn-BD" sz="2000" b="1" dirty="0" smtClean="0">
                <a:solidFill>
                  <a:srgbClr val="FFFF00"/>
                </a:solidFill>
              </a:rPr>
              <a:t>রাস্তা, ফুটপাতেও পেভিং স্টোন ব্যবহার করা হয়।</a:t>
            </a:r>
          </a:p>
          <a:p>
            <a:pPr>
              <a:buClr>
                <a:srgbClr val="C00000"/>
              </a:buClr>
              <a:buSzPct val="107000"/>
              <a:buFont typeface="Wingdings" pitchFamily="2" charset="2"/>
              <a:buChar char="|"/>
            </a:pPr>
            <a:endParaRPr lang="bn-BD" sz="2000" b="1" dirty="0" smtClean="0">
              <a:solidFill>
                <a:srgbClr val="FFFF00"/>
              </a:solidFill>
            </a:endParaRPr>
          </a:p>
          <a:p>
            <a:pPr>
              <a:buClr>
                <a:srgbClr val="C00000"/>
              </a:buClr>
              <a:buSzPct val="107000"/>
              <a:buFont typeface="Wingdings" pitchFamily="2" charset="2"/>
              <a:buChar char="|"/>
            </a:pPr>
            <a:r>
              <a:rPr lang="bn-BD" sz="2000" b="1" dirty="0" smtClean="0">
                <a:solidFill>
                  <a:srgbClr val="FFFF0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মৌলিক সামগ্রীঃ </a:t>
            </a:r>
            <a:r>
              <a:rPr lang="bn-BD" sz="2000" b="1" dirty="0" smtClean="0">
                <a:solidFill>
                  <a:srgbClr val="FFFF00"/>
                </a:solidFill>
              </a:rPr>
              <a:t>পাথর ভেঙে সিমেন্ট কংক্রিট, ক্যালকারিয়াস সিমেন্ট, কৃত্রিম পাথর, হলো ব্লক তৈরির একটি মৌলিক উপাদানে রূপান্তর করা হয়।</a:t>
            </a:r>
          </a:p>
          <a:p>
            <a:pPr>
              <a:buClr>
                <a:srgbClr val="C00000"/>
              </a:buClr>
              <a:buSzPct val="107000"/>
              <a:buFont typeface="Wingdings" pitchFamily="2" charset="2"/>
              <a:buChar char="|"/>
            </a:pPr>
            <a:endParaRPr lang="bn-BD" sz="2000" b="1" dirty="0" smtClean="0">
              <a:solidFill>
                <a:srgbClr val="FFFF00"/>
              </a:solidFill>
            </a:endParaRPr>
          </a:p>
          <a:p>
            <a:pPr>
              <a:buClr>
                <a:srgbClr val="C00000"/>
              </a:buClr>
              <a:buSzPct val="107000"/>
              <a:buFont typeface="Wingdings" pitchFamily="2" charset="2"/>
              <a:buChar char="|"/>
            </a:pPr>
            <a:r>
              <a:rPr lang="bn-BD" sz="2000" b="1" dirty="0" smtClean="0">
                <a:solidFill>
                  <a:srgbClr val="FFFF00"/>
                </a:solidFill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</a:rPr>
              <a:t>বিবিধঃ</a:t>
            </a:r>
            <a:r>
              <a:rPr lang="bn-BD" sz="2000" b="1" dirty="0" smtClean="0">
                <a:solidFill>
                  <a:srgbClr val="FFFF00"/>
                </a:solidFill>
              </a:rPr>
              <a:t> পাথর অন্যান্য ক্ষেত্র যেমন রেলওয়ের ব্যালাস্ট, সেতু, এবাটমেন্ট, রিটেনিং ওয়াল, লাইট হাউজ, ড্যাম ইত্যাদিতে ব্যবহারিত হয়।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867400"/>
            <a:ext cx="75438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600" b="1" dirty="0" smtClean="0"/>
              <a:t>আমাদের দেশে রাস্তা তৈরি এবং নির্মাণকাজে স্টোন চিপস হিসেবে তিন ধরনের আকারের পাথর ব্যবহার করা হয়। যথাঃ- ২৫ মিমি, ২০মিমি, ২০ মিমি এর নীচের আকার।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</TotalTime>
  <Words>302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Paper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Mahafuzur Rahman</dc:creator>
  <cp:lastModifiedBy>Admin</cp:lastModifiedBy>
  <cp:revision>37</cp:revision>
  <dcterms:created xsi:type="dcterms:W3CDTF">2006-08-16T00:00:00Z</dcterms:created>
  <dcterms:modified xsi:type="dcterms:W3CDTF">2021-03-12T18:19:46Z</dcterms:modified>
</cp:coreProperties>
</file>