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50" r:id="rId2"/>
    <p:sldId id="257" r:id="rId3"/>
    <p:sldId id="338" r:id="rId4"/>
    <p:sldId id="339" r:id="rId5"/>
    <p:sldId id="340" r:id="rId6"/>
    <p:sldId id="341" r:id="rId7"/>
    <p:sldId id="343" r:id="rId8"/>
    <p:sldId id="342" r:id="rId9"/>
    <p:sldId id="344" r:id="rId10"/>
    <p:sldId id="352" r:id="rId11"/>
    <p:sldId id="353" r:id="rId12"/>
    <p:sldId id="355" r:id="rId13"/>
    <p:sldId id="356" r:id="rId14"/>
    <p:sldId id="312" r:id="rId15"/>
    <p:sldId id="313" r:id="rId16"/>
    <p:sldId id="357" r:id="rId17"/>
    <p:sldId id="337" r:id="rId18"/>
    <p:sldId id="345" r:id="rId19"/>
    <p:sldId id="346" r:id="rId20"/>
    <p:sldId id="358" r:id="rId21"/>
    <p:sldId id="347" r:id="rId22"/>
    <p:sldId id="348" r:id="rId23"/>
    <p:sldId id="349" r:id="rId24"/>
    <p:sldId id="325" r:id="rId25"/>
    <p:sldId id="286" r:id="rId26"/>
  </p:sldIdLst>
  <p:sldSz cx="10402888" cy="7315200"/>
  <p:notesSz cx="6858000" cy="9144000"/>
  <p:defaultTextStyle>
    <a:defPPr>
      <a:defRPr lang="en-US"/>
    </a:defPPr>
    <a:lvl1pPr marL="0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212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424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636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4847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2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9290" autoAdjust="0"/>
  </p:normalViewPr>
  <p:slideViewPr>
    <p:cSldViewPr>
      <p:cViewPr varScale="1">
        <p:scale>
          <a:sx n="68" d="100"/>
          <a:sy n="68" d="100"/>
        </p:scale>
        <p:origin x="1164" y="30"/>
      </p:cViewPr>
      <p:guideLst>
        <p:guide orient="horz" pos="2304"/>
        <p:guide pos="3277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38AC46-D06D-4AF3-81D4-77D2B9FA1B8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CA42B6-7100-40EA-889B-7628E9A0A41E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/>
            <a:t>হিংসা-বিদ্বেষ জাতীয় ঐক্য, সংহতি ও উন্নতির পথে অন্তরায় ।</a:t>
          </a:r>
          <a:endParaRPr lang="en-US" dirty="0"/>
        </a:p>
      </dgm:t>
    </dgm:pt>
    <dgm:pt modelId="{4B4A7ECF-83A9-4547-B665-6BCFB6CEE41B}" type="parTrans" cxnId="{A06413FD-6769-40EE-BE68-3A5ECA25E8DE}">
      <dgm:prSet/>
      <dgm:spPr/>
      <dgm:t>
        <a:bodyPr/>
        <a:lstStyle/>
        <a:p>
          <a:endParaRPr lang="en-US"/>
        </a:p>
      </dgm:t>
    </dgm:pt>
    <dgm:pt modelId="{A05578DD-A007-402A-A175-4652FBE17AB7}" type="sibTrans" cxnId="{A06413FD-6769-40EE-BE68-3A5ECA25E8DE}">
      <dgm:prSet/>
      <dgm:spPr/>
      <dgm:t>
        <a:bodyPr/>
        <a:lstStyle/>
        <a:p>
          <a:endParaRPr lang="en-US"/>
        </a:p>
      </dgm:t>
    </dgm:pt>
    <dgm:pt modelId="{03D96047-3388-44DB-AA48-7076C97AD1F9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/>
            <a:t>হিংসা-বিদ্বেষের ফলে জাতির মধ্যে বিভেদ বৈষম্য দেখা দেয়, </a:t>
          </a:r>
          <a:r>
            <a:rPr lang="bn-IN" dirty="0">
              <a:latin typeface="SutonnyOMJ" pitchFamily="2" charset="0"/>
              <a:cs typeface="SutonnyOMJ" pitchFamily="2" charset="0"/>
            </a:rPr>
            <a:t>শত্রুতা</a:t>
          </a:r>
          <a:r>
            <a:rPr lang="bn-IN" dirty="0"/>
            <a:t> বৃদ্ধি পায় । </a:t>
          </a:r>
          <a:endParaRPr lang="en-US" dirty="0"/>
        </a:p>
      </dgm:t>
    </dgm:pt>
    <dgm:pt modelId="{6CE03F3E-17D1-49B4-810A-9B412C409186}" type="parTrans" cxnId="{4DF988B8-9327-4EE1-B5AC-D34140EB4B2A}">
      <dgm:prSet/>
      <dgm:spPr/>
      <dgm:t>
        <a:bodyPr/>
        <a:lstStyle/>
        <a:p>
          <a:endParaRPr lang="en-US"/>
        </a:p>
      </dgm:t>
    </dgm:pt>
    <dgm:pt modelId="{7B7AC374-F951-4548-95A7-8DCFC0FD4F6F}" type="sibTrans" cxnId="{4DF988B8-9327-4EE1-B5AC-D34140EB4B2A}">
      <dgm:prSet/>
      <dgm:spPr/>
      <dgm:t>
        <a:bodyPr/>
        <a:lstStyle/>
        <a:p>
          <a:endParaRPr lang="en-US"/>
        </a:p>
      </dgm:t>
    </dgm:pt>
    <dgm:pt modelId="{A0B88C64-E222-49D0-93B0-8FFD93E39F66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/>
            <a:t>মুসলিম জাতির ঐক্য ও ভ্রাতৃত্ব নষ্ট হয় । </a:t>
          </a:r>
          <a:endParaRPr lang="en-US" dirty="0"/>
        </a:p>
      </dgm:t>
    </dgm:pt>
    <dgm:pt modelId="{A7986154-44B7-4DA0-AE4F-47A37430F033}" type="parTrans" cxnId="{6C1922B8-8687-4BD7-B797-A6FFF9868B78}">
      <dgm:prSet/>
      <dgm:spPr/>
      <dgm:t>
        <a:bodyPr/>
        <a:lstStyle/>
        <a:p>
          <a:endParaRPr lang="en-US"/>
        </a:p>
      </dgm:t>
    </dgm:pt>
    <dgm:pt modelId="{D7AE3828-DC0F-4F5D-BD38-4D770DEDBFAC}" type="sibTrans" cxnId="{6C1922B8-8687-4BD7-B797-A6FFF9868B78}">
      <dgm:prSet/>
      <dgm:spPr/>
      <dgm:t>
        <a:bodyPr/>
        <a:lstStyle/>
        <a:p>
          <a:endParaRPr lang="en-US"/>
        </a:p>
      </dgm:t>
    </dgm:pt>
    <dgm:pt modelId="{AC5098B6-8C03-49A6-B964-B8EBB0938F8A}" type="pres">
      <dgm:prSet presAssocID="{1A38AC46-D06D-4AF3-81D4-77D2B9FA1B84}" presName="linear" presStyleCnt="0">
        <dgm:presLayoutVars>
          <dgm:dir/>
          <dgm:resizeHandles val="exact"/>
        </dgm:presLayoutVars>
      </dgm:prSet>
      <dgm:spPr/>
    </dgm:pt>
    <dgm:pt modelId="{F0FC7695-239E-41B1-A28A-5708CA39A6A7}" type="pres">
      <dgm:prSet presAssocID="{D2CA42B6-7100-40EA-889B-7628E9A0A41E}" presName="comp" presStyleCnt="0"/>
      <dgm:spPr/>
    </dgm:pt>
    <dgm:pt modelId="{4227EB3A-03DF-4AC6-A475-DA620917430A}" type="pres">
      <dgm:prSet presAssocID="{D2CA42B6-7100-40EA-889B-7628E9A0A41E}" presName="box" presStyleLbl="node1" presStyleIdx="0" presStyleCnt="3"/>
      <dgm:spPr/>
    </dgm:pt>
    <dgm:pt modelId="{8B51477B-8D1A-4010-9387-0FFF716FD789}" type="pres">
      <dgm:prSet presAssocID="{D2CA42B6-7100-40EA-889B-7628E9A0A41E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F76CF6B0-5607-4351-82DF-C9A880F1A52B}" type="pres">
      <dgm:prSet presAssocID="{D2CA42B6-7100-40EA-889B-7628E9A0A41E}" presName="text" presStyleLbl="node1" presStyleIdx="0" presStyleCnt="3">
        <dgm:presLayoutVars>
          <dgm:bulletEnabled val="1"/>
        </dgm:presLayoutVars>
      </dgm:prSet>
      <dgm:spPr/>
    </dgm:pt>
    <dgm:pt modelId="{E9AFC3CB-A37F-4E89-9D21-C94921A78E3A}" type="pres">
      <dgm:prSet presAssocID="{A05578DD-A007-402A-A175-4652FBE17AB7}" presName="spacer" presStyleCnt="0"/>
      <dgm:spPr/>
    </dgm:pt>
    <dgm:pt modelId="{ED09E8B1-33A9-4042-AD16-8F5455DC4BC4}" type="pres">
      <dgm:prSet presAssocID="{03D96047-3388-44DB-AA48-7076C97AD1F9}" presName="comp" presStyleCnt="0"/>
      <dgm:spPr/>
    </dgm:pt>
    <dgm:pt modelId="{6F0DF5E1-C1A1-432F-A0E9-8F170643A567}" type="pres">
      <dgm:prSet presAssocID="{03D96047-3388-44DB-AA48-7076C97AD1F9}" presName="box" presStyleLbl="node1" presStyleIdx="1" presStyleCnt="3"/>
      <dgm:spPr/>
    </dgm:pt>
    <dgm:pt modelId="{D34AA377-47B3-40D6-B658-A3B23EA22D42}" type="pres">
      <dgm:prSet presAssocID="{03D96047-3388-44DB-AA48-7076C97AD1F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6F78A583-E848-47E6-A07B-E5902D5A07F3}" type="pres">
      <dgm:prSet presAssocID="{03D96047-3388-44DB-AA48-7076C97AD1F9}" presName="text" presStyleLbl="node1" presStyleIdx="1" presStyleCnt="3">
        <dgm:presLayoutVars>
          <dgm:bulletEnabled val="1"/>
        </dgm:presLayoutVars>
      </dgm:prSet>
      <dgm:spPr/>
    </dgm:pt>
    <dgm:pt modelId="{3FAC5B06-B0AA-4966-9EF0-C9E5FBBB08E6}" type="pres">
      <dgm:prSet presAssocID="{7B7AC374-F951-4548-95A7-8DCFC0FD4F6F}" presName="spacer" presStyleCnt="0"/>
      <dgm:spPr/>
    </dgm:pt>
    <dgm:pt modelId="{0871004A-E7CC-4AE1-9D20-48C64A26E9D2}" type="pres">
      <dgm:prSet presAssocID="{A0B88C64-E222-49D0-93B0-8FFD93E39F66}" presName="comp" presStyleCnt="0"/>
      <dgm:spPr/>
    </dgm:pt>
    <dgm:pt modelId="{ADB1ED48-7B51-44C4-9AF8-85A43F2F358A}" type="pres">
      <dgm:prSet presAssocID="{A0B88C64-E222-49D0-93B0-8FFD93E39F66}" presName="box" presStyleLbl="node1" presStyleIdx="2" presStyleCnt="3"/>
      <dgm:spPr/>
    </dgm:pt>
    <dgm:pt modelId="{71263861-0F0E-47C5-84DE-148B1CD35C9B}" type="pres">
      <dgm:prSet presAssocID="{A0B88C64-E222-49D0-93B0-8FFD93E39F66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1D9D385E-A95E-48C7-BC53-3BD2CB43AAA3}" type="pres">
      <dgm:prSet presAssocID="{A0B88C64-E222-49D0-93B0-8FFD93E39F66}" presName="text" presStyleLbl="node1" presStyleIdx="2" presStyleCnt="3">
        <dgm:presLayoutVars>
          <dgm:bulletEnabled val="1"/>
        </dgm:presLayoutVars>
      </dgm:prSet>
      <dgm:spPr/>
    </dgm:pt>
  </dgm:ptLst>
  <dgm:cxnLst>
    <dgm:cxn modelId="{7649F717-A9F0-42C8-B0C3-6C6977641B43}" type="presOf" srcId="{1A38AC46-D06D-4AF3-81D4-77D2B9FA1B84}" destId="{AC5098B6-8C03-49A6-B964-B8EBB0938F8A}" srcOrd="0" destOrd="0" presId="urn:microsoft.com/office/officeart/2005/8/layout/vList4"/>
    <dgm:cxn modelId="{418EBE21-6162-45B8-8177-28DB2F8EEC0F}" type="presOf" srcId="{D2CA42B6-7100-40EA-889B-7628E9A0A41E}" destId="{F76CF6B0-5607-4351-82DF-C9A880F1A52B}" srcOrd="1" destOrd="0" presId="urn:microsoft.com/office/officeart/2005/8/layout/vList4"/>
    <dgm:cxn modelId="{9B587C28-83F3-4B2F-8759-9DA1100A767E}" type="presOf" srcId="{A0B88C64-E222-49D0-93B0-8FFD93E39F66}" destId="{ADB1ED48-7B51-44C4-9AF8-85A43F2F358A}" srcOrd="0" destOrd="0" presId="urn:microsoft.com/office/officeart/2005/8/layout/vList4"/>
    <dgm:cxn modelId="{0DE20A86-30A4-4B1F-A5FA-CBED53E97EDE}" type="presOf" srcId="{D2CA42B6-7100-40EA-889B-7628E9A0A41E}" destId="{4227EB3A-03DF-4AC6-A475-DA620917430A}" srcOrd="0" destOrd="0" presId="urn:microsoft.com/office/officeart/2005/8/layout/vList4"/>
    <dgm:cxn modelId="{99CA539E-3874-4DAF-81F2-6F449DF94753}" type="presOf" srcId="{03D96047-3388-44DB-AA48-7076C97AD1F9}" destId="{6F78A583-E848-47E6-A07B-E5902D5A07F3}" srcOrd="1" destOrd="0" presId="urn:microsoft.com/office/officeart/2005/8/layout/vList4"/>
    <dgm:cxn modelId="{6B780CAD-5564-4C56-BA8D-DD3096273B3C}" type="presOf" srcId="{03D96047-3388-44DB-AA48-7076C97AD1F9}" destId="{6F0DF5E1-C1A1-432F-A0E9-8F170643A567}" srcOrd="0" destOrd="0" presId="urn:microsoft.com/office/officeart/2005/8/layout/vList4"/>
    <dgm:cxn modelId="{6C1922B8-8687-4BD7-B797-A6FFF9868B78}" srcId="{1A38AC46-D06D-4AF3-81D4-77D2B9FA1B84}" destId="{A0B88C64-E222-49D0-93B0-8FFD93E39F66}" srcOrd="2" destOrd="0" parTransId="{A7986154-44B7-4DA0-AE4F-47A37430F033}" sibTransId="{D7AE3828-DC0F-4F5D-BD38-4D770DEDBFAC}"/>
    <dgm:cxn modelId="{4DF988B8-9327-4EE1-B5AC-D34140EB4B2A}" srcId="{1A38AC46-D06D-4AF3-81D4-77D2B9FA1B84}" destId="{03D96047-3388-44DB-AA48-7076C97AD1F9}" srcOrd="1" destOrd="0" parTransId="{6CE03F3E-17D1-49B4-810A-9B412C409186}" sibTransId="{7B7AC374-F951-4548-95A7-8DCFC0FD4F6F}"/>
    <dgm:cxn modelId="{2D3CA2E7-0840-4380-A2D0-413736FC65C8}" type="presOf" srcId="{A0B88C64-E222-49D0-93B0-8FFD93E39F66}" destId="{1D9D385E-A95E-48C7-BC53-3BD2CB43AAA3}" srcOrd="1" destOrd="0" presId="urn:microsoft.com/office/officeart/2005/8/layout/vList4"/>
    <dgm:cxn modelId="{A06413FD-6769-40EE-BE68-3A5ECA25E8DE}" srcId="{1A38AC46-D06D-4AF3-81D4-77D2B9FA1B84}" destId="{D2CA42B6-7100-40EA-889B-7628E9A0A41E}" srcOrd="0" destOrd="0" parTransId="{4B4A7ECF-83A9-4547-B665-6BCFB6CEE41B}" sibTransId="{A05578DD-A007-402A-A175-4652FBE17AB7}"/>
    <dgm:cxn modelId="{A013ECDF-6A30-49F3-A225-9F44A92D71F0}" type="presParOf" srcId="{AC5098B6-8C03-49A6-B964-B8EBB0938F8A}" destId="{F0FC7695-239E-41B1-A28A-5708CA39A6A7}" srcOrd="0" destOrd="0" presId="urn:microsoft.com/office/officeart/2005/8/layout/vList4"/>
    <dgm:cxn modelId="{FF6ECD5F-740D-476F-BEF4-CCFE0B22F428}" type="presParOf" srcId="{F0FC7695-239E-41B1-A28A-5708CA39A6A7}" destId="{4227EB3A-03DF-4AC6-A475-DA620917430A}" srcOrd="0" destOrd="0" presId="urn:microsoft.com/office/officeart/2005/8/layout/vList4"/>
    <dgm:cxn modelId="{BAA1D306-B0BB-4026-A6BA-5A131D976744}" type="presParOf" srcId="{F0FC7695-239E-41B1-A28A-5708CA39A6A7}" destId="{8B51477B-8D1A-4010-9387-0FFF716FD789}" srcOrd="1" destOrd="0" presId="urn:microsoft.com/office/officeart/2005/8/layout/vList4"/>
    <dgm:cxn modelId="{975BF9AE-C168-44DF-BE88-14AF2678A10F}" type="presParOf" srcId="{F0FC7695-239E-41B1-A28A-5708CA39A6A7}" destId="{F76CF6B0-5607-4351-82DF-C9A880F1A52B}" srcOrd="2" destOrd="0" presId="urn:microsoft.com/office/officeart/2005/8/layout/vList4"/>
    <dgm:cxn modelId="{D637D1E8-2DCC-4CBF-85A5-1B26025AA762}" type="presParOf" srcId="{AC5098B6-8C03-49A6-B964-B8EBB0938F8A}" destId="{E9AFC3CB-A37F-4E89-9D21-C94921A78E3A}" srcOrd="1" destOrd="0" presId="urn:microsoft.com/office/officeart/2005/8/layout/vList4"/>
    <dgm:cxn modelId="{E4CEDEAE-99A8-4E4B-941C-51E5AC6C3C17}" type="presParOf" srcId="{AC5098B6-8C03-49A6-B964-B8EBB0938F8A}" destId="{ED09E8B1-33A9-4042-AD16-8F5455DC4BC4}" srcOrd="2" destOrd="0" presId="urn:microsoft.com/office/officeart/2005/8/layout/vList4"/>
    <dgm:cxn modelId="{6469623F-C691-4ADA-83BB-846B1FD4E367}" type="presParOf" srcId="{ED09E8B1-33A9-4042-AD16-8F5455DC4BC4}" destId="{6F0DF5E1-C1A1-432F-A0E9-8F170643A567}" srcOrd="0" destOrd="0" presId="urn:microsoft.com/office/officeart/2005/8/layout/vList4"/>
    <dgm:cxn modelId="{09B4E5A2-118D-4163-B98B-67AEDF2083A3}" type="presParOf" srcId="{ED09E8B1-33A9-4042-AD16-8F5455DC4BC4}" destId="{D34AA377-47B3-40D6-B658-A3B23EA22D42}" srcOrd="1" destOrd="0" presId="urn:microsoft.com/office/officeart/2005/8/layout/vList4"/>
    <dgm:cxn modelId="{8BB4D0BF-BB54-4103-A9B3-0C27E02D48DD}" type="presParOf" srcId="{ED09E8B1-33A9-4042-AD16-8F5455DC4BC4}" destId="{6F78A583-E848-47E6-A07B-E5902D5A07F3}" srcOrd="2" destOrd="0" presId="urn:microsoft.com/office/officeart/2005/8/layout/vList4"/>
    <dgm:cxn modelId="{329EA246-9B92-4A18-BB53-2939F98C5934}" type="presParOf" srcId="{AC5098B6-8C03-49A6-B964-B8EBB0938F8A}" destId="{3FAC5B06-B0AA-4966-9EF0-C9E5FBBB08E6}" srcOrd="3" destOrd="0" presId="urn:microsoft.com/office/officeart/2005/8/layout/vList4"/>
    <dgm:cxn modelId="{1EF991F4-04A0-4C5E-980F-83BE2EA8B662}" type="presParOf" srcId="{AC5098B6-8C03-49A6-B964-B8EBB0938F8A}" destId="{0871004A-E7CC-4AE1-9D20-48C64A26E9D2}" srcOrd="4" destOrd="0" presId="urn:microsoft.com/office/officeart/2005/8/layout/vList4"/>
    <dgm:cxn modelId="{9A516E10-D3BF-42EE-B015-4DD51EAE713F}" type="presParOf" srcId="{0871004A-E7CC-4AE1-9D20-48C64A26E9D2}" destId="{ADB1ED48-7B51-44C4-9AF8-85A43F2F358A}" srcOrd="0" destOrd="0" presId="urn:microsoft.com/office/officeart/2005/8/layout/vList4"/>
    <dgm:cxn modelId="{CAD012E9-F6BD-405D-96D8-523266905374}" type="presParOf" srcId="{0871004A-E7CC-4AE1-9D20-48C64A26E9D2}" destId="{71263861-0F0E-47C5-84DE-148B1CD35C9B}" srcOrd="1" destOrd="0" presId="urn:microsoft.com/office/officeart/2005/8/layout/vList4"/>
    <dgm:cxn modelId="{8FC58D13-FEAF-4313-9E29-49EFD9970DE8}" type="presParOf" srcId="{0871004A-E7CC-4AE1-9D20-48C64A26E9D2}" destId="{1D9D385E-A95E-48C7-BC53-3BD2CB43AAA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7EB3A-03DF-4AC6-A475-DA620917430A}">
      <dsp:nvSpPr>
        <dsp:cNvPr id="0" name=""/>
        <dsp:cNvSpPr/>
      </dsp:nvSpPr>
      <dsp:spPr>
        <a:xfrm>
          <a:off x="0" y="0"/>
          <a:ext cx="9067800" cy="16511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200" kern="1200" dirty="0"/>
            <a:t>হিংসা-বিদ্বেষ জাতীয় ঐক্য, সংহতি ও উন্নতির পথে অন্তরায় ।</a:t>
          </a:r>
          <a:endParaRPr lang="en-US" sz="4200" kern="1200" dirty="0"/>
        </a:p>
      </dsp:txBody>
      <dsp:txXfrm>
        <a:off x="1978671" y="0"/>
        <a:ext cx="7089128" cy="1651110"/>
      </dsp:txXfrm>
    </dsp:sp>
    <dsp:sp modelId="{8B51477B-8D1A-4010-9387-0FFF716FD789}">
      <dsp:nvSpPr>
        <dsp:cNvPr id="0" name=""/>
        <dsp:cNvSpPr/>
      </dsp:nvSpPr>
      <dsp:spPr>
        <a:xfrm>
          <a:off x="165111" y="165111"/>
          <a:ext cx="1813560" cy="13208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DF5E1-C1A1-432F-A0E9-8F170643A567}">
      <dsp:nvSpPr>
        <dsp:cNvPr id="0" name=""/>
        <dsp:cNvSpPr/>
      </dsp:nvSpPr>
      <dsp:spPr>
        <a:xfrm>
          <a:off x="0" y="1816221"/>
          <a:ext cx="9067800" cy="16511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200" kern="1200" dirty="0"/>
            <a:t>হিংসা-বিদ্বেষের ফলে জাতির মধ্যে বিভেদ বৈষম্য দেখা দেয়, </a:t>
          </a:r>
          <a:r>
            <a:rPr lang="bn-IN" sz="4200" kern="1200" dirty="0">
              <a:latin typeface="SutonnyOMJ" pitchFamily="2" charset="0"/>
              <a:cs typeface="SutonnyOMJ" pitchFamily="2" charset="0"/>
            </a:rPr>
            <a:t>শত্রুতা</a:t>
          </a:r>
          <a:r>
            <a:rPr lang="bn-IN" sz="4200" kern="1200" dirty="0"/>
            <a:t> বৃদ্ধি পায় । </a:t>
          </a:r>
          <a:endParaRPr lang="en-US" sz="4200" kern="1200" dirty="0"/>
        </a:p>
      </dsp:txBody>
      <dsp:txXfrm>
        <a:off x="1978671" y="1816221"/>
        <a:ext cx="7089128" cy="1651110"/>
      </dsp:txXfrm>
    </dsp:sp>
    <dsp:sp modelId="{D34AA377-47B3-40D6-B658-A3B23EA22D42}">
      <dsp:nvSpPr>
        <dsp:cNvPr id="0" name=""/>
        <dsp:cNvSpPr/>
      </dsp:nvSpPr>
      <dsp:spPr>
        <a:xfrm>
          <a:off x="165111" y="1981332"/>
          <a:ext cx="1813560" cy="13208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1ED48-7B51-44C4-9AF8-85A43F2F358A}">
      <dsp:nvSpPr>
        <dsp:cNvPr id="0" name=""/>
        <dsp:cNvSpPr/>
      </dsp:nvSpPr>
      <dsp:spPr>
        <a:xfrm>
          <a:off x="0" y="3632442"/>
          <a:ext cx="9067800" cy="16511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200" kern="1200" dirty="0"/>
            <a:t>মুসলিম জাতির ঐক্য ও ভ্রাতৃত্ব নষ্ট হয় । </a:t>
          </a:r>
          <a:endParaRPr lang="en-US" sz="4200" kern="1200" dirty="0"/>
        </a:p>
      </dsp:txBody>
      <dsp:txXfrm>
        <a:off x="1978671" y="3632442"/>
        <a:ext cx="7089128" cy="1651110"/>
      </dsp:txXfrm>
    </dsp:sp>
    <dsp:sp modelId="{71263861-0F0E-47C5-84DE-148B1CD35C9B}">
      <dsp:nvSpPr>
        <dsp:cNvPr id="0" name=""/>
        <dsp:cNvSpPr/>
      </dsp:nvSpPr>
      <dsp:spPr>
        <a:xfrm>
          <a:off x="165111" y="3797553"/>
          <a:ext cx="1813560" cy="13208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13DB2-F616-44B1-9A37-97C0EA74332F}" type="datetimeFigureOut">
              <a:rPr lang="en-US" smtClean="0"/>
              <a:t>3/13/2021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FCE5B-66C7-4776-9C77-A28BEFE200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6212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2424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8636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24847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মহোদয় </a:t>
            </a:r>
            <a:r>
              <a:rPr lang="bn-BD" baseline="0">
                <a:latin typeface="NikoshBAN" pitchFamily="2" charset="0"/>
                <a:cs typeface="NikoshBAN" pitchFamily="2" charset="0"/>
              </a:rPr>
              <a:t>নিজ বিদ্যালয়ের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ক্ষেত্রে চাইলে এ 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Slide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টি দেখাতেও পারেন আবার 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Hide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করেও রাখতে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0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/>
              <a:t>সবাইকে </a:t>
            </a:r>
            <a:r>
              <a:rPr lang="bn-BD" baseline="0" dirty="0"/>
              <a:t>ধন্যবাদ জানিয়ে পাঠ শেষ করতে </a:t>
            </a:r>
            <a:r>
              <a:rPr lang="bn-BD" baseline="0"/>
              <a:t>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0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d. Yunus Azad\Desktop\Frame\bord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691" y="0"/>
            <a:ext cx="10489579" cy="73152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10124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9659" indent="-379659" algn="l" defTabSz="101242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2594" indent="-316382" algn="l" defTabSz="10124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5530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1741" indent="-253106" algn="l" defTabSz="10124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7953" indent="-253106" algn="l" defTabSz="10124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4165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377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96589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2801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12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424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636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847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059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271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483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695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gif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32-Point Star 3">
            <a:extLst>
              <a:ext uri="{FF2B5EF4-FFF2-40B4-BE49-F238E27FC236}">
                <a16:creationId xmlns:a16="http://schemas.microsoft.com/office/drawing/2014/main" id="{498B4526-06A8-4138-B854-8EFBED6788FB}"/>
              </a:ext>
            </a:extLst>
          </p:cNvPr>
          <p:cNvSpPr/>
          <p:nvPr/>
        </p:nvSpPr>
        <p:spPr>
          <a:xfrm>
            <a:off x="352425" y="414580"/>
            <a:ext cx="2819400" cy="2667000"/>
          </a:xfrm>
          <a:prstGeom prst="star32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99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19900" b="1" dirty="0">
              <a:ln w="11430"/>
              <a:solidFill>
                <a:schemeClr val="accent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32-Point Star 4">
            <a:extLst>
              <a:ext uri="{FF2B5EF4-FFF2-40B4-BE49-F238E27FC236}">
                <a16:creationId xmlns:a16="http://schemas.microsoft.com/office/drawing/2014/main" id="{EFA83238-206A-49BB-B402-E0082F89E916}"/>
              </a:ext>
            </a:extLst>
          </p:cNvPr>
          <p:cNvSpPr/>
          <p:nvPr/>
        </p:nvSpPr>
        <p:spPr>
          <a:xfrm>
            <a:off x="2333625" y="1633780"/>
            <a:ext cx="2819400" cy="26670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39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23900" b="1" dirty="0">
              <a:ln w="11430"/>
              <a:solidFill>
                <a:schemeClr val="accent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32-Point Star 5">
            <a:extLst>
              <a:ext uri="{FF2B5EF4-FFF2-40B4-BE49-F238E27FC236}">
                <a16:creationId xmlns:a16="http://schemas.microsoft.com/office/drawing/2014/main" id="{E080D64E-EB90-4D3D-BCC4-1CB1CA51B740}"/>
              </a:ext>
            </a:extLst>
          </p:cNvPr>
          <p:cNvSpPr/>
          <p:nvPr/>
        </p:nvSpPr>
        <p:spPr>
          <a:xfrm>
            <a:off x="4391025" y="2852980"/>
            <a:ext cx="2819400" cy="2667000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39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23900" b="1" dirty="0">
              <a:ln w="11430"/>
              <a:solidFill>
                <a:schemeClr val="accent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32-Point Star 6">
            <a:extLst>
              <a:ext uri="{FF2B5EF4-FFF2-40B4-BE49-F238E27FC236}">
                <a16:creationId xmlns:a16="http://schemas.microsoft.com/office/drawing/2014/main" id="{D9033D9D-4AB4-49BB-8C81-C5EAA61C418F}"/>
              </a:ext>
            </a:extLst>
          </p:cNvPr>
          <p:cNvSpPr/>
          <p:nvPr/>
        </p:nvSpPr>
        <p:spPr>
          <a:xfrm>
            <a:off x="6143625" y="4114800"/>
            <a:ext cx="2819400" cy="26670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39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3900" b="1" dirty="0">
              <a:ln w="11430"/>
              <a:solidFill>
                <a:schemeClr val="accent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E1FBA7-F15B-4922-BC90-2821CFBE951C}"/>
              </a:ext>
            </a:extLst>
          </p:cNvPr>
          <p:cNvSpPr txBox="1"/>
          <p:nvPr/>
        </p:nvSpPr>
        <p:spPr>
          <a:xfrm>
            <a:off x="3429000" y="838200"/>
            <a:ext cx="5309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আজকের পাঠে সকলকে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B35699F-F151-42C6-8578-28A19E8337A3}"/>
              </a:ext>
            </a:extLst>
          </p:cNvPr>
          <p:cNvSpPr txBox="1"/>
          <p:nvPr/>
        </p:nvSpPr>
        <p:spPr>
          <a:xfrm>
            <a:off x="3733800" y="304800"/>
            <a:ext cx="261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আসসালামু আলাইকুম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2360612" y="242887"/>
            <a:ext cx="4468813" cy="685800"/>
          </a:xfrm>
          <a:prstGeom prst="flowChartAlternateProcess">
            <a:avLst/>
          </a:prstGeom>
          <a:solidFill>
            <a:srgbClr val="CCECFF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হিংসার </a:t>
            </a:r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কুফল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044" y="1115473"/>
            <a:ext cx="3962400" cy="3144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5"/>
          <a:stretch/>
        </p:blipFill>
        <p:spPr>
          <a:xfrm>
            <a:off x="6725444" y="1115473"/>
            <a:ext cx="3269894" cy="3171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2" r="40495"/>
          <a:stretch/>
        </p:blipFill>
        <p:spPr>
          <a:xfrm>
            <a:off x="172245" y="1155153"/>
            <a:ext cx="2555190" cy="313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4114800"/>
            <a:ext cx="103068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3600" dirty="0">
                <a:latin typeface="SutonnyOMJ" pitchFamily="2" charset="0"/>
                <a:cs typeface="SutonnyOMJ" pitchFamily="2" charset="0"/>
              </a:rPr>
              <a:t>হিংসা-বিদ্বেষ  মানব চরিত্রের অত্যন্ত নিন্দনীয় অভ্যাস 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3600" dirty="0">
                <a:latin typeface="SutonnyOMJ" pitchFamily="2" charset="0"/>
                <a:cs typeface="SutonnyOMJ" pitchFamily="2" charset="0"/>
              </a:rPr>
              <a:t>হিংসা- বিদ্বেষ মানব চরিত্রকে ধ্বংস করে দেয় ।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3600" dirty="0">
                <a:latin typeface="SutonnyOMJ" pitchFamily="2" charset="0"/>
                <a:cs typeface="SutonnyOMJ" pitchFamily="2" charset="0"/>
              </a:rPr>
              <a:t>হিংসুক ব্যক্তি কখনোই সৎচরিত্রবান হতে পারেনা । কেননা গর্ব-অহংকার, পরশ্রীকাতরতা, শত্রতা, অন্যের অনিষ্ট কামনা ইত্যাদি হিংসার সাথে অঙ্গাঙ্গিভাবে জড়িত</a:t>
            </a:r>
            <a:r>
              <a:rPr lang="bn-IN" sz="3600">
                <a:latin typeface="SutonnyOMJ" pitchFamily="2" charset="0"/>
                <a:cs typeface="SutonnyOMJ" pitchFamily="2" charset="0"/>
              </a:rPr>
              <a:t>। হিংসুক ব্যক্তির মধ্যে এসব অভ্যাস থাকে । 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51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55" b="17051"/>
          <a:stretch/>
        </p:blipFill>
        <p:spPr>
          <a:xfrm>
            <a:off x="185657" y="1143000"/>
            <a:ext cx="4701928" cy="32910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585" y="1035925"/>
            <a:ext cx="5184086" cy="3505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Flowchart: Alternate Process 6"/>
          <p:cNvSpPr/>
          <p:nvPr/>
        </p:nvSpPr>
        <p:spPr>
          <a:xfrm>
            <a:off x="2360612" y="242887"/>
            <a:ext cx="4468813" cy="685800"/>
          </a:xfrm>
          <a:prstGeom prst="flowChartAlternateProcess">
            <a:avLst/>
          </a:prstGeom>
          <a:solidFill>
            <a:srgbClr val="CCECFF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হিংসার </a:t>
            </a:r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কুফল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458" y="4541125"/>
            <a:ext cx="98860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মানুস সামাজিক জীব । সমাজের সকলের সাথে সে মিলেমিশে চলে । সামাজিক শান্তিই তার প্রধান লক্ষ্য । </a:t>
            </a:r>
          </a:p>
          <a:p>
            <a:r>
              <a:rPr lang="bn-IN" sz="3600" dirty="0"/>
              <a:t>সামাজিক শান্তির জন্য প্রয়োজন সাম্য, মৈত্রী, ভালোবাসা, ভ্রাতৃত্ব, পরস্পর সহযোগিতা ও সহমর্মিতা । 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83971" y="1524000"/>
            <a:ext cx="103189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SutonnyOMJ" pitchFamily="2" charset="0"/>
                <a:cs typeface="SutonnyOMJ" pitchFamily="2" charset="0"/>
              </a:rPr>
              <a:t>একটি হাদিসে মহানবি (স.) বলেছেন—</a:t>
            </a:r>
          </a:p>
          <a:p>
            <a:r>
              <a:rPr lang="bn-IN" sz="3600" dirty="0">
                <a:latin typeface="SutonnyOMJ" pitchFamily="2" charset="0"/>
                <a:cs typeface="SutonnyOMJ" pitchFamily="2" charset="0"/>
              </a:rPr>
              <a:t>“পরস্পর কল্যাণকামিতাই হলো দীন । হিংসা এসব সতগুণ ধ্বংস করে দেয় । হিংসুক ব্যক্তি নিজেকে বড় মনে করে, নিজের স্বার্থকে সবচেয়ে বড় করে দেখে।  </a:t>
            </a:r>
          </a:p>
          <a:p>
            <a:r>
              <a:rPr lang="bn-IN" sz="3600" dirty="0">
                <a:latin typeface="SutonnyOMJ" pitchFamily="2" charset="0"/>
                <a:cs typeface="SutonnyOMJ" pitchFamily="2" charset="0"/>
              </a:rPr>
              <a:t>সে অন্যকে ঘৃণা করে, অন্যের প্রতি শত্রুতা পোষণ করে, অন্যের অনিষ্ট কামনা করে । </a:t>
            </a:r>
          </a:p>
          <a:p>
            <a:r>
              <a:rPr lang="bn-IN" sz="3600" dirty="0">
                <a:latin typeface="SutonnyOMJ" pitchFamily="2" charset="0"/>
                <a:cs typeface="SutonnyOMJ" pitchFamily="2" charset="0"/>
              </a:rPr>
              <a:t>এতে মানব সমাজে ঐক্য, সংহতি বিনষ্ট হয়, শান্তি-শৃঙ্খলা  ব্যাহত হয় ।” 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50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83878796"/>
              </p:ext>
            </p:extLst>
          </p:nvPr>
        </p:nvGraphicFramePr>
        <p:xfrm>
          <a:off x="858044" y="1219200"/>
          <a:ext cx="9067800" cy="5283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Alternate Process 3"/>
          <p:cNvSpPr/>
          <p:nvPr/>
        </p:nvSpPr>
        <p:spPr>
          <a:xfrm>
            <a:off x="2360612" y="45818"/>
            <a:ext cx="4468813" cy="685800"/>
          </a:xfrm>
          <a:prstGeom prst="flowChartAlternateProcess">
            <a:avLst/>
          </a:prstGeom>
          <a:solidFill>
            <a:srgbClr val="CCECFF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হিংসার </a:t>
            </a:r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কুফল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80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51477B-8D1A-4010-9387-0FFF716FD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8B51477B-8D1A-4010-9387-0FFF716FD7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27EB3A-03DF-4AC6-A475-DA6209174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4227EB3A-03DF-4AC6-A475-DA62091743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4AA377-47B3-40D6-B658-A3B23EA22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D34AA377-47B3-40D6-B658-A3B23EA22D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0DF5E1-C1A1-432F-A0E9-8F170643A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6F0DF5E1-C1A1-432F-A0E9-8F170643A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263861-0F0E-47C5-84DE-148B1CD35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71263861-0F0E-47C5-84DE-148B1CD35C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B1ED48-7B51-44C4-9AF8-85A43F2F3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ADB1ED48-7B51-44C4-9AF8-85A43F2F35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162844" y="242887"/>
            <a:ext cx="6096000" cy="685800"/>
          </a:xfrm>
          <a:prstGeom prst="flowChartAlternateProcess">
            <a:avLst/>
          </a:prstGeom>
          <a:solidFill>
            <a:srgbClr val="CCECFF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রাসুলুল্লাহ (স.) বলেছেন---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80"/>
          <a:stretch/>
        </p:blipFill>
        <p:spPr>
          <a:xfrm>
            <a:off x="248444" y="1066799"/>
            <a:ext cx="9393732" cy="3284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48444" y="4350836"/>
            <a:ext cx="967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“তোমাদের পূর্ববর্তী জাতিসমূএর মুন্ডনকারী (ধ্বংসকারী) রোগ- ঘৃণা ও হিংসা তোমাদের দিকে </a:t>
            </a:r>
            <a:r>
              <a:rPr lang="bn-IN" sz="3600" dirty="0">
                <a:latin typeface="SutonnyOMJ" pitchFamily="2" charset="0"/>
                <a:cs typeface="SutonnyOMJ" pitchFamily="2" charset="0"/>
              </a:rPr>
              <a:t>হামাগুড়ি দিয়ে এগিয়ে আসছে। আমি চুল মুন্ডনের কথা বলছি না, বরং তা হলো দীনের মুন্ডনকারী।” (তিরমিযি)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Donut 6"/>
          <p:cNvSpPr/>
          <p:nvPr/>
        </p:nvSpPr>
        <p:spPr>
          <a:xfrm>
            <a:off x="2382044" y="2487876"/>
            <a:ext cx="2258466" cy="1905000"/>
          </a:xfrm>
          <a:prstGeom prst="donut">
            <a:avLst>
              <a:gd name="adj" fmla="val 66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FF00"/>
                </a:solidFill>
              </a:rPr>
              <a:t>ঘৃণা 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5734844" y="2487876"/>
            <a:ext cx="2258466" cy="1920767"/>
          </a:xfrm>
          <a:prstGeom prst="donut">
            <a:avLst>
              <a:gd name="adj" fmla="val 66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FF00"/>
                </a:solidFill>
              </a:rPr>
              <a:t>হিংসা 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2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0051" y="1351916"/>
            <a:ext cx="8501062" cy="584775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 আদম (আ) -এর মর্যাদা দেখে ইবলিস তার প্রতি হিংসা করে।</a:t>
            </a:r>
            <a:endParaRPr lang="en-GB" sz="3200" dirty="0"/>
          </a:p>
        </p:txBody>
      </p:sp>
      <p:sp>
        <p:nvSpPr>
          <p:cNvPr id="9" name="Rectangle 8"/>
          <p:cNvSpPr/>
          <p:nvPr/>
        </p:nvSpPr>
        <p:spPr>
          <a:xfrm>
            <a:off x="4800988" y="5015985"/>
            <a:ext cx="4079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 দয়া থেকে বঞ্চিত হয়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571887" y="4887397"/>
            <a:ext cx="3296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 সে অভিশপ্ত হয়। </a:t>
            </a:r>
            <a:endParaRPr lang="en-US" sz="3600" dirty="0"/>
          </a:p>
        </p:txBody>
      </p:sp>
      <p:sp>
        <p:nvSpPr>
          <p:cNvPr id="11" name="Flowchart: Alternate Process 10"/>
          <p:cNvSpPr/>
          <p:nvPr/>
        </p:nvSpPr>
        <p:spPr>
          <a:xfrm>
            <a:off x="2360612" y="242887"/>
            <a:ext cx="4468813" cy="685800"/>
          </a:xfrm>
          <a:prstGeom prst="flowChartAlternateProcess">
            <a:avLst/>
          </a:prstGeom>
          <a:solidFill>
            <a:srgbClr val="CCECFF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হিংসার অপকারিতা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8668" y="2084915"/>
            <a:ext cx="2634979" cy="28657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19" y="2280747"/>
            <a:ext cx="3920867" cy="260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0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9397" y="4948358"/>
            <a:ext cx="5029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সম্পর্কে মহানবী (সঃ) বলেন-</a:t>
            </a:r>
            <a:endParaRPr lang="en-GB" sz="3600" dirty="0"/>
          </a:p>
        </p:txBody>
      </p:sp>
      <p:sp>
        <p:nvSpPr>
          <p:cNvPr id="11" name="Flowchart: Alternate Process 10"/>
          <p:cNvSpPr/>
          <p:nvPr/>
        </p:nvSpPr>
        <p:spPr>
          <a:xfrm>
            <a:off x="2546350" y="228600"/>
            <a:ext cx="4468813" cy="685800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হিংসার অপকারিতা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9397" y="945908"/>
            <a:ext cx="8686800" cy="175432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আদম(আ)-এর পুত্র কাবিল হিংসার বশবর্তী হয়ে তারই আপন ভাই হাবিলকে হত্যা করে। হিংসা মানুষের ভাল কাজগূলোকে ধ্বংস করে দেয়। </a:t>
            </a:r>
            <a:endParaRPr lang="en-US" sz="12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0980" y="2613742"/>
            <a:ext cx="8705217" cy="2334616"/>
            <a:chOff x="220980" y="2613742"/>
            <a:chExt cx="8705217" cy="233461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10" y="2613742"/>
              <a:ext cx="2751449" cy="233461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161" y="2613742"/>
              <a:ext cx="2586036" cy="233461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" y="2613742"/>
              <a:ext cx="3311513" cy="2334616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8" b="19365"/>
          <a:stretch/>
        </p:blipFill>
        <p:spPr>
          <a:xfrm>
            <a:off x="2084176" y="5470635"/>
            <a:ext cx="8051980" cy="7882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44" y="148424"/>
            <a:ext cx="8411989" cy="5153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172244" y="5271523"/>
            <a:ext cx="10058400" cy="175432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অর্থ:‘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হিংসা থেকে বেঁচে থাকো ! কেননা 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আগুন যেমন শুকনা কাঠকে জ্বালিয়ে ছাই করে দেয়, হিংসা তেমনই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সৎকর্মগুলোকে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ধ্বংস করে দেয়।’</a:t>
            </a:r>
            <a:r>
              <a:rPr lang="bn-BD" sz="3600" b="1" spc="51" dirty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3600" b="1" spc="51" dirty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আবু দাউদ</a:t>
            </a:r>
            <a:r>
              <a:rPr lang="bn-BD" sz="3600" b="1" spc="51" dirty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12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7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 animBg="1"/>
      <p:bldP spid="12" grpId="0" animBg="1"/>
      <p:bldP spid="12" grpId="1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2686844" y="152400"/>
            <a:ext cx="3983832" cy="595313"/>
          </a:xfrm>
          <a:prstGeom prst="flowChartAlternateProcess">
            <a:avLst/>
          </a:prstGeom>
          <a:solidFill>
            <a:srgbClr val="CCECFF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হিংসার অপকারিতা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0"/>
          <a:stretch/>
        </p:blipFill>
        <p:spPr>
          <a:xfrm>
            <a:off x="1124881" y="760851"/>
            <a:ext cx="6858000" cy="3980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05644" y="4741762"/>
            <a:ext cx="9144000" cy="175432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 হাদিসে রাসুলুল্লাহ (স.) বলেছেন, “তিন ব্যক্তির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গুনাহ মাফ হয় না। তন্মধ্যে একজন হচ্ছে অন্যের প্রতি বিদ্বেষ পোষণকারী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।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</a:p>
          <a:p>
            <a:pPr>
              <a:defRPr/>
            </a:pPr>
            <a:r>
              <a:rPr lang="bn-IN" sz="3600" b="1" spc="51" dirty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</a:t>
            </a:r>
            <a:r>
              <a:rPr lang="bn-BD" sz="3600" b="1" spc="51" dirty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b="1" spc="51" dirty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আদাবুল মুফরাদ</a:t>
            </a:r>
            <a:r>
              <a:rPr lang="bn-BD" sz="3600" b="1" spc="51" dirty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12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5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1589" y="1194753"/>
            <a:ext cx="6257924" cy="584775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হিংসুক ব্যক্তি আল্লাহ এবং মানুষের কাছে ঘৃণিত ।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3143250" y="1209041"/>
            <a:ext cx="2328862" cy="584775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 সমাজে-  </a:t>
            </a:r>
            <a:endParaRPr lang="en-GB" sz="3200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2360612" y="242887"/>
            <a:ext cx="4468813" cy="685800"/>
          </a:xfrm>
          <a:prstGeom prst="flowChartAlternateProcess">
            <a:avLst/>
          </a:prstGeom>
          <a:solidFill>
            <a:srgbClr val="CCECFF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হিংসার অপকারিতা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2668" y="2325966"/>
            <a:ext cx="2786062" cy="2247298"/>
            <a:chOff x="185739" y="2194878"/>
            <a:chExt cx="2786062" cy="3046988"/>
          </a:xfrm>
        </p:grpSpPr>
        <p:sp>
          <p:nvSpPr>
            <p:cNvPr id="7" name="Rectangle 6"/>
            <p:cNvSpPr/>
            <p:nvPr/>
          </p:nvSpPr>
          <p:spPr>
            <a:xfrm>
              <a:off x="185739" y="2194878"/>
              <a:ext cx="2786062" cy="3046988"/>
            </a:xfrm>
            <a:prstGeom prst="rect">
              <a:avLst/>
            </a:prstGeom>
            <a:ln w="38100">
              <a:solidFill>
                <a:srgbClr val="008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GB" sz="32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739" y="2250392"/>
              <a:ext cx="2718816" cy="2907495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116211" y="2229384"/>
            <a:ext cx="2834640" cy="2343880"/>
            <a:chOff x="3071813" y="2194878"/>
            <a:chExt cx="2834640" cy="3046988"/>
          </a:xfrm>
        </p:grpSpPr>
        <p:sp>
          <p:nvSpPr>
            <p:cNvPr id="10" name="Rectangle 9"/>
            <p:cNvSpPr/>
            <p:nvPr/>
          </p:nvSpPr>
          <p:spPr>
            <a:xfrm>
              <a:off x="3071813" y="2194878"/>
              <a:ext cx="2834640" cy="3046988"/>
            </a:xfrm>
            <a:prstGeom prst="rect">
              <a:avLst/>
            </a:prstGeom>
            <a:ln w="38100">
              <a:solidFill>
                <a:srgbClr val="008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bn-BD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676" y="2294356"/>
              <a:ext cx="2728914" cy="2866991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015038" y="2194878"/>
            <a:ext cx="2974656" cy="2378386"/>
            <a:chOff x="6015038" y="2194878"/>
            <a:chExt cx="2974656" cy="3046988"/>
          </a:xfrm>
        </p:grpSpPr>
        <p:sp>
          <p:nvSpPr>
            <p:cNvPr id="13" name="Rectangle 12"/>
            <p:cNvSpPr/>
            <p:nvPr/>
          </p:nvSpPr>
          <p:spPr>
            <a:xfrm>
              <a:off x="6015038" y="2194878"/>
              <a:ext cx="2974656" cy="3046988"/>
            </a:xfrm>
            <a:prstGeom prst="rect">
              <a:avLst/>
            </a:prstGeom>
            <a:ln w="38100">
              <a:solidFill>
                <a:srgbClr val="008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GB" sz="3200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8098" y="2325966"/>
              <a:ext cx="2828536" cy="2634531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164875" y="4792287"/>
            <a:ext cx="2476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মারামারি সৃষ্টি করে</a:t>
            </a: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15469" y="4730732"/>
            <a:ext cx="2488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অশান্তি সৃষ্টি করে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0758" y="4695167"/>
            <a:ext cx="3021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ঝগড়া-ফ্যাসাদ সৃষ্টি করে </a:t>
            </a: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3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248" y="3810000"/>
            <a:ext cx="5334192" cy="6048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4326" y="4648200"/>
            <a:ext cx="9535318" cy="64633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‘আর হিংসুকের অনিষ্ট থেকে আশ্রয় চাই যখন সে হিংসা করে।’</a:t>
            </a:r>
            <a:r>
              <a:rPr lang="bn-BD" sz="3600" b="1" spc="51" dirty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2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267" y="2977982"/>
            <a:ext cx="9272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 থেকে বেঁচে থাকার শিক্ষা দিয়ে মহান আল্লাহ তায়ালা বলেন-</a:t>
            </a:r>
            <a:endParaRPr lang="en-GB" sz="3600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1162844" y="242887"/>
            <a:ext cx="8001000" cy="685800"/>
          </a:xfrm>
          <a:prstGeom prst="flowChartAlternateProcess">
            <a:avLst/>
          </a:prstGeom>
          <a:solidFill>
            <a:srgbClr val="CCECFF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হিংসার </a:t>
            </a:r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ব্যাপারে ইসলামের বিধান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326" y="1194753"/>
            <a:ext cx="9611517" cy="1754326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ইসলামি শরিয়তে হিংসা-বিদ্বেষ সম্পর্ণরূপে নিষিদ্ধ। প্রকৃত মুমিন কখনোই হিংসুক হতে পারেনা । বরং অন্যের কল্যাণ ও পরস্পর সাহায্য- সহযোগিতা করা মুমিনের বৈশিষ্ট্য । </a:t>
            </a:r>
            <a:endParaRPr lang="en-GB" sz="36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5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1558" y="352589"/>
            <a:ext cx="7772399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তায়ালা হিংসা বর্জনকারীকে ভালোবাসেন। </a:t>
            </a:r>
            <a:endParaRPr lang="en-GB" sz="4000" dirty="0"/>
          </a:p>
        </p:txBody>
      </p:sp>
      <p:sp>
        <p:nvSpPr>
          <p:cNvPr id="4" name="Rectangle 3"/>
          <p:cNvSpPr/>
          <p:nvPr/>
        </p:nvSpPr>
        <p:spPr>
          <a:xfrm>
            <a:off x="500054" y="1266989"/>
            <a:ext cx="8943975" cy="646331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 নবি একবার তাঁর এক সাহাবিকে জান্নাতি বলে ঘোষণা দেন। 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542920" y="2095664"/>
            <a:ext cx="8801100" cy="1200329"/>
          </a:xfrm>
          <a:prstGeom prst="rect">
            <a:avLst/>
          </a:prstGeom>
          <a:ln w="38100">
            <a:noFill/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কী আমল করেন এ সম্পর্কে জিজ্ঞেস করা হলে, মহানবি (স) বলেন- </a:t>
            </a:r>
            <a:endParaRPr lang="en-GB" sz="3600" dirty="0"/>
          </a:p>
        </p:txBody>
      </p:sp>
      <p:sp>
        <p:nvSpPr>
          <p:cNvPr id="6" name="Rectangle 5"/>
          <p:cNvSpPr/>
          <p:nvPr/>
        </p:nvSpPr>
        <p:spPr>
          <a:xfrm>
            <a:off x="557213" y="4767427"/>
            <a:ext cx="8801100" cy="1200329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‘আল্লাহ যাকে কোন উত্তম বস্তু দান করেছেন আমি তার প্রতি কখনই হিংসা পোষণ করি না।’ ( ইবনে মাজাহ) </a:t>
            </a:r>
            <a:endParaRPr lang="en-GB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57" y="2686848"/>
            <a:ext cx="2938463" cy="191452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400669" y="2704353"/>
            <a:ext cx="3271838" cy="1920240"/>
            <a:chOff x="4729162" y="2617830"/>
            <a:chExt cx="3271838" cy="192024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9162" y="2618642"/>
              <a:ext cx="2557463" cy="191525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5400000">
              <a:off x="6675120" y="3212190"/>
              <a:ext cx="1920240" cy="731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vert270" wrap="square" rtlCol="0" anchor="ctr">
              <a:spAutoFit/>
            </a:bodyPr>
            <a:lstStyle/>
            <a:p>
              <a:r>
                <a:rPr lang="bn-BD" sz="2800" dirty="0"/>
                <a:t>বাড়ি</a:t>
              </a:r>
            </a:p>
            <a:p>
              <a:endParaRPr lang="bn-BD" sz="2800" dirty="0"/>
            </a:p>
            <a:p>
              <a:r>
                <a:rPr lang="bn-BD" sz="2800" dirty="0"/>
                <a:t>গাড়ী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728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88962" y="184262"/>
            <a:ext cx="2911159" cy="10081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646" y="1228724"/>
            <a:ext cx="4290023" cy="555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953365" y="3124200"/>
            <a:ext cx="2972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অধ্যায়- </a:t>
            </a:r>
            <a:r>
              <a:rPr lang="bn-I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৪র্থ 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bn-B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সময়- ৪০ মিনিট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82EAF3-94D1-40C8-93BB-3C655BE8010E}"/>
              </a:ext>
            </a:extLst>
          </p:cNvPr>
          <p:cNvSpPr txBox="1"/>
          <p:nvPr/>
        </p:nvSpPr>
        <p:spPr>
          <a:xfrm>
            <a:off x="294702" y="3982235"/>
            <a:ext cx="5304692" cy="267765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শরীফুল ইসলাম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 ইসলাম শিক্ষা )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ছদরুল হোসেন বালিকা উচ্চ বিদ্যালয়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বাহুবল, হবিগঞ্জ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০১৭২৩৯০৫৪৫৭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মেইলঃ </a:t>
            </a:r>
            <a:r>
              <a:rPr lang="en-US" sz="24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sharifislam</a:t>
            </a:r>
            <a:r>
              <a:rPr lang="en-US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24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@yahoo.com</a:t>
            </a:r>
          </a:p>
          <a:p>
            <a:pPr>
              <a:defRPr/>
            </a:pPr>
            <a:endParaRPr lang="en-US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1B9717-EB1B-44DE-BC7B-ED9CC36320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56" y="1556859"/>
            <a:ext cx="1543909" cy="190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1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9444" y="352589"/>
            <a:ext cx="89916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মহানবি (স.) হিংসা বর্জন করার নির্দেশ দিয়ে ব্লেছেন-- </a:t>
            </a:r>
            <a:endParaRPr lang="en-GB" sz="4000" dirty="0"/>
          </a:p>
        </p:txBody>
      </p:sp>
      <p:sp>
        <p:nvSpPr>
          <p:cNvPr id="4" name="Rectangle 3"/>
          <p:cNvSpPr/>
          <p:nvPr/>
        </p:nvSpPr>
        <p:spPr>
          <a:xfrm>
            <a:off x="374249" y="4419600"/>
            <a:ext cx="9501990" cy="1754326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“তোমরা পরস্পর হিংসা করবে না, একে অন্যের প্রতি বিদ্বেষ ভাব পোষণ করবে না ও পরস্পর বিরুদ্ধাচরণ করবে না। বরং সবাই আল্লাহর বান্দা, ভাই ভাই হয়ে থাকবে ।”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( মুখারি ও মুসলিম )  </a:t>
            </a:r>
            <a:endParaRPr lang="en-GB" sz="3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r="6764"/>
          <a:stretch/>
        </p:blipFill>
        <p:spPr>
          <a:xfrm>
            <a:off x="5050361" y="1086751"/>
            <a:ext cx="4692730" cy="3180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90" y="1086751"/>
            <a:ext cx="4779363" cy="3180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74249" y="4419600"/>
            <a:ext cx="9501990" cy="1200329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হিংসা-বিদ্বেষ অত্যন্ত মারাত্মক সামাজিক অপরাধ । এটি মানুষের নেক আমল ও সৎচরিত্র বিনষ্ট করে দেয় । </a:t>
            </a:r>
            <a:endParaRPr lang="en-GB" sz="36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53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6413" y="366028"/>
            <a:ext cx="6679776" cy="609600"/>
          </a:xfrm>
          <a:prstGeom prst="rect">
            <a:avLst/>
          </a:prstGeom>
          <a:noFill/>
          <a:ln/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solidFill>
                  <a:schemeClr val="tx1"/>
                </a:solidFill>
              </a:rPr>
              <a:t>প্রতিটি দলে </a:t>
            </a:r>
            <a:r>
              <a:rPr lang="en-US" sz="4400" b="1" dirty="0" err="1">
                <a:solidFill>
                  <a:schemeClr val="tx1"/>
                </a:solidFill>
              </a:rPr>
              <a:t>যেকো</a:t>
            </a:r>
            <a:r>
              <a:rPr lang="bn-IN" sz="4400" b="1" dirty="0">
                <a:solidFill>
                  <a:schemeClr val="tx1"/>
                </a:solidFill>
              </a:rPr>
              <a:t>নো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একজন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bn-BD" sz="4400" b="1" dirty="0">
                <a:solidFill>
                  <a:schemeClr val="tx1"/>
                </a:solidFill>
              </a:rPr>
              <a:t>লিখবে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13785" y="1660719"/>
            <a:ext cx="2125246" cy="79411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</a:rPr>
              <a:t>দলীয় কাজ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24-Point Star 4"/>
          <p:cNvSpPr/>
          <p:nvPr/>
        </p:nvSpPr>
        <p:spPr>
          <a:xfrm>
            <a:off x="7113493" y="2945175"/>
            <a:ext cx="1815353" cy="1378857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</a:rPr>
              <a:t>৭+৫ মিনিট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" y="5232724"/>
            <a:ext cx="892969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3200" dirty="0"/>
              <a:t>হিংসাকে দমন করার জন্য আমাদের কী  অনুশীলন করা প্রয়োজন এর একটি তালিকা তৈরি কর </a:t>
            </a:r>
            <a:r>
              <a:rPr lang="bn-BD" sz="3200" dirty="0"/>
              <a:t>। </a:t>
            </a:r>
            <a:r>
              <a:rPr lang="en-US" sz="3200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" y="1401021"/>
            <a:ext cx="5972175" cy="34995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5504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9"/>
          <a:stretch/>
        </p:blipFill>
        <p:spPr>
          <a:xfrm>
            <a:off x="8229600" y="2023473"/>
            <a:ext cx="1400175" cy="14198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/>
          <a:stretch/>
        </p:blipFill>
        <p:spPr>
          <a:xfrm>
            <a:off x="8215312" y="4523785"/>
            <a:ext cx="1417117" cy="14198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723899" y="3464327"/>
            <a:ext cx="8875314" cy="14185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bn-BD" sz="3200" dirty="0">
                <a:solidFill>
                  <a:schemeClr val="tx1"/>
                </a:solidFill>
              </a:rPr>
              <a:t>‘আর হিংসুকের অনিষ্ট থেকে আশ্রয় চাই যখন সে হিংসা করে’- এটি কোন সূরার আয়াত?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85301" y="280445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3200" dirty="0">
                <a:solidFill>
                  <a:schemeClr val="tx1"/>
                </a:solidFill>
              </a:rPr>
              <a:t>সঠিক উত্তরে ক্লিক কর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67859" y="2771584"/>
            <a:ext cx="2361703" cy="5937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</a:rPr>
              <a:t>ঘ। লোভ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133613" y="5815330"/>
            <a:ext cx="3181712" cy="8500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</a:rPr>
              <a:t>ঘ। ইখলাস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25887" y="2810494"/>
            <a:ext cx="2729615" cy="5840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</a:rPr>
              <a:t> গ। অহংকার </a:t>
            </a:r>
            <a:endParaRPr lang="bn-BD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4462" y="2108080"/>
            <a:ext cx="2717399" cy="6154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</a:rPr>
              <a:t>ক। শত্রুতা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85809" y="4997288"/>
            <a:ext cx="3200403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1800" dirty="0">
                <a:solidFill>
                  <a:schemeClr val="tx1"/>
                </a:solidFill>
              </a:rPr>
              <a:t> </a:t>
            </a:r>
            <a:r>
              <a:rPr lang="bn-BD" sz="4000" dirty="0">
                <a:solidFill>
                  <a:schemeClr val="tx1"/>
                </a:solidFill>
              </a:rPr>
              <a:t>ক। নাস  </a:t>
            </a:r>
            <a:endParaRPr lang="bn-BD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65584" y="2080124"/>
            <a:ext cx="2387790" cy="5481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</a:rPr>
              <a:t>খ। ঈর্ষা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83038" y="5872478"/>
            <a:ext cx="3188887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</a:rPr>
              <a:t> গ। ফালাক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3899" y="1199560"/>
            <a:ext cx="736282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200" dirty="0">
                <a:latin typeface="Saroda" pitchFamily="2" charset="0"/>
              </a:rPr>
              <a:t>হিংসার বাংলা সমার্থক শব্দ কোনটি</a:t>
            </a:r>
            <a:r>
              <a:rPr lang="en-US" sz="3200" dirty="0">
                <a:latin typeface="Saroda" pitchFamily="2" charset="0"/>
              </a:rPr>
              <a:t>?</a:t>
            </a:r>
            <a:endParaRPr lang="en-US" sz="3200" dirty="0"/>
          </a:p>
        </p:txBody>
      </p:sp>
      <p:sp>
        <p:nvSpPr>
          <p:cNvPr id="15" name="Rounded Rectangle 14"/>
          <p:cNvSpPr/>
          <p:nvPr/>
        </p:nvSpPr>
        <p:spPr>
          <a:xfrm>
            <a:off x="5154290" y="4985108"/>
            <a:ext cx="3173105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</a:rPr>
              <a:t>খ। ফিল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2309812" y="194673"/>
            <a:ext cx="4696750" cy="814164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7" name="Picture 16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985962" y="164193"/>
            <a:ext cx="5693194" cy="83343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9829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6" grpId="2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129986" y="424111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3200" dirty="0">
                <a:solidFill>
                  <a:schemeClr val="tx1"/>
                </a:solidFill>
              </a:rPr>
              <a:t>সঠিক উত্তরে ক্লিক কর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3744" y="1109232"/>
            <a:ext cx="6662926" cy="64633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>
                <a:latin typeface="Saroda" pitchFamily="2" charset="0"/>
              </a:rPr>
              <a:t>কী কারণে সর্বপ্রথম পাপ সংঘটিত হয়?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2911027" y="235395"/>
            <a:ext cx="4696750" cy="814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2499310" y="245015"/>
            <a:ext cx="5693194" cy="83343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97746" y="1680379"/>
            <a:ext cx="2838450" cy="6048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</a:rPr>
              <a:t>ক) লোভের কারণে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83457" y="2418567"/>
            <a:ext cx="2867025" cy="6209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</a:rPr>
              <a:t>গ</a:t>
            </a:r>
            <a:r>
              <a:rPr lang="en-US" sz="3600" dirty="0">
                <a:solidFill>
                  <a:schemeClr val="tx1"/>
                </a:solidFill>
              </a:rPr>
              <a:t>) </a:t>
            </a:r>
            <a:r>
              <a:rPr lang="bn-BD" sz="3600" dirty="0">
                <a:solidFill>
                  <a:schemeClr val="tx1"/>
                </a:solidFill>
              </a:rPr>
              <a:t> হিংসার কারণে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30491" y="1740602"/>
            <a:ext cx="3177817" cy="668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</a:rPr>
              <a:t>খ</a:t>
            </a:r>
            <a:r>
              <a:rPr lang="en-US" sz="3600" dirty="0">
                <a:solidFill>
                  <a:schemeClr val="tx1"/>
                </a:solidFill>
              </a:rPr>
              <a:t>)</a:t>
            </a:r>
            <a:r>
              <a:rPr lang="bn-BD" sz="3600" dirty="0">
                <a:solidFill>
                  <a:schemeClr val="tx1"/>
                </a:solidFill>
              </a:rPr>
              <a:t>  ক্রোধের কারণে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988720" y="5738027"/>
            <a:ext cx="1881556" cy="5905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800" dirty="0">
                <a:solidFill>
                  <a:schemeClr val="tx1"/>
                </a:solidFill>
              </a:rPr>
              <a:t>গ। </a:t>
            </a:r>
            <a:r>
              <a:rPr lang="en-US" sz="2800" dirty="0">
                <a:solidFill>
                  <a:schemeClr val="tx1"/>
                </a:solidFill>
              </a:rPr>
              <a:t>ii </a:t>
            </a:r>
            <a:r>
              <a:rPr lang="bn-BD" sz="2800" dirty="0">
                <a:solidFill>
                  <a:schemeClr val="tx1"/>
                </a:solidFill>
              </a:rPr>
              <a:t>ও</a:t>
            </a:r>
            <a:r>
              <a:rPr lang="en-US" sz="2800" dirty="0">
                <a:solidFill>
                  <a:schemeClr val="tx1"/>
                </a:solidFill>
              </a:rPr>
              <a:t>iii</a:t>
            </a:r>
            <a:endParaRPr lang="bn-BD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46120" y="5704690"/>
            <a:ext cx="2537929" cy="613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1800" dirty="0">
                <a:solidFill>
                  <a:schemeClr val="tx1"/>
                </a:solidFill>
              </a:rPr>
              <a:t> </a:t>
            </a:r>
            <a:r>
              <a:rPr lang="bn-BD" sz="3600" dirty="0">
                <a:solidFill>
                  <a:schemeClr val="tx1"/>
                </a:solidFill>
              </a:rPr>
              <a:t>ঘ।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i</a:t>
            </a:r>
            <a:r>
              <a:rPr lang="en-US" sz="3200" dirty="0">
                <a:solidFill>
                  <a:schemeClr val="tx1"/>
                </a:solidFill>
              </a:rPr>
              <a:t>, ii </a:t>
            </a:r>
            <a:r>
              <a:rPr lang="bn-BD" sz="3200" dirty="0">
                <a:solidFill>
                  <a:schemeClr val="tx1"/>
                </a:solidFill>
              </a:rPr>
              <a:t>ও </a:t>
            </a:r>
            <a:r>
              <a:rPr lang="en-US" sz="3200" dirty="0">
                <a:solidFill>
                  <a:schemeClr val="tx1"/>
                </a:solidFill>
              </a:rPr>
              <a:t>iii</a:t>
            </a:r>
            <a:endParaRPr lang="bn-BD" sz="2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5154" y="5762398"/>
            <a:ext cx="1976166" cy="546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</a:rPr>
              <a:t>ক। </a:t>
            </a:r>
            <a:r>
              <a:rPr lang="en-US" sz="3200" dirty="0" err="1">
                <a:solidFill>
                  <a:schemeClr val="tx1"/>
                </a:solidFill>
              </a:rPr>
              <a:t>i</a:t>
            </a:r>
            <a:r>
              <a:rPr lang="bn-BD" sz="3200" dirty="0">
                <a:solidFill>
                  <a:schemeClr val="tx1"/>
                </a:solidFill>
              </a:rPr>
              <a:t> ও </a:t>
            </a:r>
            <a:r>
              <a:rPr lang="en-US" sz="3200" dirty="0">
                <a:solidFill>
                  <a:schemeClr val="tx1"/>
                </a:solidFill>
              </a:rPr>
              <a:t>ii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17354" y="5754893"/>
            <a:ext cx="1858174" cy="5741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</a:rPr>
              <a:t>খ।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i</a:t>
            </a:r>
            <a:r>
              <a:rPr lang="bn-BD" sz="3600" dirty="0">
                <a:solidFill>
                  <a:schemeClr val="tx1"/>
                </a:solidFill>
              </a:rPr>
              <a:t> ও</a:t>
            </a:r>
            <a:r>
              <a:rPr lang="en-US" sz="3600" dirty="0">
                <a:solidFill>
                  <a:schemeClr val="tx1"/>
                </a:solidFill>
              </a:rPr>
              <a:t>iii  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10646" y="4142736"/>
            <a:ext cx="2206323" cy="6578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</a:rPr>
              <a:t>i</a:t>
            </a:r>
            <a:r>
              <a:rPr lang="en-US" sz="3600" dirty="0">
                <a:solidFill>
                  <a:schemeClr val="tx1"/>
                </a:solidFill>
              </a:rPr>
              <a:t>) </a:t>
            </a:r>
            <a:r>
              <a:rPr lang="bn-BD" sz="3600" dirty="0">
                <a:solidFill>
                  <a:schemeClr val="tx1"/>
                </a:solidFill>
              </a:rPr>
              <a:t> লোভী হয়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416971" y="4169253"/>
            <a:ext cx="4092576" cy="6888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200" dirty="0">
                <a:solidFill>
                  <a:schemeClr val="tx1"/>
                </a:solidFill>
              </a:rPr>
              <a:t>ii) </a:t>
            </a:r>
            <a:r>
              <a:rPr lang="bn-BD" sz="3200" dirty="0">
                <a:solidFill>
                  <a:schemeClr val="tx1"/>
                </a:solidFill>
              </a:rPr>
              <a:t> আল্লাহর কাছে ঘৃণিত হয়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09547" y="4077047"/>
            <a:ext cx="3644897" cy="7235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iii)</a:t>
            </a:r>
            <a:r>
              <a:rPr lang="bn-BD" sz="3200" dirty="0">
                <a:solidFill>
                  <a:schemeClr val="tx1"/>
                </a:solidFill>
              </a:rPr>
              <a:t>  </a:t>
            </a:r>
            <a:r>
              <a:rPr lang="bn-IN" sz="3200" dirty="0">
                <a:solidFill>
                  <a:schemeClr val="tx1"/>
                </a:solidFill>
              </a:rPr>
              <a:t>সম্পদের মালিক হয়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50120" y="5023649"/>
            <a:ext cx="3921815" cy="6710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1200" dirty="0">
                <a:solidFill>
                  <a:schemeClr val="tx1"/>
                </a:solidFill>
              </a:rPr>
              <a:t> </a:t>
            </a:r>
            <a:r>
              <a:rPr lang="bn-BD" sz="2800" dirty="0">
                <a:solidFill>
                  <a:schemeClr val="tx1"/>
                </a:solidFill>
              </a:rPr>
              <a:t>নিচের কোনটি সঠিক ?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4851" y="3090781"/>
            <a:ext cx="666292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>
                <a:latin typeface="Saroda" pitchFamily="2" charset="0"/>
              </a:rPr>
              <a:t>হিংসুক ব্যক্তি- </a:t>
            </a:r>
            <a:endParaRPr lang="en-US" sz="3600" dirty="0"/>
          </a:p>
        </p:txBody>
      </p:sp>
      <p:sp>
        <p:nvSpPr>
          <p:cNvPr id="19" name="Rounded Rectangle 18"/>
          <p:cNvSpPr/>
          <p:nvPr/>
        </p:nvSpPr>
        <p:spPr>
          <a:xfrm>
            <a:off x="6155535" y="2447140"/>
            <a:ext cx="3224210" cy="6209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</a:rPr>
              <a:t>ঘ</a:t>
            </a:r>
            <a:r>
              <a:rPr lang="en-US" sz="3600" dirty="0">
                <a:solidFill>
                  <a:schemeClr val="tx1"/>
                </a:solidFill>
              </a:rPr>
              <a:t>) </a:t>
            </a:r>
            <a:r>
              <a:rPr lang="bn-BD" sz="3600" dirty="0">
                <a:solidFill>
                  <a:schemeClr val="tx1"/>
                </a:solidFill>
              </a:rPr>
              <a:t> প্রতারণার কারণে</a:t>
            </a:r>
          </a:p>
        </p:txBody>
      </p:sp>
    </p:spTree>
    <p:extLst>
      <p:ext uri="{BB962C8B-B14F-4D97-AF65-F5344CB8AC3E}">
        <p14:creationId xmlns:p14="http://schemas.microsoft.com/office/powerpoint/2010/main" val="21295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833438" y="306199"/>
            <a:ext cx="7620000" cy="5334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solidFill>
                  <a:schemeClr val="tx1"/>
                </a:solidFill>
              </a:rPr>
              <a:t>আগামীকাল এই প্রশ্নের উত্তর লিখে নিয়ে আসবে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980" y="5158853"/>
            <a:ext cx="8794433" cy="62541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571500" indent="-571500" algn="just">
              <a:buFont typeface="Wingdings" panose="05000000000000000000" pitchFamily="2" charset="2"/>
              <a:buChar char="Ø"/>
              <a:defRPr/>
            </a:pPr>
            <a:r>
              <a:rPr lang="bn-IN" sz="3200" b="1">
                <a:solidFill>
                  <a:schemeClr val="tx1"/>
                </a:solidFill>
              </a:rPr>
              <a:t>হিংসার ব্যাপারে ইসলামের বিধান বর্ণনা কর । </a:t>
            </a:r>
            <a:endParaRPr lang="en-US" sz="32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7" y="981075"/>
            <a:ext cx="6667500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64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4" y="1076585"/>
            <a:ext cx="9753600" cy="57814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91444" y="228600"/>
            <a:ext cx="7162800" cy="1456448"/>
          </a:xfrm>
          <a:prstGeom prst="rect">
            <a:avLst/>
          </a:prstGeom>
          <a:noFill/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800" b="1" spc="50" dirty="0">
                <a:ln w="76200"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</a:p>
        </p:txBody>
      </p:sp>
    </p:spTree>
    <p:extLst>
      <p:ext uri="{BB962C8B-B14F-4D97-AF65-F5344CB8AC3E}">
        <p14:creationId xmlns:p14="http://schemas.microsoft.com/office/powerpoint/2010/main" val="41736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8638" y="374270"/>
            <a:ext cx="8941051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চিন্তা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5814" y="5766733"/>
            <a:ext cx="8280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চিত্র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দু’টি</a:t>
            </a:r>
            <a:r>
              <a:rPr lang="bn-BD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তে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bn-IN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কোন ধরণের </a:t>
            </a:r>
            <a:r>
              <a:rPr lang="bn-BD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কাজের বহিঃপ্রকাশ ঘটেছে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r>
              <a:rPr lang="bn-BD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62" y="1493042"/>
            <a:ext cx="5232719" cy="4069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4" y="1514474"/>
            <a:ext cx="5584598" cy="40481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26327" y="5778962"/>
            <a:ext cx="1832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হিংসাত্মক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8631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00803" y="319123"/>
            <a:ext cx="7168871" cy="82032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66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  </a:t>
            </a:r>
            <a:endParaRPr lang="en-US" sz="5400" dirty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526" y="5560143"/>
            <a:ext cx="4155842" cy="1252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0"/>
          <a:stretch/>
        </p:blipFill>
        <p:spPr>
          <a:xfrm>
            <a:off x="1847850" y="1200151"/>
            <a:ext cx="5715794" cy="43725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2717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4574" y="1433597"/>
            <a:ext cx="9441270" cy="387798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endPara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হিংসা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পরিচয়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হিংসা এর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কুফল এবং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অপকারিতা বর্ণনা করতে পারবে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হিংসার ব্যাপারে ইসলামের বিধান বিশ্লেষণ কতে পারবে ।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2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51519" y="4016678"/>
            <a:ext cx="106792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ঈর্ষা  </a:t>
            </a:r>
          </a:p>
        </p:txBody>
      </p:sp>
      <p:sp>
        <p:nvSpPr>
          <p:cNvPr id="4" name="Rectangle 3"/>
          <p:cNvSpPr/>
          <p:nvPr/>
        </p:nvSpPr>
        <p:spPr>
          <a:xfrm>
            <a:off x="742288" y="4079604"/>
            <a:ext cx="134684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হিংসা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619" y="5474820"/>
            <a:ext cx="991146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  <a:sp3d extrusionH="57150">
              <a:bevelT w="38100" h="38100"/>
            </a:sp3d>
          </a:bodyPr>
          <a:lstStyle/>
          <a:p>
            <a:r>
              <a:rPr lang="bn-IN" sz="3600" b="1" dirty="0">
                <a:latin typeface="Saroda" pitchFamily="2" charset="0"/>
              </a:rPr>
              <a:t>ইসলামি পরিভাষায় </a:t>
            </a:r>
            <a:r>
              <a:rPr lang="bn-BD" sz="3600" b="1" dirty="0">
                <a:latin typeface="Saroda" pitchFamily="2" charset="0"/>
              </a:rPr>
              <a:t>অন্যের সুখ-সম্পদ, মানসম্মান নষ্ট হওয়ার কামনা এবং নিজে এর মালিক হওয়ার বাসনা করাকে হিংসা বলে।   </a:t>
            </a:r>
            <a:endParaRPr lang="en-US" sz="3600" b="1" dirty="0" err="1">
              <a:latin typeface="Saroda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3232" y="3902378"/>
            <a:ext cx="248497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পরশ্রীকাতরতা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12753" y="271462"/>
            <a:ext cx="6675225" cy="646331"/>
            <a:chOff x="1027028" y="228600"/>
            <a:chExt cx="6675225" cy="646331"/>
          </a:xfrm>
        </p:grpSpPr>
        <p:sp>
          <p:nvSpPr>
            <p:cNvPr id="8" name="Rectangle 7"/>
            <p:cNvSpPr/>
            <p:nvPr/>
          </p:nvSpPr>
          <p:spPr>
            <a:xfrm>
              <a:off x="1027028" y="228600"/>
              <a:ext cx="6675225" cy="64633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হিংসা শব্দের আরবি প্রতিশব্দ         ,যার অর্থ- </a:t>
              </a:r>
              <a:endParaRPr lang="en-US" sz="3600" dirty="0"/>
            </a:p>
          </p:txBody>
        </p:sp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2960" y="290476"/>
              <a:ext cx="924054" cy="533474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742288" y="4775921"/>
            <a:ext cx="7689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1" dirty="0"/>
              <a:t>পরের শ্রী দেখে যে কাতর হয়, তাকে পরশ্রীকাতর বলে।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1255943"/>
            <a:ext cx="3624260" cy="24826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1" y="1276350"/>
            <a:ext cx="3479768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7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42512" y="221978"/>
            <a:ext cx="438774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হিংসা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- বিদ্বেষ মানে কী 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3" y="1219200"/>
            <a:ext cx="5576711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24644" y="411479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SutonnyOMJ" pitchFamily="2" charset="0"/>
                <a:cs typeface="SutonnyOMJ" pitchFamily="2" charset="0"/>
              </a:rPr>
              <a:t>অন্যের প্রতি বিরূপ মনোভাব পোষণ করা, 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383" y="1221828"/>
            <a:ext cx="4347363" cy="2892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198623" y="4130509"/>
            <a:ext cx="346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SutonnyOMJ" pitchFamily="2" charset="0"/>
                <a:cs typeface="SutonnyOMJ" pitchFamily="2" charset="0"/>
              </a:rPr>
              <a:t>নিজেকে বড় মনে করা ,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475" y="4876800"/>
            <a:ext cx="2737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SutonnyOMJ" pitchFamily="2" charset="0"/>
                <a:cs typeface="SutonnyOMJ" pitchFamily="2" charset="0"/>
              </a:rPr>
              <a:t>অন্যকে ঘৃণা করা,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6844" y="48768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SutonnyOMJ" pitchFamily="2" charset="0"/>
                <a:cs typeface="SutonnyOMJ" pitchFamily="2" charset="0"/>
              </a:rPr>
              <a:t>শত্রুতাবশত অন্যের ক্ষতি কামনা করা ,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644" y="571499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SutonnyOMJ" pitchFamily="2" charset="0"/>
                <a:cs typeface="SutonnyOMJ" pitchFamily="2" charset="0"/>
              </a:rPr>
              <a:t>অন্যের উন্নতি ও সুখ সহ্য করতে না পারা ইত্যাদি ।  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88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9789" y="208653"/>
            <a:ext cx="342593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হিংসা সৃষ্টির কারণ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00385" y="1537391"/>
            <a:ext cx="2914649" cy="2993988"/>
            <a:chOff x="3086100" y="1550716"/>
            <a:chExt cx="2914649" cy="2554545"/>
          </a:xfrm>
        </p:grpSpPr>
        <p:sp>
          <p:nvSpPr>
            <p:cNvPr id="5" name="Rectangle 4"/>
            <p:cNvSpPr/>
            <p:nvPr/>
          </p:nvSpPr>
          <p:spPr>
            <a:xfrm>
              <a:off x="3086100" y="1550716"/>
              <a:ext cx="2914649" cy="2554545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anchor="t">
              <a:spAutoFit/>
            </a:bodyPr>
            <a:lstStyle/>
            <a:p>
              <a:pPr algn="ctr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590" y="1855402"/>
              <a:ext cx="2766382" cy="215178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037486" y="1605299"/>
            <a:ext cx="2834640" cy="2926080"/>
            <a:chOff x="6088239" y="1550716"/>
            <a:chExt cx="2834640" cy="2926080"/>
          </a:xfrm>
        </p:grpSpPr>
        <p:sp>
          <p:nvSpPr>
            <p:cNvPr id="8" name="Rectangle 7"/>
            <p:cNvSpPr/>
            <p:nvPr/>
          </p:nvSpPr>
          <p:spPr>
            <a:xfrm>
              <a:off x="6088239" y="1550716"/>
              <a:ext cx="2834640" cy="2926080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anchor="t">
              <a:spAutoFit/>
            </a:bodyPr>
            <a:lstStyle/>
            <a:p>
              <a:pPr algn="ctr"/>
              <a:endParaRPr lang="bn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8721" y="1654304"/>
              <a:ext cx="2733676" cy="26749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Rectangle 9"/>
          <p:cNvSpPr/>
          <p:nvPr/>
        </p:nvSpPr>
        <p:spPr>
          <a:xfrm>
            <a:off x="801688" y="4531379"/>
            <a:ext cx="917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শত্রুতা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961" y="4588865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লোভ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42202" y="4575191"/>
            <a:ext cx="1290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অহংকার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9" y="1481465"/>
            <a:ext cx="3041034" cy="2993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270341" y="5248692"/>
            <a:ext cx="6275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নিজের অসৎ উদ্দেশ্য নষ্ট হওয়ার আশংকা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0" y="1322828"/>
            <a:ext cx="5177521" cy="374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84" y="1417637"/>
            <a:ext cx="4837854" cy="3698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7330929" y="5256890"/>
            <a:ext cx="25763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নেতৃত্বের লোভ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90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69703" y="232737"/>
            <a:ext cx="32004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একক কাজ</a:t>
            </a:r>
            <a:endParaRPr lang="en-US" sz="5400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2914" y="5227594"/>
            <a:ext cx="6987182" cy="640080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bn-BD" sz="4000" dirty="0">
                <a:solidFill>
                  <a:schemeClr val="tx1"/>
                </a:solidFill>
              </a:rPr>
              <a:t>হিংসার অন্তর্ভুক্ত ৫টি কাজের নাম লিখ।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24-Point Star 4"/>
          <p:cNvSpPr/>
          <p:nvPr/>
        </p:nvSpPr>
        <p:spPr>
          <a:xfrm>
            <a:off x="6241852" y="1874489"/>
            <a:ext cx="2376488" cy="2245270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</a:rPr>
              <a:t>৫ মিনিট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381631" y="419100"/>
            <a:ext cx="2096930" cy="121443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</a:rPr>
              <a:t>সময়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38" y="1423986"/>
            <a:ext cx="3876676" cy="33766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548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5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2179</TotalTime>
  <Words>940</Words>
  <Application>Microsoft Office PowerPoint</Application>
  <PresentationFormat>Custom</PresentationFormat>
  <Paragraphs>151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Nikosh</vt:lpstr>
      <vt:lpstr>NikoshBAN</vt:lpstr>
      <vt:lpstr>Saroda</vt:lpstr>
      <vt:lpstr>SutonnyOMJ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Yunus Azad</dc:creator>
  <cp:lastModifiedBy>DOEL</cp:lastModifiedBy>
  <cp:revision>499</cp:revision>
  <dcterms:created xsi:type="dcterms:W3CDTF">2006-08-16T00:00:00Z</dcterms:created>
  <dcterms:modified xsi:type="dcterms:W3CDTF">2021-03-13T16:42:05Z</dcterms:modified>
</cp:coreProperties>
</file>