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1" r:id="rId2"/>
    <p:sldId id="258" r:id="rId3"/>
    <p:sldId id="281" r:id="rId4"/>
    <p:sldId id="288" r:id="rId5"/>
    <p:sldId id="275" r:id="rId6"/>
    <p:sldId id="286" r:id="rId7"/>
    <p:sldId id="285" r:id="rId8"/>
    <p:sldId id="276" r:id="rId9"/>
    <p:sldId id="279" r:id="rId10"/>
    <p:sldId id="277" r:id="rId11"/>
    <p:sldId id="278" r:id="rId12"/>
    <p:sldId id="269" r:id="rId13"/>
    <p:sldId id="270" r:id="rId14"/>
    <p:sldId id="271" r:id="rId15"/>
    <p:sldId id="287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66" d="100"/>
          <a:sy n="66" d="100"/>
        </p:scale>
        <p:origin x="81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F2297F-DD21-43DC-BEB9-3A162074A696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64C5479-9C17-4204-9695-155E4D80F9BA}">
      <dgm:prSet phldrT="[Text]"/>
      <dgm:spPr>
        <a:solidFill>
          <a:srgbClr val="002060"/>
        </a:solidFill>
        <a:ln w="57150">
          <a:solidFill>
            <a:srgbClr val="FF0000"/>
          </a:solidFill>
        </a:ln>
      </dgm:spPr>
      <dgm:t>
        <a:bodyPr/>
        <a:lstStyle/>
        <a:p>
          <a:r>
            <a:rPr lang="bn-IN" dirty="0" smtClean="0">
              <a:latin typeface="Nikosh" panose="02000000000000000000" pitchFamily="2" charset="0"/>
              <a:cs typeface="Nikosh" panose="02000000000000000000" pitchFamily="2" charset="0"/>
            </a:rPr>
            <a:t>ধারা</a:t>
          </a:r>
          <a:endParaRPr lang="en-US" dirty="0">
            <a:latin typeface="Nikosh" panose="02000000000000000000" pitchFamily="2" charset="0"/>
            <a:cs typeface="Nikosh" panose="02000000000000000000" pitchFamily="2" charset="0"/>
          </a:endParaRPr>
        </a:p>
      </dgm:t>
    </dgm:pt>
    <dgm:pt modelId="{7C8C3640-3760-4541-947D-69F5CDF777C9}" type="parTrans" cxnId="{6E0DA897-BD3B-425B-B76C-9D82E67ADCAE}">
      <dgm:prSet/>
      <dgm:spPr/>
      <dgm:t>
        <a:bodyPr/>
        <a:lstStyle/>
        <a:p>
          <a:endParaRPr lang="en-US"/>
        </a:p>
      </dgm:t>
    </dgm:pt>
    <dgm:pt modelId="{933D6945-80AC-4378-87DB-078C36EE72D1}" type="sibTrans" cxnId="{6E0DA897-BD3B-425B-B76C-9D82E67ADCAE}">
      <dgm:prSet/>
      <dgm:spPr/>
      <dgm:t>
        <a:bodyPr/>
        <a:lstStyle/>
        <a:p>
          <a:endParaRPr lang="en-US"/>
        </a:p>
      </dgm:t>
    </dgm:pt>
    <dgm:pt modelId="{B6B6919E-3137-40D7-A1A1-697DD523F48A}">
      <dgm:prSet phldrT="[Text]"/>
      <dgm:spPr>
        <a:solidFill>
          <a:srgbClr val="00B050"/>
        </a:solidFill>
        <a:ln w="57150">
          <a:solidFill>
            <a:srgbClr val="FF0000"/>
          </a:solidFill>
        </a:ln>
      </dgm:spPr>
      <dgm:t>
        <a:bodyPr/>
        <a:lstStyle/>
        <a:p>
          <a:r>
            <a:rPr lang="bn-IN" dirty="0" smtClean="0">
              <a:latin typeface="Nikosh" panose="02000000000000000000" pitchFamily="2" charset="0"/>
              <a:cs typeface="Nikosh" panose="02000000000000000000" pitchFamily="2" charset="0"/>
            </a:rPr>
            <a:t>সস</a:t>
          </a:r>
          <a:r>
            <a:rPr lang="en-US" dirty="0" smtClean="0">
              <a:latin typeface="Nikosh" panose="02000000000000000000" pitchFamily="2" charset="0"/>
              <a:cs typeface="Nikosh" panose="02000000000000000000" pitchFamily="2" charset="0"/>
            </a:rPr>
            <a:t>ী</a:t>
          </a:r>
          <a:r>
            <a:rPr lang="bn-IN" dirty="0" smtClean="0">
              <a:latin typeface="Nikosh" panose="02000000000000000000" pitchFamily="2" charset="0"/>
              <a:cs typeface="Nikosh" panose="02000000000000000000" pitchFamily="2" charset="0"/>
            </a:rPr>
            <a:t>ম</a:t>
          </a:r>
          <a:endParaRPr lang="en-US" dirty="0">
            <a:latin typeface="Nikosh" panose="02000000000000000000" pitchFamily="2" charset="0"/>
            <a:cs typeface="Nikosh" panose="02000000000000000000" pitchFamily="2" charset="0"/>
          </a:endParaRPr>
        </a:p>
      </dgm:t>
    </dgm:pt>
    <dgm:pt modelId="{BA1C4791-B637-46A9-B174-9962149A7491}" type="parTrans" cxnId="{CDB83472-C7A5-4E58-8B3D-48075DE918AE}">
      <dgm:prSet/>
      <dgm:spPr/>
      <dgm:t>
        <a:bodyPr/>
        <a:lstStyle/>
        <a:p>
          <a:endParaRPr lang="en-US"/>
        </a:p>
      </dgm:t>
    </dgm:pt>
    <dgm:pt modelId="{94D8E995-5D2C-45AC-B8AC-2DD8F4C8B89C}" type="sibTrans" cxnId="{CDB83472-C7A5-4E58-8B3D-48075DE918AE}">
      <dgm:prSet/>
      <dgm:spPr>
        <a:solidFill>
          <a:srgbClr val="FFFF00"/>
        </a:solidFill>
        <a:ln w="57150"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DB2972FD-470C-4C00-9846-7F702E6E4584}">
      <dgm:prSet phldrT="[Text]"/>
      <dgm:spPr>
        <a:solidFill>
          <a:srgbClr val="7030A0"/>
        </a:solidFill>
        <a:ln w="57150">
          <a:solidFill>
            <a:srgbClr val="FF0000"/>
          </a:solidFill>
        </a:ln>
      </dgm:spPr>
      <dgm:t>
        <a:bodyPr/>
        <a:lstStyle/>
        <a:p>
          <a:r>
            <a:rPr lang="bn-IN" dirty="0" smtClean="0">
              <a:latin typeface="Nikosh" panose="02000000000000000000" pitchFamily="2" charset="0"/>
              <a:cs typeface="Nikosh" panose="02000000000000000000" pitchFamily="2" charset="0"/>
            </a:rPr>
            <a:t>অসীম</a:t>
          </a:r>
          <a:endParaRPr lang="en-US" dirty="0">
            <a:latin typeface="Nikosh" panose="02000000000000000000" pitchFamily="2" charset="0"/>
            <a:cs typeface="Nikosh" panose="02000000000000000000" pitchFamily="2" charset="0"/>
          </a:endParaRPr>
        </a:p>
      </dgm:t>
    </dgm:pt>
    <dgm:pt modelId="{2B04E90B-107A-49BB-9EF0-0928E2446881}" type="parTrans" cxnId="{3DEEA858-BD39-469A-B6DF-7B74411274E7}">
      <dgm:prSet/>
      <dgm:spPr/>
      <dgm:t>
        <a:bodyPr/>
        <a:lstStyle/>
        <a:p>
          <a:endParaRPr lang="en-US"/>
        </a:p>
      </dgm:t>
    </dgm:pt>
    <dgm:pt modelId="{B05FFD62-D5BE-4D38-9FBB-7436B5A06E85}" type="sibTrans" cxnId="{3DEEA858-BD39-469A-B6DF-7B74411274E7}">
      <dgm:prSet/>
      <dgm:spPr>
        <a:solidFill>
          <a:srgbClr val="FFC000"/>
        </a:solidFill>
        <a:ln w="57150"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C26D9AB3-9AF5-4155-B814-3E57CC6912EA}" type="pres">
      <dgm:prSet presAssocID="{1BF2297F-DD21-43DC-BEB9-3A162074A69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3C82A49-E652-4403-845B-D7EF42669B26}" type="pres">
      <dgm:prSet presAssocID="{964C5479-9C17-4204-9695-155E4D80F9BA}" presName="centerShape" presStyleLbl="node0" presStyleIdx="0" presStyleCnt="1"/>
      <dgm:spPr/>
      <dgm:t>
        <a:bodyPr/>
        <a:lstStyle/>
        <a:p>
          <a:endParaRPr lang="en-US"/>
        </a:p>
      </dgm:t>
    </dgm:pt>
    <dgm:pt modelId="{9288F3F7-2F42-4A02-9049-F607F9938C93}" type="pres">
      <dgm:prSet presAssocID="{B6B6919E-3137-40D7-A1A1-697DD523F48A}" presName="node" presStyleLbl="node1" presStyleIdx="0" presStyleCnt="2" custRadScaleRad="142286" custRadScaleInc="1445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37B6B3-8465-4BEA-B656-172EE6CD2A47}" type="pres">
      <dgm:prSet presAssocID="{B6B6919E-3137-40D7-A1A1-697DD523F48A}" presName="dummy" presStyleCnt="0"/>
      <dgm:spPr/>
    </dgm:pt>
    <dgm:pt modelId="{76C547CC-DFBB-40FF-A2A4-6DF96F56D298}" type="pres">
      <dgm:prSet presAssocID="{94D8E995-5D2C-45AC-B8AC-2DD8F4C8B89C}" presName="sibTrans" presStyleLbl="sibTrans2D1" presStyleIdx="0" presStyleCnt="2"/>
      <dgm:spPr/>
      <dgm:t>
        <a:bodyPr/>
        <a:lstStyle/>
        <a:p>
          <a:endParaRPr lang="en-US"/>
        </a:p>
      </dgm:t>
    </dgm:pt>
    <dgm:pt modelId="{B3A06A4D-EEB8-444E-8D55-8A1A422A92BE}" type="pres">
      <dgm:prSet presAssocID="{DB2972FD-470C-4C00-9846-7F702E6E4584}" presName="node" presStyleLbl="node1" presStyleIdx="1" presStyleCnt="2" custRadScaleRad="136770" custRadScaleInc="1507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A343FD-4CF6-40A2-80BD-6331386854C6}" type="pres">
      <dgm:prSet presAssocID="{DB2972FD-470C-4C00-9846-7F702E6E4584}" presName="dummy" presStyleCnt="0"/>
      <dgm:spPr/>
    </dgm:pt>
    <dgm:pt modelId="{2C3AF41C-36E7-48E7-8051-C1F1733F7721}" type="pres">
      <dgm:prSet presAssocID="{B05FFD62-D5BE-4D38-9FBB-7436B5A06E85}" presName="sibTrans" presStyleLbl="sibTrans2D1" presStyleIdx="1" presStyleCnt="2"/>
      <dgm:spPr/>
      <dgm:t>
        <a:bodyPr/>
        <a:lstStyle/>
        <a:p>
          <a:endParaRPr lang="en-US"/>
        </a:p>
      </dgm:t>
    </dgm:pt>
  </dgm:ptLst>
  <dgm:cxnLst>
    <dgm:cxn modelId="{3DEEA858-BD39-469A-B6DF-7B74411274E7}" srcId="{964C5479-9C17-4204-9695-155E4D80F9BA}" destId="{DB2972FD-470C-4C00-9846-7F702E6E4584}" srcOrd="1" destOrd="0" parTransId="{2B04E90B-107A-49BB-9EF0-0928E2446881}" sibTransId="{B05FFD62-D5BE-4D38-9FBB-7436B5A06E85}"/>
    <dgm:cxn modelId="{BF164A00-6535-4DD6-AD98-945F5A8DBC0B}" type="presOf" srcId="{1BF2297F-DD21-43DC-BEB9-3A162074A696}" destId="{C26D9AB3-9AF5-4155-B814-3E57CC6912EA}" srcOrd="0" destOrd="0" presId="urn:microsoft.com/office/officeart/2005/8/layout/radial6"/>
    <dgm:cxn modelId="{CDB83472-C7A5-4E58-8B3D-48075DE918AE}" srcId="{964C5479-9C17-4204-9695-155E4D80F9BA}" destId="{B6B6919E-3137-40D7-A1A1-697DD523F48A}" srcOrd="0" destOrd="0" parTransId="{BA1C4791-B637-46A9-B174-9962149A7491}" sibTransId="{94D8E995-5D2C-45AC-B8AC-2DD8F4C8B89C}"/>
    <dgm:cxn modelId="{2D2ECD53-6D9B-4747-9323-553585A40CAD}" type="presOf" srcId="{94D8E995-5D2C-45AC-B8AC-2DD8F4C8B89C}" destId="{76C547CC-DFBB-40FF-A2A4-6DF96F56D298}" srcOrd="0" destOrd="0" presId="urn:microsoft.com/office/officeart/2005/8/layout/radial6"/>
    <dgm:cxn modelId="{5D0DB880-0D9A-48A5-AF5D-FA79CE1005B9}" type="presOf" srcId="{DB2972FD-470C-4C00-9846-7F702E6E4584}" destId="{B3A06A4D-EEB8-444E-8D55-8A1A422A92BE}" srcOrd="0" destOrd="0" presId="urn:microsoft.com/office/officeart/2005/8/layout/radial6"/>
    <dgm:cxn modelId="{6E0DA897-BD3B-425B-B76C-9D82E67ADCAE}" srcId="{1BF2297F-DD21-43DC-BEB9-3A162074A696}" destId="{964C5479-9C17-4204-9695-155E4D80F9BA}" srcOrd="0" destOrd="0" parTransId="{7C8C3640-3760-4541-947D-69F5CDF777C9}" sibTransId="{933D6945-80AC-4378-87DB-078C36EE72D1}"/>
    <dgm:cxn modelId="{3403E8F3-4FC3-4357-992F-687C0679B0BC}" type="presOf" srcId="{B6B6919E-3137-40D7-A1A1-697DD523F48A}" destId="{9288F3F7-2F42-4A02-9049-F607F9938C93}" srcOrd="0" destOrd="0" presId="urn:microsoft.com/office/officeart/2005/8/layout/radial6"/>
    <dgm:cxn modelId="{FAF394BC-9129-43B1-AF3E-B348FE18C067}" type="presOf" srcId="{964C5479-9C17-4204-9695-155E4D80F9BA}" destId="{A3C82A49-E652-4403-845B-D7EF42669B26}" srcOrd="0" destOrd="0" presId="urn:microsoft.com/office/officeart/2005/8/layout/radial6"/>
    <dgm:cxn modelId="{23A9ADCA-033A-4981-A04C-3AA06ED4FD07}" type="presOf" srcId="{B05FFD62-D5BE-4D38-9FBB-7436B5A06E85}" destId="{2C3AF41C-36E7-48E7-8051-C1F1733F7721}" srcOrd="0" destOrd="0" presId="urn:microsoft.com/office/officeart/2005/8/layout/radial6"/>
    <dgm:cxn modelId="{AE575761-42B0-44F1-8A2B-2A29DCFCE578}" type="presParOf" srcId="{C26D9AB3-9AF5-4155-B814-3E57CC6912EA}" destId="{A3C82A49-E652-4403-845B-D7EF42669B26}" srcOrd="0" destOrd="0" presId="urn:microsoft.com/office/officeart/2005/8/layout/radial6"/>
    <dgm:cxn modelId="{9B577560-42C5-4DA9-8D23-1B4FB4B6EE77}" type="presParOf" srcId="{C26D9AB3-9AF5-4155-B814-3E57CC6912EA}" destId="{9288F3F7-2F42-4A02-9049-F607F9938C93}" srcOrd="1" destOrd="0" presId="urn:microsoft.com/office/officeart/2005/8/layout/radial6"/>
    <dgm:cxn modelId="{2E658A3B-2063-465D-9EB3-0D0C9E1FB4BE}" type="presParOf" srcId="{C26D9AB3-9AF5-4155-B814-3E57CC6912EA}" destId="{9837B6B3-8465-4BEA-B656-172EE6CD2A47}" srcOrd="2" destOrd="0" presId="urn:microsoft.com/office/officeart/2005/8/layout/radial6"/>
    <dgm:cxn modelId="{E2D1635C-1384-4497-A4DC-ECD7CEF018FC}" type="presParOf" srcId="{C26D9AB3-9AF5-4155-B814-3E57CC6912EA}" destId="{76C547CC-DFBB-40FF-A2A4-6DF96F56D298}" srcOrd="3" destOrd="0" presId="urn:microsoft.com/office/officeart/2005/8/layout/radial6"/>
    <dgm:cxn modelId="{C68EB78A-AF1B-417E-8117-5AC0B962D45A}" type="presParOf" srcId="{C26D9AB3-9AF5-4155-B814-3E57CC6912EA}" destId="{B3A06A4D-EEB8-444E-8D55-8A1A422A92BE}" srcOrd="4" destOrd="0" presId="urn:microsoft.com/office/officeart/2005/8/layout/radial6"/>
    <dgm:cxn modelId="{2D22FBEF-D5F6-48CE-90D0-3AA02218B797}" type="presParOf" srcId="{C26D9AB3-9AF5-4155-B814-3E57CC6912EA}" destId="{65A343FD-4CF6-40A2-80BD-6331386854C6}" srcOrd="5" destOrd="0" presId="urn:microsoft.com/office/officeart/2005/8/layout/radial6"/>
    <dgm:cxn modelId="{5617B829-61D7-4A9A-8302-DD964CBA1666}" type="presParOf" srcId="{C26D9AB3-9AF5-4155-B814-3E57CC6912EA}" destId="{2C3AF41C-36E7-48E7-8051-C1F1733F7721}" srcOrd="6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3AF41C-36E7-48E7-8051-C1F1733F7721}">
      <dsp:nvSpPr>
        <dsp:cNvPr id="0" name=""/>
        <dsp:cNvSpPr/>
      </dsp:nvSpPr>
      <dsp:spPr>
        <a:xfrm>
          <a:off x="1231188" y="-271394"/>
          <a:ext cx="5773206" cy="5773206"/>
        </a:xfrm>
        <a:prstGeom prst="blockArc">
          <a:avLst>
            <a:gd name="adj1" fmla="val 10712783"/>
            <a:gd name="adj2" fmla="val 21512783"/>
            <a:gd name="adj3" fmla="val 3350"/>
          </a:avLst>
        </a:prstGeom>
        <a:solidFill>
          <a:srgbClr val="FFC000"/>
        </a:solidFill>
        <a:ln w="57150">
          <a:solidFill>
            <a:srgbClr val="FF00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C547CC-DFBB-40FF-A2A4-6DF96F56D298}">
      <dsp:nvSpPr>
        <dsp:cNvPr id="0" name=""/>
        <dsp:cNvSpPr/>
      </dsp:nvSpPr>
      <dsp:spPr>
        <a:xfrm>
          <a:off x="1231188" y="-271394"/>
          <a:ext cx="5773206" cy="5773206"/>
        </a:xfrm>
        <a:prstGeom prst="blockArc">
          <a:avLst>
            <a:gd name="adj1" fmla="val 21512783"/>
            <a:gd name="adj2" fmla="val 10712783"/>
            <a:gd name="adj3" fmla="val 3350"/>
          </a:avLst>
        </a:prstGeom>
        <a:solidFill>
          <a:srgbClr val="FFFF00"/>
        </a:solidFill>
        <a:ln w="57150">
          <a:solidFill>
            <a:srgbClr val="FF00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C82A49-E652-4403-845B-D7EF42669B26}">
      <dsp:nvSpPr>
        <dsp:cNvPr id="0" name=""/>
        <dsp:cNvSpPr/>
      </dsp:nvSpPr>
      <dsp:spPr>
        <a:xfrm>
          <a:off x="3104554" y="1749888"/>
          <a:ext cx="1918890" cy="1918890"/>
        </a:xfrm>
        <a:prstGeom prst="ellipse">
          <a:avLst/>
        </a:prstGeom>
        <a:solidFill>
          <a:srgbClr val="002060"/>
        </a:solidFill>
        <a:ln w="5715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6500" kern="1200" dirty="0" smtClean="0">
              <a:latin typeface="Nikosh" panose="02000000000000000000" pitchFamily="2" charset="0"/>
              <a:cs typeface="Nikosh" panose="02000000000000000000" pitchFamily="2" charset="0"/>
            </a:rPr>
            <a:t>ধারা</a:t>
          </a:r>
          <a:endParaRPr lang="en-US" sz="6500" kern="1200" dirty="0">
            <a:latin typeface="Nikosh" panose="02000000000000000000" pitchFamily="2" charset="0"/>
            <a:cs typeface="Nikosh" panose="02000000000000000000" pitchFamily="2" charset="0"/>
          </a:endParaRPr>
        </a:p>
      </dsp:txBody>
      <dsp:txXfrm>
        <a:off x="3385569" y="2030903"/>
        <a:ext cx="1356860" cy="1356860"/>
      </dsp:txXfrm>
    </dsp:sp>
    <dsp:sp modelId="{9288F3F7-2F42-4A02-9049-F607F9938C93}">
      <dsp:nvSpPr>
        <dsp:cNvPr id="0" name=""/>
        <dsp:cNvSpPr/>
      </dsp:nvSpPr>
      <dsp:spPr>
        <a:xfrm>
          <a:off x="6283514" y="1871597"/>
          <a:ext cx="1343223" cy="1343223"/>
        </a:xfrm>
        <a:prstGeom prst="ellipse">
          <a:avLst/>
        </a:prstGeom>
        <a:solidFill>
          <a:srgbClr val="00B050"/>
        </a:solidFill>
        <a:ln w="5715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700" kern="1200" dirty="0" smtClean="0">
              <a:latin typeface="Nikosh" panose="02000000000000000000" pitchFamily="2" charset="0"/>
              <a:cs typeface="Nikosh" panose="02000000000000000000" pitchFamily="2" charset="0"/>
            </a:rPr>
            <a:t>সস</a:t>
          </a:r>
          <a:r>
            <a:rPr lang="en-US" sz="3700" kern="1200" dirty="0" smtClean="0">
              <a:latin typeface="Nikosh" panose="02000000000000000000" pitchFamily="2" charset="0"/>
              <a:cs typeface="Nikosh" panose="02000000000000000000" pitchFamily="2" charset="0"/>
            </a:rPr>
            <a:t>ী</a:t>
          </a:r>
          <a:r>
            <a:rPr lang="bn-IN" sz="3700" kern="1200" dirty="0" smtClean="0">
              <a:latin typeface="Nikosh" panose="02000000000000000000" pitchFamily="2" charset="0"/>
              <a:cs typeface="Nikosh" panose="02000000000000000000" pitchFamily="2" charset="0"/>
            </a:rPr>
            <a:t>ম</a:t>
          </a:r>
          <a:endParaRPr lang="en-US" sz="3700" kern="1200" dirty="0">
            <a:latin typeface="Nikosh" panose="02000000000000000000" pitchFamily="2" charset="0"/>
            <a:cs typeface="Nikosh" panose="02000000000000000000" pitchFamily="2" charset="0"/>
          </a:endParaRPr>
        </a:p>
      </dsp:txBody>
      <dsp:txXfrm>
        <a:off x="6480224" y="2068307"/>
        <a:ext cx="949803" cy="949803"/>
      </dsp:txXfrm>
    </dsp:sp>
    <dsp:sp modelId="{B3A06A4D-EEB8-444E-8D55-8A1A422A92BE}">
      <dsp:nvSpPr>
        <dsp:cNvPr id="0" name=""/>
        <dsp:cNvSpPr/>
      </dsp:nvSpPr>
      <dsp:spPr>
        <a:xfrm>
          <a:off x="608846" y="2015597"/>
          <a:ext cx="1343223" cy="1343223"/>
        </a:xfrm>
        <a:prstGeom prst="ellipse">
          <a:avLst/>
        </a:prstGeom>
        <a:solidFill>
          <a:srgbClr val="7030A0"/>
        </a:solidFill>
        <a:ln w="5715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700" kern="1200" dirty="0" smtClean="0">
              <a:latin typeface="Nikosh" panose="02000000000000000000" pitchFamily="2" charset="0"/>
              <a:cs typeface="Nikosh" panose="02000000000000000000" pitchFamily="2" charset="0"/>
            </a:rPr>
            <a:t>অসীম</a:t>
          </a:r>
          <a:endParaRPr lang="en-US" sz="3700" kern="1200" dirty="0">
            <a:latin typeface="Nikosh" panose="02000000000000000000" pitchFamily="2" charset="0"/>
            <a:cs typeface="Nikosh" panose="02000000000000000000" pitchFamily="2" charset="0"/>
          </a:endParaRPr>
        </a:p>
      </dsp:txBody>
      <dsp:txXfrm>
        <a:off x="805556" y="2212307"/>
        <a:ext cx="949803" cy="9498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9BCD24-DC0D-4766-A15B-E3AC6F288B97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00F643-D466-4711-81AB-98C9C29A2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109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00F643-D466-4711-81AB-98C9C29A227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981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00F643-D466-4711-81AB-98C9C29A227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749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1601-FD48-41AE-ABE1-4278D07FF3FC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3A141-4957-46CA-964E-6B45EB3D4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435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1601-FD48-41AE-ABE1-4278D07FF3FC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3A141-4957-46CA-964E-6B45EB3D4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49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1601-FD48-41AE-ABE1-4278D07FF3FC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3A141-4957-46CA-964E-6B45EB3D4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42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1601-FD48-41AE-ABE1-4278D07FF3FC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3A141-4957-46CA-964E-6B45EB3D4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876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1601-FD48-41AE-ABE1-4278D07FF3FC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3A141-4957-46CA-964E-6B45EB3D4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629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1601-FD48-41AE-ABE1-4278D07FF3FC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3A141-4957-46CA-964E-6B45EB3D4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101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1601-FD48-41AE-ABE1-4278D07FF3FC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3A141-4957-46CA-964E-6B45EB3D4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413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1601-FD48-41AE-ABE1-4278D07FF3FC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3A141-4957-46CA-964E-6B45EB3D4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860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1601-FD48-41AE-ABE1-4278D07FF3FC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3A141-4957-46CA-964E-6B45EB3D4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887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1601-FD48-41AE-ABE1-4278D07FF3FC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3A141-4957-46CA-964E-6B45EB3D4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790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1601-FD48-41AE-ABE1-4278D07FF3FC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3A141-4957-46CA-964E-6B45EB3D4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306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9000" b="-6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91601-FD48-41AE-ABE1-4278D07FF3FC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3A141-4957-46CA-964E-6B45EB3D4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320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408227" y="3753134"/>
            <a:ext cx="743803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99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স্বাগত</a:t>
            </a:r>
            <a:endParaRPr lang="en-US" sz="199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2799" y="0"/>
            <a:ext cx="4557487" cy="2215991"/>
          </a:xfrm>
          <a:prstGeom prst="rect">
            <a:avLst/>
          </a:prstGeom>
          <a:solidFill>
            <a:srgbClr val="7030A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3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38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971" y="2215991"/>
            <a:ext cx="10929258" cy="521532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52186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2135" y="365125"/>
            <a:ext cx="7134896" cy="1325563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381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bn-IN" sz="7200" dirty="0" smtClean="0">
                <a:solidFill>
                  <a:srgbClr val="00206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       </a:t>
            </a:r>
            <a:r>
              <a:rPr lang="bn-IN" sz="7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7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895" y="2662752"/>
            <a:ext cx="10515600" cy="1587276"/>
          </a:xfrm>
          <a:solidFill>
            <a:schemeClr val="accent4">
              <a:lumMod val="60000"/>
              <a:lumOff val="40000"/>
            </a:schemeClr>
          </a:solidFill>
          <a:ln w="38100">
            <a:solidFill>
              <a:srgbClr val="FF0000"/>
            </a:solidFill>
          </a:ln>
        </p:spPr>
        <p:txBody>
          <a:bodyPr>
            <a:normAutofit fontScale="92500"/>
          </a:bodyPr>
          <a:lstStyle/>
          <a:p>
            <a:endParaRPr lang="bn-IN" dirty="0" smtClean="0">
              <a:latin typeface="Narkisim" panose="020E0502050101010101" pitchFamily="34" charset="-79"/>
              <a:cs typeface="Narkisim" panose="020E0502050101010101" pitchFamily="34" charset="-79"/>
            </a:endParaRPr>
          </a:p>
          <a:p>
            <a:pPr marL="0" indent="0">
              <a:buNone/>
            </a:pPr>
            <a:r>
              <a:rPr lang="en-US" sz="4000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  </a:t>
            </a:r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সমান্তর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ধারা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পদ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অন্তর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নির্ণয় </a:t>
            </a:r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450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2839" y="3035128"/>
            <a:ext cx="11076876" cy="923330"/>
          </a:xfrm>
          <a:prstGeom prst="rect">
            <a:avLst/>
          </a:prstGeom>
          <a:solidFill>
            <a:srgbClr val="00B050"/>
          </a:solidFill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     10+20+30+………………+150</a:t>
            </a:r>
            <a:endParaRPr lang="en-US" sz="5400" dirty="0"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3" name="Down Arrow 2"/>
          <p:cNvSpPr/>
          <p:nvPr/>
        </p:nvSpPr>
        <p:spPr>
          <a:xfrm flipH="1">
            <a:off x="814963" y="4024230"/>
            <a:ext cx="1904973" cy="611096"/>
          </a:xfrm>
          <a:prstGeom prst="downArrow">
            <a:avLst>
              <a:gd name="adj1" fmla="val 50000"/>
              <a:gd name="adj2" fmla="val 31273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02839" y="4685020"/>
            <a:ext cx="2819167" cy="523220"/>
          </a:xfrm>
          <a:prstGeom prst="rect">
            <a:avLst/>
          </a:prstGeom>
          <a:solidFill>
            <a:srgbClr val="FFC000"/>
          </a:solidFill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rgbClr val="FF000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প্রথম পদ</a:t>
            </a:r>
            <a:r>
              <a:rPr lang="en-US" sz="2800" dirty="0">
                <a:solidFill>
                  <a:srgbClr val="FF000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,</a:t>
            </a:r>
            <a:r>
              <a:rPr lang="bn-IN" sz="2800" dirty="0" smtClean="0">
                <a:solidFill>
                  <a:srgbClr val="FF000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a=10</a:t>
            </a:r>
            <a:endParaRPr lang="en-US" sz="2800" dirty="0">
              <a:solidFill>
                <a:srgbClr val="FF0000"/>
              </a:solidFill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7" name="Block Arc 6"/>
          <p:cNvSpPr/>
          <p:nvPr/>
        </p:nvSpPr>
        <p:spPr>
          <a:xfrm>
            <a:off x="1622323" y="2677646"/>
            <a:ext cx="1097613" cy="552251"/>
          </a:xfrm>
          <a:prstGeom prst="blockArc">
            <a:avLst>
              <a:gd name="adj1" fmla="val 11412563"/>
              <a:gd name="adj2" fmla="val 0"/>
              <a:gd name="adj3" fmla="val 25000"/>
            </a:avLst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Up Arrow 7"/>
          <p:cNvSpPr/>
          <p:nvPr/>
        </p:nvSpPr>
        <p:spPr>
          <a:xfrm>
            <a:off x="1943706" y="2146896"/>
            <a:ext cx="557528" cy="456862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487318" y="1585653"/>
            <a:ext cx="4619882" cy="523220"/>
          </a:xfrm>
          <a:prstGeom prst="rect">
            <a:avLst/>
          </a:prstGeom>
          <a:solidFill>
            <a:schemeClr val="bg2">
              <a:lumMod val="75000"/>
            </a:schemeClr>
          </a:solidFill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সাধারণ অন্তর</a:t>
            </a:r>
            <a:r>
              <a:rPr lang="en-US" sz="2800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,</a:t>
            </a:r>
            <a:r>
              <a:rPr lang="bn-IN" sz="2800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r>
              <a:rPr lang="en-US" sz="2800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d=20-10=10</a:t>
            </a:r>
            <a:endParaRPr lang="en-US" sz="2800" dirty="0"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9504055" y="4022634"/>
            <a:ext cx="1754967" cy="612692"/>
          </a:xfrm>
          <a:prstGeom prst="downArrow">
            <a:avLst>
              <a:gd name="adj1" fmla="val 50000"/>
              <a:gd name="adj2" fmla="val 46456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7138220" y="4726490"/>
            <a:ext cx="4454018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arkisim" panose="020E0502050101010101" pitchFamily="34" charset="-79"/>
                <a:cs typeface="Narkisim" panose="020E0502050101010101" pitchFamily="34" charset="-79"/>
              </a:rPr>
              <a:t>শেষ</a:t>
            </a:r>
            <a:r>
              <a:rPr lang="en-US" sz="3600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r>
              <a:rPr lang="en-US" sz="3600" dirty="0" err="1" smtClean="0">
                <a:latin typeface="Narkisim" panose="020E0502050101010101" pitchFamily="34" charset="-79"/>
                <a:cs typeface="Narkisim" panose="020E0502050101010101" pitchFamily="34" charset="-79"/>
              </a:rPr>
              <a:t>পদ</a:t>
            </a:r>
            <a:r>
              <a:rPr lang="en-US" sz="3600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r>
              <a:rPr lang="en-US" sz="3600" dirty="0" err="1" smtClean="0">
                <a:latin typeface="Narkisim" panose="020E0502050101010101" pitchFamily="34" charset="-79"/>
                <a:cs typeface="Narkisim" panose="020E0502050101010101" pitchFamily="34" charset="-79"/>
              </a:rPr>
              <a:t>বা,nতম</a:t>
            </a:r>
            <a:r>
              <a:rPr lang="en-US" sz="3600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r>
              <a:rPr lang="en-US" sz="3600" dirty="0" err="1" smtClean="0">
                <a:latin typeface="Narkisim" panose="020E0502050101010101" pitchFamily="34" charset="-79"/>
                <a:cs typeface="Narkisim" panose="020E0502050101010101" pitchFamily="34" charset="-79"/>
              </a:rPr>
              <a:t>পদ</a:t>
            </a:r>
            <a:endParaRPr lang="en-US" sz="3600" dirty="0"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87317" y="5714598"/>
            <a:ext cx="7972407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         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ধারাটির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n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তম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পদ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= a+(n-1)d</a:t>
            </a:r>
            <a:endParaRPr lang="en-US" sz="32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689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7" grpId="0" animBg="1"/>
      <p:bldP spid="8" grpId="0" animBg="1"/>
      <p:bldP spid="10" grpId="0" animBg="1"/>
      <p:bldP spid="12" grpId="0" animBg="1"/>
      <p:bldP spid="14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5060"/>
          </a:xfrm>
          <a:blipFill>
            <a:blip r:embed="rId2"/>
            <a:tile tx="0" ty="0" sx="100000" sy="100000" flip="none" algn="tl"/>
          </a:blipFill>
          <a:ln w="38100">
            <a:solidFill>
              <a:srgbClr val="0070C0"/>
            </a:solidFill>
          </a:ln>
        </p:spPr>
        <p:txBody>
          <a:bodyPr/>
          <a:lstStyle/>
          <a:p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                        </a:t>
            </a:r>
            <a:r>
              <a:rPr lang="bn-IN" sz="60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জোড়ায় </a:t>
            </a:r>
            <a:r>
              <a:rPr lang="bn-IN" sz="60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কাজ </a:t>
            </a:r>
            <a:endParaRPr lang="en-US" sz="60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10493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381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US" sz="4400" dirty="0" smtClean="0"/>
              <a:t> 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3+6+9+12+</a:t>
            </a:r>
            <a:r>
              <a:rPr lang="en-US" sz="4400" dirty="0" smtClean="0"/>
              <a:t>……………………..</a:t>
            </a:r>
          </a:p>
          <a:p>
            <a:pPr marL="0" indent="0">
              <a:buNone/>
            </a:pPr>
            <a:r>
              <a:rPr lang="bn-IN" sz="4400" dirty="0"/>
              <a:t> </a:t>
            </a:r>
            <a:r>
              <a:rPr lang="en-US" sz="4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ধারাটির</a:t>
            </a:r>
            <a:r>
              <a:rPr lang="en-US" sz="4400" dirty="0" smtClean="0"/>
              <a:t> 10 </a:t>
            </a:r>
            <a:r>
              <a:rPr lang="en-US" sz="4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তম</a:t>
            </a:r>
            <a:r>
              <a:rPr lang="en-US" sz="4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পদ</a:t>
            </a:r>
            <a:r>
              <a:rPr lang="en-US" sz="4400" dirty="0" smtClean="0">
                <a:latin typeface="Nikosh" panose="02000000000000000000" pitchFamily="2" charset="0"/>
                <a:cs typeface="Nikosh" panose="02000000000000000000" pitchFamily="2" charset="0"/>
              </a:rPr>
              <a:t> নির্ণয় </a:t>
            </a:r>
            <a:r>
              <a:rPr lang="en-US" sz="4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</a:t>
            </a:r>
            <a:r>
              <a:rPr lang="en-US" sz="4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smtClean="0"/>
              <a:t>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2953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5534" y="277706"/>
            <a:ext cx="11924402" cy="76944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সমস্যা</a:t>
            </a:r>
            <a:r>
              <a:rPr lang="bn-IN" sz="4400" dirty="0">
                <a:latin typeface="NikoshBAN" pitchFamily="2" charset="0"/>
                <a:cs typeface="NikoshBAN" pitchFamily="2" charset="0"/>
              </a:rPr>
              <a:t>ঃ</a:t>
            </a:r>
            <a:r>
              <a:rPr lang="en-US" sz="4400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3+6+9+……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ধারাটির</a:t>
            </a:r>
            <a:r>
              <a:rPr lang="en-US" sz="4400" dirty="0" smtClean="0">
                <a:solidFill>
                  <a:schemeClr val="tx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10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তমপদ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7495" y="2815403"/>
            <a:ext cx="3819821" cy="52322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সাধারণ</a:t>
            </a:r>
            <a:r>
              <a:rPr lang="en-US" sz="28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অন্তর</a:t>
            </a:r>
            <a:r>
              <a:rPr lang="en-US" sz="28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8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d = 6 -3 = 3</a:t>
            </a:r>
            <a:endParaRPr lang="en-US" sz="28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5535" y="4140514"/>
            <a:ext cx="11093000" cy="2923877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ধারাটির</a:t>
            </a:r>
            <a:r>
              <a:rPr lang="en-US" sz="40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10 </a:t>
            </a:r>
            <a:r>
              <a:rPr lang="en-US" sz="40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তম</a:t>
            </a:r>
            <a:r>
              <a:rPr lang="en-US" sz="4000" dirty="0">
                <a:solidFill>
                  <a:schemeClr val="accent4">
                    <a:lumMod val="20000"/>
                    <a:lumOff val="80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পদ</a:t>
            </a:r>
            <a:r>
              <a:rPr lang="en-US" sz="4000" dirty="0">
                <a:solidFill>
                  <a:schemeClr val="accent4">
                    <a:lumMod val="20000"/>
                    <a:lumOff val="80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= a</a:t>
            </a:r>
            <a:r>
              <a:rPr lang="en-US" sz="40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+(10-1)d</a:t>
            </a:r>
          </a:p>
          <a:p>
            <a:r>
              <a:rPr lang="en-US" sz="40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                           =3+9</a:t>
            </a:r>
            <a:r>
              <a:rPr lang="en-US" sz="48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x3</a:t>
            </a:r>
          </a:p>
          <a:p>
            <a:r>
              <a:rPr lang="en-US" sz="48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                       =3+27</a:t>
            </a:r>
          </a:p>
          <a:p>
            <a:r>
              <a:rPr lang="en-US" sz="48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                       =30  </a:t>
            </a:r>
            <a:endParaRPr lang="en-US" sz="24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3979" y="1047147"/>
            <a:ext cx="41590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সমাধানঃ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7495" y="1615074"/>
            <a:ext cx="8425019" cy="120032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sz="36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সমান্তর</a:t>
            </a:r>
            <a:r>
              <a:rPr lang="en-US" sz="36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ধারা</a:t>
            </a:r>
            <a:r>
              <a:rPr lang="en-US" sz="36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যার</a:t>
            </a:r>
            <a:endParaRPr lang="en-US" sz="3600" dirty="0" smtClean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36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পদ,a</a:t>
            </a:r>
            <a:r>
              <a:rPr lang="en-US" sz="36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en-US" sz="3600" dirty="0">
                <a:solidFill>
                  <a:schemeClr val="tx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3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3412457"/>
            <a:ext cx="7270489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ধারাটির</a:t>
            </a:r>
            <a:r>
              <a:rPr lang="en-US" sz="4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nতমপদ</a:t>
            </a:r>
            <a:r>
              <a:rPr lang="en-US" sz="4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=a+(n-</a:t>
            </a:r>
            <a:r>
              <a:rPr lang="en-US" sz="4000" dirty="0">
                <a:solidFill>
                  <a:schemeClr val="tx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1</a:t>
            </a:r>
            <a:r>
              <a:rPr lang="en-US" sz="4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)d</a:t>
            </a:r>
            <a:endParaRPr lang="en-US" sz="40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894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8" grpId="0" animBg="1"/>
      <p:bldP spid="5" grpId="0"/>
      <p:bldP spid="9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  <a:ln w="38100">
            <a:solidFill>
              <a:srgbClr val="FF0000"/>
            </a:solidFill>
          </a:ln>
        </p:spPr>
        <p:txBody>
          <a:bodyPr/>
          <a:lstStyle/>
          <a:p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                         </a:t>
            </a:r>
            <a:r>
              <a:rPr lang="bn-IN" sz="66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দলীয় </a:t>
            </a:r>
            <a:r>
              <a:rPr lang="bn-IN" sz="66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কাজ</a:t>
            </a:r>
            <a:endParaRPr lang="en-US" sz="66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79176"/>
            <a:ext cx="10515600" cy="1815152"/>
          </a:xfrm>
          <a:solidFill>
            <a:srgbClr val="00B0F0"/>
          </a:solidFill>
          <a:ln w="38100">
            <a:solidFill>
              <a:srgbClr val="FF0000"/>
            </a:solidFill>
          </a:ln>
        </p:spPr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    </a:t>
            </a:r>
            <a:r>
              <a:rPr lang="en-US" sz="4400" dirty="0" smtClean="0"/>
              <a:t>1+2+3+……………………..+500 = </a:t>
            </a:r>
            <a:r>
              <a:rPr lang="en-US" sz="4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কত</a:t>
            </a:r>
            <a:r>
              <a:rPr lang="en-US" sz="4400" dirty="0" smtClean="0">
                <a:latin typeface="Nikosh" panose="02000000000000000000" pitchFamily="2" charset="0"/>
                <a:cs typeface="Nikosh" panose="02000000000000000000" pitchFamily="2" charset="0"/>
              </a:rPr>
              <a:t> ?</a:t>
            </a:r>
            <a:endParaRPr lang="en-US" sz="4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980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1443" y="349337"/>
            <a:ext cx="11041039" cy="1107996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</a:t>
            </a:r>
            <a:r>
              <a:rPr lang="en-US" sz="6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endParaRPr lang="en-US" sz="6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Content Placeholder 4"/>
          <p:cNvSpPr txBox="1">
            <a:spLocks noGrp="1"/>
          </p:cNvSpPr>
          <p:nvPr>
            <p:ph idx="1"/>
          </p:nvPr>
        </p:nvSpPr>
        <p:spPr>
          <a:xfrm>
            <a:off x="59097" y="1829973"/>
            <a:ext cx="7159200" cy="590931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accent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ধারাটির</a:t>
            </a:r>
            <a:r>
              <a:rPr lang="en-US" sz="3600" dirty="0" smtClean="0">
                <a:solidFill>
                  <a:schemeClr val="accent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১ম </a:t>
            </a:r>
            <a:r>
              <a:rPr lang="en-US" sz="3600" dirty="0" err="1" smtClean="0">
                <a:solidFill>
                  <a:schemeClr val="accent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পদ</a:t>
            </a:r>
            <a:r>
              <a:rPr lang="en-US" sz="3600" dirty="0" smtClean="0">
                <a:solidFill>
                  <a:schemeClr val="accent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, a = </a:t>
            </a:r>
            <a:r>
              <a:rPr lang="en-US" sz="3600" dirty="0">
                <a:solidFill>
                  <a:schemeClr val="accent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097" y="2310104"/>
            <a:ext cx="7138116" cy="707886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সাধারণ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অন্তর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4000" dirty="0" smtClean="0"/>
              <a:t>d = 2 -1 = 1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-3881" y="2929520"/>
            <a:ext cx="7201093" cy="707886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পদ</a:t>
            </a:r>
            <a:r>
              <a:rPr lang="en-US" sz="4000" dirty="0" smtClean="0">
                <a:solidFill>
                  <a:srgbClr val="FF000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সংখ্যা</a:t>
            </a:r>
            <a:r>
              <a:rPr lang="en-US" sz="4000" dirty="0" smtClean="0">
                <a:solidFill>
                  <a:srgbClr val="FF000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, n=500 </a:t>
            </a:r>
            <a:endParaRPr lang="en-US" sz="4000" dirty="0">
              <a:solidFill>
                <a:srgbClr val="FF0000"/>
              </a:solidFill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097" y="3671047"/>
            <a:ext cx="1084646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পদসমষ্টি</a:t>
            </a:r>
            <a:r>
              <a:rPr lang="en-US" sz="54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54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S= n(n+1)</a:t>
            </a:r>
          </a:p>
          <a:p>
            <a:r>
              <a:rPr lang="en-US" sz="54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= 500(500+1)</a:t>
            </a:r>
          </a:p>
          <a:p>
            <a:r>
              <a:rPr lang="en-US" sz="54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=500</a:t>
            </a:r>
            <a:r>
              <a:rPr lang="en-US" sz="54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Bodoni MT Condensed" panose="02070606080606020203" pitchFamily="18" charset="0"/>
                <a:cs typeface="Times New Roman" panose="02020603050405020304" pitchFamily="18" charset="0"/>
              </a:rPr>
              <a:t>×501</a:t>
            </a:r>
          </a:p>
          <a:p>
            <a:r>
              <a:rPr lang="en-US" sz="54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Bodoni MT Condensed" panose="02070606080606020203" pitchFamily="18" charset="0"/>
                <a:cs typeface="Times New Roman" panose="02020603050405020304" pitchFamily="18" charset="0"/>
              </a:rPr>
              <a:t>                      =250500</a:t>
            </a:r>
            <a:endParaRPr lang="en-US" sz="5400" dirty="0">
              <a:solidFill>
                <a:schemeClr val="accent4">
                  <a:lumMod val="20000"/>
                  <a:lumOff val="8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3676795"/>
              </p:ext>
            </p:extLst>
          </p:nvPr>
        </p:nvGraphicFramePr>
        <p:xfrm>
          <a:off x="6038850" y="3319463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2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38850" y="3319463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15984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uiExpand="1" build="p" animBg="1"/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  <a:ln w="38100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                             </a:t>
            </a:r>
            <a:r>
              <a:rPr lang="bn-IN" sz="66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মূল্যায়ন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152" y="2043789"/>
            <a:ext cx="11595847" cy="3855566"/>
          </a:xfrm>
          <a:ln w="38100"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sz="4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2+4+6+…….+30 </a:t>
            </a:r>
            <a:r>
              <a:rPr lang="en-US" sz="48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48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d=</a:t>
            </a:r>
            <a:r>
              <a:rPr lang="en-US" sz="48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48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0" indent="0">
              <a:buNone/>
            </a:pPr>
            <a:r>
              <a:rPr lang="en-US" sz="4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(ক) 2          (খ) 3           (গ) 4                (ঘ) 6</a:t>
            </a:r>
          </a:p>
          <a:p>
            <a:pPr marL="0" indent="0">
              <a:buNone/>
            </a:pPr>
            <a:r>
              <a:rPr lang="en-US" sz="4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2. 1+3+5+………+33 </a:t>
            </a:r>
            <a:r>
              <a:rPr lang="en-US" sz="48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48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 </a:t>
            </a:r>
            <a:r>
              <a:rPr lang="en-US" sz="48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তম</a:t>
            </a:r>
            <a:r>
              <a:rPr lang="en-US" sz="48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48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48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0" indent="0">
              <a:buNone/>
            </a:pPr>
            <a:r>
              <a:rPr lang="en-US" sz="48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(ক) </a:t>
            </a:r>
            <a:r>
              <a:rPr lang="en-US" sz="48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48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(খ) </a:t>
            </a:r>
            <a:r>
              <a:rPr lang="en-US" sz="48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sz="48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(গ)</a:t>
            </a:r>
            <a:r>
              <a:rPr lang="en-US" sz="48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sz="48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(ঘ) </a:t>
            </a:r>
            <a:r>
              <a:rPr lang="en-US" sz="48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en-US" sz="4800" dirty="0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sz="4800" dirty="0" smtClean="0"/>
          </a:p>
          <a:p>
            <a:pPr marL="0" indent="0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283907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txBody>
          <a:bodyPr/>
          <a:lstStyle/>
          <a:p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                       </a:t>
            </a:r>
            <a:r>
              <a:rPr lang="bn-IN" sz="60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বাড়ির </a:t>
            </a:r>
            <a:r>
              <a:rPr lang="bn-IN" sz="6000" dirty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কাজ </a:t>
            </a:r>
            <a:endParaRPr lang="en-US" dirty="0">
              <a:solidFill>
                <a:srgbClr val="FF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62353"/>
            <a:ext cx="10515600" cy="2200465"/>
          </a:xfrm>
          <a:noFill/>
          <a:ln w="381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en-US" sz="4000" b="1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0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সমান্তর</a:t>
            </a:r>
            <a:r>
              <a:rPr lang="en-US" sz="40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ধারার</a:t>
            </a:r>
            <a:r>
              <a:rPr lang="en-US" sz="40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40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তম</a:t>
            </a:r>
            <a:r>
              <a:rPr lang="en-US" sz="40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3200" b="1" baseline="30000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0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0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40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তম</a:t>
            </a:r>
            <a:r>
              <a:rPr lang="en-US" sz="40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n</a:t>
            </a:r>
            <a:r>
              <a:rPr lang="en-US" sz="4000" b="1" baseline="30000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000" b="1" baseline="300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40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000" b="1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m+n</a:t>
            </a:r>
            <a:r>
              <a:rPr lang="en-US" sz="40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4000" b="1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তম</a:t>
            </a:r>
            <a:r>
              <a:rPr lang="en-US" sz="40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40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নির্ণয় </a:t>
            </a:r>
            <a:r>
              <a:rPr lang="en-US" sz="4000" b="1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4000" b="1" dirty="0" smtClean="0">
              <a:solidFill>
                <a:schemeClr val="accent4">
                  <a:lumMod val="20000"/>
                  <a:lumOff val="80000"/>
                </a:schemeClr>
              </a:solidFill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21052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04686" y="2222852"/>
            <a:ext cx="930365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  </a:t>
            </a:r>
            <a:r>
              <a:rPr lang="en-US" sz="13800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  </a:t>
            </a:r>
            <a:r>
              <a:rPr lang="bn-IN" sz="13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38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387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606723" y="374247"/>
            <a:ext cx="6523629" cy="1325563"/>
          </a:xfrm>
          <a:solidFill>
            <a:srgbClr val="92D050"/>
          </a:solidFill>
          <a:ln w="381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bn-IN" sz="8000" dirty="0" smtClean="0">
                <a:solidFill>
                  <a:schemeClr val="accent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পরিচিতি</a:t>
            </a:r>
            <a:r>
              <a:rPr lang="en-US" sz="8000" dirty="0" smtClean="0">
                <a:solidFill>
                  <a:schemeClr val="accent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ঃ</a:t>
            </a:r>
            <a:endParaRPr lang="en-US" sz="6600" dirty="0">
              <a:solidFill>
                <a:schemeClr val="accent2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4740" y="2142261"/>
            <a:ext cx="7165259" cy="4055339"/>
          </a:xfrm>
          <a:solidFill>
            <a:schemeClr val="accent6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n-IN" sz="4400" u="sng" dirty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শিক্ষক  </a:t>
            </a:r>
          </a:p>
          <a:p>
            <a:pPr marL="0" indent="0">
              <a:buNone/>
            </a:pPr>
            <a:r>
              <a:rPr lang="bn-IN" sz="4400" dirty="0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মোঃ </a:t>
            </a:r>
            <a:r>
              <a:rPr lang="en-US" sz="4400" dirty="0" err="1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আলতাফ</a:t>
            </a:r>
            <a:r>
              <a:rPr lang="en-US" sz="4400" dirty="0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হোসেন</a:t>
            </a:r>
            <a:endParaRPr lang="bn-IN" sz="3600" dirty="0">
              <a:solidFill>
                <a:srgbClr val="00B050"/>
              </a:solidFill>
              <a:latin typeface="Nikosh" pitchFamily="2" charset="0"/>
              <a:cs typeface="Nikosh" pitchFamily="2" charset="0"/>
            </a:endParaRPr>
          </a:p>
          <a:p>
            <a:pPr marL="0" indent="0">
              <a:buNone/>
            </a:pPr>
            <a:r>
              <a:rPr lang="en-US" sz="48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শ্রীপুর</a:t>
            </a:r>
            <a:r>
              <a:rPr lang="en-US" sz="48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সরকারি</a:t>
            </a:r>
            <a:r>
              <a:rPr lang="en-US" sz="48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পাইলট</a:t>
            </a:r>
            <a:r>
              <a:rPr lang="bn-IN" sz="48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উচ</a:t>
            </a:r>
            <a:r>
              <a:rPr lang="en-US" sz="48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্চ</a:t>
            </a:r>
            <a:r>
              <a:rPr lang="bn-IN" sz="48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বিদ্যালয়</a:t>
            </a:r>
          </a:p>
          <a:p>
            <a:pPr marL="0" indent="0">
              <a:buNone/>
            </a:pPr>
            <a:r>
              <a:rPr lang="bn-IN" sz="36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শ্রীপুর</a:t>
            </a:r>
            <a:r>
              <a:rPr lang="bn-IN" sz="3600" dirty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, গাজীপুর</a:t>
            </a:r>
            <a:r>
              <a:rPr lang="bn-IN" sz="36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।</a:t>
            </a:r>
            <a:endParaRPr lang="en-US" sz="4400" dirty="0" smtClean="0">
              <a:solidFill>
                <a:srgbClr val="00B050"/>
              </a:solidFill>
              <a:latin typeface="Nikosh" pitchFamily="2" charset="0"/>
              <a:cs typeface="Nikosh" pitchFamily="2" charset="0"/>
            </a:endParaRPr>
          </a:p>
          <a:p>
            <a:pPr marL="0" indent="0">
              <a:buNone/>
            </a:pPr>
            <a:endParaRPr lang="en-US" sz="4400" dirty="0">
              <a:solidFill>
                <a:srgbClr val="0070C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endParaRPr lang="bn-IN" sz="4400" dirty="0" smtClean="0">
              <a:solidFill>
                <a:srgbClr val="0070C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en-US" sz="5400" dirty="0">
              <a:solidFill>
                <a:srgbClr val="0070C0"/>
              </a:solidFill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95771" y="2155723"/>
            <a:ext cx="3991429" cy="3908762"/>
          </a:xfrm>
          <a:prstGeom prst="rect">
            <a:avLst/>
          </a:prstGeom>
          <a:solidFill>
            <a:schemeClr val="bg2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u="sng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   </a:t>
            </a:r>
            <a:r>
              <a:rPr lang="bn-IN" sz="3200" u="sng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পাঠ </a:t>
            </a:r>
          </a:p>
          <a:p>
            <a:r>
              <a:rPr lang="en-US" sz="4400" dirty="0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   </a:t>
            </a:r>
            <a:r>
              <a:rPr lang="bn-IN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শ্রেণি-নবম</a:t>
            </a:r>
          </a:p>
          <a:p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bn-IN" sz="40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বিষয়-গণিত</a:t>
            </a:r>
          </a:p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অধ্যায়-১৩</a:t>
            </a:r>
            <a:endParaRPr lang="bn-IN" sz="24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bn-IN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সময়ঃ৪০মিনিট</a:t>
            </a:r>
            <a:endParaRPr lang="en-US" sz="32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2800" dirty="0">
              <a:solidFill>
                <a:srgbClr val="7030A0"/>
              </a:solidFill>
            </a:endParaRPr>
          </a:p>
          <a:p>
            <a:endParaRPr lang="en-US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688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44584" y="1699078"/>
            <a:ext cx="6856863" cy="1107996"/>
          </a:xfrm>
          <a:prstGeom prst="rect">
            <a:avLst/>
          </a:prstGeom>
          <a:solidFill>
            <a:schemeClr val="bg2"/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নির্দিষ্ট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ধারায়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ক্রমে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97899" y="5674656"/>
            <a:ext cx="4924127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5400" dirty="0" err="1">
                <a:latin typeface="NikoshBAN" pitchFamily="2" charset="0"/>
                <a:cs typeface="NikoshBAN" pitchFamily="2" charset="0"/>
              </a:rPr>
              <a:t>নির্দিষ্ট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ধারায়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ক্রমে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Flowchart: Summing Junction 12"/>
          <p:cNvSpPr/>
          <p:nvPr/>
        </p:nvSpPr>
        <p:spPr>
          <a:xfrm>
            <a:off x="169273" y="603094"/>
            <a:ext cx="750624" cy="645459"/>
          </a:xfrm>
          <a:prstGeom prst="flowChartSummingJuncti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>
              <a:solidFill>
                <a:srgbClr val="FF0000"/>
              </a:solidFill>
            </a:endParaRPr>
          </a:p>
        </p:txBody>
      </p:sp>
      <p:sp>
        <p:nvSpPr>
          <p:cNvPr id="14" name="Flowchart: Summing Junction 13"/>
          <p:cNvSpPr/>
          <p:nvPr/>
        </p:nvSpPr>
        <p:spPr>
          <a:xfrm>
            <a:off x="1677342" y="619776"/>
            <a:ext cx="757130" cy="628777"/>
          </a:xfrm>
          <a:prstGeom prst="flowChartSummingJunction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lowchart: Summing Junction 21"/>
          <p:cNvSpPr/>
          <p:nvPr/>
        </p:nvSpPr>
        <p:spPr>
          <a:xfrm>
            <a:off x="2434472" y="636225"/>
            <a:ext cx="710661" cy="634080"/>
          </a:xfrm>
          <a:prstGeom prst="flowChartSummingJunction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Summing Junction 22"/>
          <p:cNvSpPr/>
          <p:nvPr/>
        </p:nvSpPr>
        <p:spPr>
          <a:xfrm>
            <a:off x="3609980" y="703013"/>
            <a:ext cx="727766" cy="634080"/>
          </a:xfrm>
          <a:prstGeom prst="flowChartSummingJuncti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Summing Junction 23"/>
          <p:cNvSpPr/>
          <p:nvPr/>
        </p:nvSpPr>
        <p:spPr>
          <a:xfrm>
            <a:off x="4378371" y="700591"/>
            <a:ext cx="731450" cy="634080"/>
          </a:xfrm>
          <a:prstGeom prst="flowChartSummingJuncti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lowchart: Summing Junction 24"/>
          <p:cNvSpPr/>
          <p:nvPr/>
        </p:nvSpPr>
        <p:spPr>
          <a:xfrm>
            <a:off x="5129689" y="717935"/>
            <a:ext cx="691107" cy="634081"/>
          </a:xfrm>
          <a:prstGeom prst="flowChartSummingJuncti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lowchart: Summing Junction 26"/>
          <p:cNvSpPr/>
          <p:nvPr/>
        </p:nvSpPr>
        <p:spPr>
          <a:xfrm>
            <a:off x="8394097" y="697699"/>
            <a:ext cx="722369" cy="705352"/>
          </a:xfrm>
          <a:prstGeom prst="flowChartSummingJunction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lowchart: Summing Junction 27"/>
          <p:cNvSpPr/>
          <p:nvPr/>
        </p:nvSpPr>
        <p:spPr>
          <a:xfrm>
            <a:off x="7591673" y="641528"/>
            <a:ext cx="783888" cy="786897"/>
          </a:xfrm>
          <a:prstGeom prst="flowChartSummingJunction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lowchart: Summing Junction 28"/>
          <p:cNvSpPr/>
          <p:nvPr/>
        </p:nvSpPr>
        <p:spPr>
          <a:xfrm>
            <a:off x="6736976" y="670657"/>
            <a:ext cx="782779" cy="757768"/>
          </a:xfrm>
          <a:prstGeom prst="flowChartSummingJunction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lowchart: Summing Junction 36"/>
          <p:cNvSpPr/>
          <p:nvPr/>
        </p:nvSpPr>
        <p:spPr>
          <a:xfrm>
            <a:off x="9104519" y="684481"/>
            <a:ext cx="745461" cy="743945"/>
          </a:xfrm>
          <a:prstGeom prst="flowChartSummingJunction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Can 43"/>
          <p:cNvSpPr/>
          <p:nvPr/>
        </p:nvSpPr>
        <p:spPr>
          <a:xfrm>
            <a:off x="1098286" y="4472527"/>
            <a:ext cx="820178" cy="766482"/>
          </a:xfrm>
          <a:prstGeom prst="ca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Can 44"/>
          <p:cNvSpPr/>
          <p:nvPr/>
        </p:nvSpPr>
        <p:spPr>
          <a:xfrm>
            <a:off x="1098286" y="3743143"/>
            <a:ext cx="820178" cy="762519"/>
          </a:xfrm>
          <a:prstGeom prst="ca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Can 45"/>
          <p:cNvSpPr/>
          <p:nvPr/>
        </p:nvSpPr>
        <p:spPr>
          <a:xfrm>
            <a:off x="4212745" y="4509626"/>
            <a:ext cx="820178" cy="766482"/>
          </a:xfrm>
          <a:prstGeom prst="ca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Can 46"/>
          <p:cNvSpPr/>
          <p:nvPr/>
        </p:nvSpPr>
        <p:spPr>
          <a:xfrm>
            <a:off x="4192540" y="3835773"/>
            <a:ext cx="820178" cy="766482"/>
          </a:xfrm>
          <a:prstGeom prst="ca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Can 47"/>
          <p:cNvSpPr/>
          <p:nvPr/>
        </p:nvSpPr>
        <p:spPr>
          <a:xfrm>
            <a:off x="5124594" y="4509626"/>
            <a:ext cx="820178" cy="766482"/>
          </a:xfrm>
          <a:prstGeom prst="ca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Can 48"/>
          <p:cNvSpPr/>
          <p:nvPr/>
        </p:nvSpPr>
        <p:spPr>
          <a:xfrm>
            <a:off x="5032923" y="3743144"/>
            <a:ext cx="820178" cy="766482"/>
          </a:xfrm>
          <a:prstGeom prst="ca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Can 49"/>
          <p:cNvSpPr/>
          <p:nvPr/>
        </p:nvSpPr>
        <p:spPr>
          <a:xfrm>
            <a:off x="8033081" y="5059540"/>
            <a:ext cx="820178" cy="766482"/>
          </a:xfrm>
          <a:prstGeom prst="can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Can 50"/>
          <p:cNvSpPr/>
          <p:nvPr/>
        </p:nvSpPr>
        <p:spPr>
          <a:xfrm>
            <a:off x="9014821" y="5059540"/>
            <a:ext cx="820178" cy="766482"/>
          </a:xfrm>
          <a:prstGeom prst="can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Can 51"/>
          <p:cNvSpPr/>
          <p:nvPr/>
        </p:nvSpPr>
        <p:spPr>
          <a:xfrm>
            <a:off x="8070584" y="3517341"/>
            <a:ext cx="820178" cy="766482"/>
          </a:xfrm>
          <a:prstGeom prst="can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Can 52"/>
          <p:cNvSpPr/>
          <p:nvPr/>
        </p:nvSpPr>
        <p:spPr>
          <a:xfrm>
            <a:off x="8111630" y="4266808"/>
            <a:ext cx="820178" cy="766482"/>
          </a:xfrm>
          <a:prstGeom prst="can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Can 53"/>
          <p:cNvSpPr/>
          <p:nvPr/>
        </p:nvSpPr>
        <p:spPr>
          <a:xfrm>
            <a:off x="9029802" y="4312127"/>
            <a:ext cx="843943" cy="862167"/>
          </a:xfrm>
          <a:prstGeom prst="can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Can 54"/>
          <p:cNvSpPr/>
          <p:nvPr/>
        </p:nvSpPr>
        <p:spPr>
          <a:xfrm>
            <a:off x="9008455" y="3573556"/>
            <a:ext cx="820178" cy="766482"/>
          </a:xfrm>
          <a:prstGeom prst="can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Can 55"/>
          <p:cNvSpPr/>
          <p:nvPr/>
        </p:nvSpPr>
        <p:spPr>
          <a:xfrm>
            <a:off x="8111630" y="2807074"/>
            <a:ext cx="820178" cy="766482"/>
          </a:xfrm>
          <a:prstGeom prst="can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Can 56"/>
          <p:cNvSpPr/>
          <p:nvPr/>
        </p:nvSpPr>
        <p:spPr>
          <a:xfrm>
            <a:off x="9006037" y="2807074"/>
            <a:ext cx="820178" cy="766482"/>
          </a:xfrm>
          <a:prstGeom prst="can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564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3" grpId="0" animBg="1"/>
      <p:bldP spid="14" grpId="0" animBg="1"/>
      <p:bldP spid="22" grpId="0" animBg="1"/>
      <p:bldP spid="23" grpId="0" animBg="1"/>
      <p:bldP spid="24" grpId="0" animBg="1"/>
      <p:bldP spid="25" grpId="0" animBg="1"/>
      <p:bldP spid="27" grpId="0" animBg="1"/>
      <p:bldP spid="28" grpId="0" animBg="1"/>
      <p:bldP spid="29" grpId="0" animBg="1"/>
      <p:bldP spid="37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02194" y="2094273"/>
            <a:ext cx="3569109" cy="132343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সসীম</a:t>
            </a:r>
            <a:r>
              <a:rPr lang="en-US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ধারা</a:t>
            </a:r>
            <a:endParaRPr lang="en-US" sz="8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6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899652"/>
            <a:ext cx="10768781" cy="5805345"/>
          </a:xfrm>
          <a:solidFill>
            <a:schemeClr val="accent3"/>
          </a:solidFill>
          <a:ln w="57150"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aseline="30000" dirty="0" smtClean="0"/>
              <a:t> </a:t>
            </a:r>
            <a:endParaRPr lang="bn-IN" dirty="0"/>
          </a:p>
          <a:p>
            <a:r>
              <a:rPr lang="bn-IN" sz="7200" dirty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এ পাঠ শেষে শিক্ষার্থীরা-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bn-IN" sz="4800" dirty="0">
                <a:latin typeface="Nikosh" pitchFamily="2" charset="0"/>
                <a:cs typeface="Nikosh" pitchFamily="2" charset="0"/>
              </a:rPr>
              <a:t>অনুক্রম ও ধারা বর্ণনা করতে ও এদের পার্থক্য নিরূপণ করতে </a:t>
            </a:r>
            <a:r>
              <a:rPr lang="bn-IN" sz="4800" dirty="0" smtClean="0">
                <a:latin typeface="Nikosh" pitchFamily="2" charset="0"/>
                <a:cs typeface="Nikosh" pitchFamily="2" charset="0"/>
              </a:rPr>
              <a:t>পারব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ে;</a:t>
            </a:r>
            <a:endParaRPr lang="bn-IN" sz="4800" dirty="0">
              <a:latin typeface="Nikosh" pitchFamily="2" charset="0"/>
              <a:cs typeface="Nikosh" pitchFamily="2" charset="0"/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bn-IN" sz="4800" dirty="0">
                <a:solidFill>
                  <a:schemeClr val="tx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সমান্তর ধারা ব্যাখ্যা করতে </a:t>
            </a:r>
            <a:r>
              <a:rPr lang="bn-IN" sz="4800" dirty="0" smtClean="0">
                <a:solidFill>
                  <a:schemeClr val="tx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পারবে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;</a:t>
            </a:r>
            <a:endParaRPr lang="bn-IN" sz="4800" dirty="0">
              <a:latin typeface="Nikosh" pitchFamily="2" charset="0"/>
              <a:cs typeface="Nikosh" pitchFamily="2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bn-IN" sz="4400" dirty="0">
                <a:solidFill>
                  <a:srgbClr val="FFC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সমা</a:t>
            </a:r>
            <a:r>
              <a:rPr lang="bn-IN" sz="4400" dirty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ন্তর ধারার নির্দিষ্টতম পদ ও নির্দিষ্ট সংখ্যক পদের  সমষ্টি নির্ণয়ের সূত্ত গঠন করতে পারবে এবং সূত্ত  প্রয়োগ করে গাণিতিক  সমস্যা সমাধান করতে </a:t>
            </a:r>
            <a:r>
              <a:rPr lang="bn-IN" sz="44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পারবে</a:t>
            </a:r>
            <a:r>
              <a:rPr lang="en-US" sz="4400" dirty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|</a:t>
            </a:r>
            <a:r>
              <a:rPr lang="bn-IN" sz="44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endParaRPr lang="en-US" sz="4400" dirty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  <a:p>
            <a:endParaRPr lang="en-US" dirty="0">
              <a:latin typeface="Narkisim" panose="020E0502050101010101" pitchFamily="34" charset="-79"/>
              <a:cs typeface="Narkisim" panose="020E0502050101010101" pitchFamily="34" charset="-79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599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602018485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80791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3C82A49-E652-4403-845B-D7EF42669B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A3C82A49-E652-4403-845B-D7EF42669B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288F3F7-2F42-4A02-9049-F607F9938C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9288F3F7-2F42-4A02-9049-F607F9938C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C547CC-DFBB-40FF-A2A4-6DF96F56D2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">
                                            <p:graphicEl>
                                              <a:dgm id="{76C547CC-DFBB-40FF-A2A4-6DF96F56D2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3A06A4D-EEB8-444E-8D55-8A1A422A92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>
                                            <p:graphicEl>
                                              <a:dgm id="{B3A06A4D-EEB8-444E-8D55-8A1A422A92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C3AF41C-36E7-48E7-8051-C1F1733F77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">
                                            <p:graphicEl>
                                              <a:dgm id="{2C3AF41C-36E7-48E7-8051-C1F1733F77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9716" y="1241946"/>
            <a:ext cx="6282813" cy="830997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  </a:t>
            </a:r>
            <a:r>
              <a:rPr lang="bn-IN" sz="48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উপাদান সংখ্যা নির্দিষ্ট</a:t>
            </a:r>
            <a:endParaRPr lang="en-US" sz="4800" dirty="0">
              <a:solidFill>
                <a:srgbClr val="FF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9716" y="2661313"/>
            <a:ext cx="6282813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  <a:r>
              <a:rPr lang="bn-IN" sz="44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উপাদান </a:t>
            </a:r>
            <a:r>
              <a:rPr lang="bn-IN" sz="44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সংখ্যা </a:t>
            </a:r>
            <a:r>
              <a:rPr lang="bn-IN" sz="44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নির্দিষ্ট নয়</a:t>
            </a:r>
            <a:endParaRPr lang="en-US" sz="4400" dirty="0">
              <a:solidFill>
                <a:srgbClr val="00206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21876" y="2716885"/>
            <a:ext cx="2823040" cy="707886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অসীম ধারা   </a:t>
            </a:r>
            <a:endParaRPr lang="en-US" sz="4000" dirty="0">
              <a:solidFill>
                <a:srgbClr val="00206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81769" y="1241946"/>
            <a:ext cx="2808290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  <a:r>
              <a:rPr lang="bn-IN" sz="4000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সসীম ধারা </a:t>
            </a:r>
            <a:endParaRPr lang="en-US" sz="4000" dirty="0">
              <a:solidFill>
                <a:srgbClr val="00B05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7359445" y="1401097"/>
            <a:ext cx="1076632" cy="5487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7467600" y="2895600"/>
            <a:ext cx="1076632" cy="5487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555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833" y="203421"/>
            <a:ext cx="979761" cy="1273407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9647" y="187327"/>
            <a:ext cx="1055397" cy="1267278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9212" y="201723"/>
            <a:ext cx="1055397" cy="1206168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3310" y="217882"/>
            <a:ext cx="1055397" cy="1206168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3210" y="236693"/>
            <a:ext cx="1055397" cy="1206168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grpSp>
        <p:nvGrpSpPr>
          <p:cNvPr id="30" name="Group 29"/>
          <p:cNvGrpSpPr/>
          <p:nvPr/>
        </p:nvGrpSpPr>
        <p:grpSpPr>
          <a:xfrm>
            <a:off x="936153" y="357617"/>
            <a:ext cx="11023092" cy="2928940"/>
            <a:chOff x="487595" y="270639"/>
            <a:chExt cx="11023092" cy="2928940"/>
          </a:xfrm>
          <a:solidFill>
            <a:schemeClr val="accent6">
              <a:lumMod val="75000"/>
            </a:schemeClr>
          </a:solidFill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7595" y="270639"/>
              <a:ext cx="1055397" cy="1206168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</p:pic>
        <p:sp>
          <p:nvSpPr>
            <p:cNvPr id="12" name="Oval 11"/>
            <p:cNvSpPr/>
            <p:nvPr/>
          </p:nvSpPr>
          <p:spPr>
            <a:xfrm>
              <a:off x="10145104" y="682830"/>
              <a:ext cx="373488" cy="343512"/>
            </a:xfrm>
            <a:prstGeom prst="ellipse">
              <a:avLst/>
            </a:prstGeom>
            <a:grpFill/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10615426" y="699564"/>
              <a:ext cx="373488" cy="313423"/>
            </a:xfrm>
            <a:prstGeom prst="ellipse">
              <a:avLst/>
            </a:prstGeom>
            <a:grpFill/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11137199" y="668476"/>
              <a:ext cx="373488" cy="343512"/>
            </a:xfrm>
            <a:prstGeom prst="ellipse">
              <a:avLst/>
            </a:prstGeom>
            <a:grpFill/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752826" y="2424739"/>
              <a:ext cx="373488" cy="343512"/>
            </a:xfrm>
            <a:prstGeom prst="ellipse">
              <a:avLst/>
            </a:prstGeom>
            <a:grpFill/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1466955" y="2421925"/>
              <a:ext cx="373488" cy="343512"/>
            </a:xfrm>
            <a:prstGeom prst="ellipse">
              <a:avLst/>
            </a:prstGeom>
            <a:grpFill/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2110214" y="2421925"/>
              <a:ext cx="373488" cy="343512"/>
            </a:xfrm>
            <a:prstGeom prst="ellipse">
              <a:avLst/>
            </a:prstGeom>
            <a:grpFill/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</a:endParaRPr>
            </a:p>
          </p:txBody>
        </p:sp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74915" y="1993411"/>
              <a:ext cx="1055397" cy="1206168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69889" y="1993411"/>
              <a:ext cx="1055397" cy="1206168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</p:pic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14492" y="1993411"/>
              <a:ext cx="1055397" cy="1206168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59095" y="1993411"/>
              <a:ext cx="1055397" cy="1206168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</p:pic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25286" y="1993411"/>
              <a:ext cx="1055397" cy="1206168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</p:pic>
      </p:grpSp>
      <p:sp>
        <p:nvSpPr>
          <p:cNvPr id="31" name="TextBox 30"/>
          <p:cNvSpPr txBox="1"/>
          <p:nvPr/>
        </p:nvSpPr>
        <p:spPr>
          <a:xfrm>
            <a:off x="2143031" y="4468188"/>
            <a:ext cx="5926912" cy="15696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bn-IN" sz="9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সসীম ধারা </a:t>
            </a:r>
            <a:endParaRPr lang="en-US" sz="9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9191092"/>
              </p:ext>
            </p:extLst>
          </p:nvPr>
        </p:nvGraphicFramePr>
        <p:xfrm>
          <a:off x="6038850" y="3319463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4" name="Equation" r:id="rId4" imgW="114120" imgH="215640" progId="Equation.3">
                  <p:embed/>
                </p:oleObj>
              </mc:Choice>
              <mc:Fallback>
                <p:oleObj name="Equation" r:id="rId4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038850" y="3319463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Plus 14"/>
          <p:cNvSpPr/>
          <p:nvPr/>
        </p:nvSpPr>
        <p:spPr>
          <a:xfrm>
            <a:off x="2143031" y="357617"/>
            <a:ext cx="1067338" cy="1064548"/>
          </a:xfrm>
          <a:prstGeom prst="mathPlus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lus 17"/>
          <p:cNvSpPr/>
          <p:nvPr/>
        </p:nvSpPr>
        <p:spPr>
          <a:xfrm>
            <a:off x="5392922" y="414443"/>
            <a:ext cx="976290" cy="1040162"/>
          </a:xfrm>
          <a:prstGeom prst="mathPlus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Plus 25"/>
          <p:cNvSpPr/>
          <p:nvPr/>
        </p:nvSpPr>
        <p:spPr>
          <a:xfrm>
            <a:off x="9417940" y="401999"/>
            <a:ext cx="1138747" cy="1130714"/>
          </a:xfrm>
          <a:prstGeom prst="mathPlus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Plus 26"/>
          <p:cNvSpPr/>
          <p:nvPr/>
        </p:nvSpPr>
        <p:spPr>
          <a:xfrm>
            <a:off x="2881537" y="2030506"/>
            <a:ext cx="1193667" cy="1035423"/>
          </a:xfrm>
          <a:prstGeom prst="mathPlus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21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4" dur="2000" fill="hold"/>
                                        <p:tgtEl>
                                          <p:spTgt spid="3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1" grpId="1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rved Down Arrow 4"/>
          <p:cNvSpPr/>
          <p:nvPr/>
        </p:nvSpPr>
        <p:spPr>
          <a:xfrm>
            <a:off x="1229934" y="1585403"/>
            <a:ext cx="805344" cy="141668"/>
          </a:xfrm>
          <a:prstGeom prst="curved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75385" y="1830444"/>
            <a:ext cx="9903853" cy="1569660"/>
          </a:xfrm>
          <a:prstGeom prst="rect">
            <a:avLst/>
          </a:prstGeom>
          <a:solidFill>
            <a:srgbClr val="92D05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4+6+8+10+……………………..+100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1118489" y="3530872"/>
            <a:ext cx="273217" cy="743273"/>
          </a:xfrm>
          <a:prstGeom prst="downArrow">
            <a:avLst/>
          </a:prstGeom>
          <a:solidFill>
            <a:schemeClr val="accent5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0221" y="4500625"/>
            <a:ext cx="3271026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প্রথম পদ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,</a:t>
            </a:r>
            <a:r>
              <a:rPr lang="bn-IN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a = 2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6" name="Up Arrow 5"/>
          <p:cNvSpPr/>
          <p:nvPr/>
        </p:nvSpPr>
        <p:spPr>
          <a:xfrm>
            <a:off x="1561670" y="1020144"/>
            <a:ext cx="334851" cy="48839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75385" y="439721"/>
            <a:ext cx="4230795" cy="523220"/>
          </a:xfrm>
          <a:prstGeom prst="rect">
            <a:avLst/>
          </a:prstGeom>
          <a:solidFill>
            <a:schemeClr val="accent3"/>
          </a:solidFill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সাধারণ</a:t>
            </a:r>
            <a:r>
              <a:rPr lang="en-US" sz="28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অন্তর</a:t>
            </a:r>
            <a:r>
              <a:rPr lang="en-US" sz="28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, d=6-4=2</a:t>
            </a:r>
            <a:endParaRPr lang="en-US" sz="2800" dirty="0">
              <a:solidFill>
                <a:srgbClr val="FF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9773819" y="3586380"/>
            <a:ext cx="244698" cy="9142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996516" y="4693085"/>
            <a:ext cx="2963255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শেষপদ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বা,nতমপদ</a:t>
            </a:r>
            <a:endParaRPr lang="en-US" sz="2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733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  <p:bldP spid="3" grpId="0" animBg="1"/>
      <p:bldP spid="4" grpId="0" animBg="1"/>
      <p:bldP spid="6" grpId="0" animBg="1"/>
      <p:bldP spid="7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1388</TotalTime>
  <Words>349</Words>
  <Application>Microsoft Office PowerPoint</Application>
  <PresentationFormat>Widescreen</PresentationFormat>
  <Paragraphs>77</Paragraphs>
  <Slides>18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30" baseType="lpstr">
      <vt:lpstr>Arial</vt:lpstr>
      <vt:lpstr>Bodoni MT Condensed</vt:lpstr>
      <vt:lpstr>Calibri</vt:lpstr>
      <vt:lpstr>Calibri Light</vt:lpstr>
      <vt:lpstr>Narkisim</vt:lpstr>
      <vt:lpstr>Nikosh</vt:lpstr>
      <vt:lpstr>NikoshBAN</vt:lpstr>
      <vt:lpstr>Times New Roman</vt:lpstr>
      <vt:lpstr>Vrinda</vt:lpstr>
      <vt:lpstr>Wingdings</vt:lpstr>
      <vt:lpstr>Office Theme</vt:lpstr>
      <vt:lpstr>Equation</vt:lpstr>
      <vt:lpstr>PowerPoint Presentation</vt:lpstr>
      <vt:lpstr>পরিচিতিঃ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একক কাজ</vt:lpstr>
      <vt:lpstr>PowerPoint Presentation</vt:lpstr>
      <vt:lpstr>                         জোড়ায় কাজ </vt:lpstr>
      <vt:lpstr>PowerPoint Presentation</vt:lpstr>
      <vt:lpstr>                          দলীয় কাজ</vt:lpstr>
      <vt:lpstr> </vt:lpstr>
      <vt:lpstr>                              মূল্যায়ন</vt:lpstr>
      <vt:lpstr>                        বাড়ির কাজ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Md.Altaf Hossain</cp:lastModifiedBy>
  <cp:revision>254</cp:revision>
  <dcterms:created xsi:type="dcterms:W3CDTF">2015-08-15T10:32:50Z</dcterms:created>
  <dcterms:modified xsi:type="dcterms:W3CDTF">2021-03-13T04:28:49Z</dcterms:modified>
</cp:coreProperties>
</file>