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104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57150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     </a:t>
            </a:r>
            <a:r>
              <a:rPr lang="en-US" sz="5400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স্বাগতম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28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09600" y="533400"/>
                <a:ext cx="7848600" cy="2800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400" dirty="0" smtClean="0">
                    <a:solidFill>
                      <a:srgbClr val="002060"/>
                    </a:solidFill>
                  </a:rPr>
                  <a:t>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>
                        <a:solidFill>
                          <a:srgbClr val="002060"/>
                        </a:solidFill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en-US" sz="4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>
                    <a:solidFill>
                      <a:srgbClr val="002060"/>
                    </a:solidFill>
                  </a:rPr>
                  <a:t>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4400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>
                    <a:solidFill>
                      <a:srgbClr val="002060"/>
                    </a:solidFill>
                  </a:rPr>
                  <a:t>   </a:t>
                </a:r>
              </a:p>
              <a:p>
                <a:pPr algn="ctr"/>
                <a:r>
                  <a:rPr lang="en-US" sz="4400" dirty="0">
                    <a:solidFill>
                      <a:srgbClr val="002060"/>
                    </a:solidFill>
                  </a:rPr>
                  <a:t>    -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4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>
                        <a:solidFill>
                          <a:srgbClr val="002060"/>
                        </a:solidFill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en-US" sz="44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sz="4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4400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>
                    <a:solidFill>
                      <a:srgbClr val="002060"/>
                    </a:solidFill>
                  </a:rPr>
                  <a:t>  </a:t>
                </a:r>
                <a:r>
                  <a:rPr lang="en-US" sz="4400" dirty="0">
                    <a:solidFill>
                      <a:srgbClr val="002060"/>
                    </a:solidFill>
                  </a:rPr>
                  <a:t> </a:t>
                </a:r>
              </a:p>
              <a:p>
                <a:pPr algn="ctr"/>
                <a:r>
                  <a:rPr lang="en-US" sz="4400" dirty="0" smtClean="0">
                    <a:solidFill>
                      <a:srgbClr val="002060"/>
                    </a:solidFill>
                  </a:rPr>
                  <a:t>-2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b="0" i="0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r>
                      <a:rPr lang="en-US" sz="4400" b="0" i="0" smtClean="0">
                        <a:solidFill>
                          <a:srgbClr val="002060"/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u="sng" dirty="0" smtClean="0">
                    <a:solidFill>
                      <a:srgbClr val="002060"/>
                    </a:solidFill>
                  </a:rPr>
                  <a:t>          </a:t>
                </a:r>
                <a:endParaRPr lang="en-US" sz="4400" u="sng" dirty="0">
                  <a:solidFill>
                    <a:srgbClr val="002060"/>
                  </a:solidFill>
                </a:endParaRPr>
              </a:p>
              <a:p>
                <a:pPr algn="ctr"/>
                <a:endParaRPr lang="en-US" sz="4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3400"/>
                <a:ext cx="7848600" cy="2800767"/>
              </a:xfrm>
              <a:prstGeom prst="rect">
                <a:avLst/>
              </a:prstGeom>
              <a:blipFill rotWithShape="1">
                <a:blip r:embed="rId2"/>
                <a:stretch>
                  <a:fillRect t="-4357" b="-9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2057400" y="1933783"/>
            <a:ext cx="51054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92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04800" y="685801"/>
                <a:ext cx="8839200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400" dirty="0" smtClean="0">
                    <a:solidFill>
                      <a:srgbClr val="FF0000"/>
                    </a:solidFill>
                  </a:rPr>
                  <a:t>এক</a:t>
                </a:r>
                <a:r>
                  <a:rPr lang="en-US" sz="4400" dirty="0" err="1">
                    <a:solidFill>
                      <a:srgbClr val="FF0000"/>
                    </a:solidFill>
                  </a:rPr>
                  <a:t>ক</a:t>
                </a:r>
                <a:r>
                  <a:rPr lang="en-US" sz="4400" dirty="0">
                    <a:solidFill>
                      <a:srgbClr val="FF0000"/>
                    </a:solidFill>
                  </a:rPr>
                  <a:t> </a:t>
                </a:r>
                <a:r>
                  <a:rPr lang="en-US" sz="4400" dirty="0" err="1">
                    <a:solidFill>
                      <a:srgbClr val="FF0000"/>
                    </a:solidFill>
                  </a:rPr>
                  <a:t>কাজঃ</a:t>
                </a:r>
                <a:r>
                  <a:rPr lang="en-US" sz="4400" dirty="0">
                    <a:solidFill>
                      <a:srgbClr val="FF0000"/>
                    </a:solidFill>
                  </a:rPr>
                  <a:t> </a:t>
                </a:r>
              </a:p>
              <a:p>
                <a:pPr algn="ctr"/>
                <a:r>
                  <a:rPr lang="en-US" sz="4400" dirty="0" err="1">
                    <a:solidFill>
                      <a:srgbClr val="7030A0"/>
                    </a:solidFill>
                  </a:rPr>
                  <a:t>যোগ</a:t>
                </a:r>
                <a:r>
                  <a:rPr lang="en-US" sz="4400" dirty="0">
                    <a:solidFill>
                      <a:srgbClr val="7030A0"/>
                    </a:solidFill>
                  </a:rPr>
                  <a:t> </a:t>
                </a:r>
                <a:r>
                  <a:rPr lang="en-US" sz="4400" dirty="0" err="1">
                    <a:solidFill>
                      <a:srgbClr val="7030A0"/>
                    </a:solidFill>
                  </a:rPr>
                  <a:t>করঃ</a:t>
                </a:r>
                <a:r>
                  <a:rPr lang="en-US" sz="4400" dirty="0">
                    <a:solidFill>
                      <a:srgbClr val="7030A0"/>
                    </a:solidFill>
                  </a:rPr>
                  <a:t> </a:t>
                </a:r>
              </a:p>
              <a:p>
                <a:pPr marL="342900" indent="-342900" algn="ctr">
                  <a:buAutoNum type="arabicPeriod"/>
                </a:pPr>
                <a:r>
                  <a:rPr lang="en-US" sz="4400" dirty="0" smtClean="0">
                    <a:solidFill>
                      <a:srgbClr val="FFFF00"/>
                    </a:solidFill>
                  </a:rPr>
                  <a:t>a-7b +9c ,9a+3b-2c </a:t>
                </a:r>
                <a:endParaRPr lang="en-US" sz="4400" dirty="0">
                  <a:solidFill>
                    <a:srgbClr val="FFFF00"/>
                  </a:solidFill>
                </a:endParaRPr>
              </a:p>
              <a:p>
                <a:pPr algn="ctr"/>
                <a:r>
                  <a:rPr lang="en-US" sz="4400" dirty="0">
                    <a:solidFill>
                      <a:srgbClr val="0070C0"/>
                    </a:solidFill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4400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4400" dirty="0">
                    <a:solidFill>
                      <a:srgbClr val="FF0000"/>
                    </a:solidFill>
                  </a:rPr>
                  <a:t>3.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85801"/>
                <a:ext cx="8839200" cy="4154984"/>
              </a:xfrm>
              <a:prstGeom prst="rect">
                <a:avLst/>
              </a:prstGeom>
              <a:blipFill rotWithShape="1">
                <a:blip r:embed="rId2"/>
                <a:stretch>
                  <a:fillRect l="-276" t="-3084" r="-2000" b="-6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238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52400" y="609600"/>
                <a:ext cx="8991600" cy="5262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800" dirty="0" smtClean="0">
                    <a:solidFill>
                      <a:srgbClr val="FF0000"/>
                    </a:solidFill>
                  </a:rPr>
                  <a:t>বাড়ির </a:t>
                </a:r>
                <a:r>
                  <a:rPr lang="en-US" sz="4800" dirty="0" err="1">
                    <a:solidFill>
                      <a:srgbClr val="FF0000"/>
                    </a:solidFill>
                  </a:rPr>
                  <a:t>কাজঃ</a:t>
                </a:r>
                <a:r>
                  <a:rPr lang="en-US" sz="4800" dirty="0">
                    <a:solidFill>
                      <a:srgbClr val="FF0000"/>
                    </a:solidFill>
                  </a:rPr>
                  <a:t> </a:t>
                </a:r>
                <a:endParaRPr lang="en-US" sz="4800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4800" dirty="0" err="1">
                    <a:solidFill>
                      <a:srgbClr val="7030A0"/>
                    </a:solidFill>
                  </a:rPr>
                  <a:t>যোগ</a:t>
                </a:r>
                <a:r>
                  <a:rPr lang="en-US" sz="4800" dirty="0">
                    <a:solidFill>
                      <a:srgbClr val="7030A0"/>
                    </a:solidFill>
                  </a:rPr>
                  <a:t> </a:t>
                </a:r>
                <a:r>
                  <a:rPr lang="en-US" sz="4800" dirty="0" err="1">
                    <a:solidFill>
                      <a:srgbClr val="7030A0"/>
                    </a:solidFill>
                  </a:rPr>
                  <a:t>করঃ</a:t>
                </a:r>
                <a:endParaRPr lang="en-US" sz="4800" dirty="0">
                  <a:solidFill>
                    <a:srgbClr val="FFFF00"/>
                  </a:solidFill>
                </a:endParaRPr>
              </a:p>
              <a:p>
                <a:pPr algn="ctr"/>
                <a:r>
                  <a:rPr lang="en-US" sz="4800" dirty="0">
                    <a:solidFill>
                      <a:srgbClr val="002060"/>
                    </a:solidFill>
                  </a:rPr>
                  <a:t>1. </a:t>
                </a:r>
                <a:r>
                  <a:rPr lang="en-US" sz="4800" dirty="0" smtClean="0">
                    <a:solidFill>
                      <a:srgbClr val="002060"/>
                    </a:solidFill>
                  </a:rPr>
                  <a:t>-a </a:t>
                </a:r>
                <a:r>
                  <a:rPr lang="en-US" sz="4800" dirty="0">
                    <a:solidFill>
                      <a:srgbClr val="002060"/>
                    </a:solidFill>
                  </a:rPr>
                  <a:t>+6b- </a:t>
                </a:r>
                <a:r>
                  <a:rPr lang="en-US" sz="4800" dirty="0" smtClean="0">
                    <a:solidFill>
                      <a:srgbClr val="002060"/>
                    </a:solidFill>
                  </a:rPr>
                  <a:t>3c</a:t>
                </a:r>
                <a:r>
                  <a:rPr lang="en-US" sz="4800" dirty="0">
                    <a:solidFill>
                      <a:srgbClr val="002060"/>
                    </a:solidFill>
                  </a:rPr>
                  <a:t>, </a:t>
                </a:r>
                <a:r>
                  <a:rPr lang="en-US" sz="4800" dirty="0" smtClean="0">
                    <a:solidFill>
                      <a:srgbClr val="002060"/>
                    </a:solidFill>
                  </a:rPr>
                  <a:t>-8b+3a+c   </a:t>
                </a:r>
                <a:endParaRPr lang="en-US" sz="4800" dirty="0">
                  <a:solidFill>
                    <a:srgbClr val="002060"/>
                  </a:solidFill>
                </a:endParaRPr>
              </a:p>
              <a:p>
                <a:pPr algn="ctr"/>
                <a:r>
                  <a:rPr lang="en-US" sz="4800" dirty="0">
                    <a:solidFill>
                      <a:srgbClr val="FF0000"/>
                    </a:solidFill>
                  </a:rPr>
                  <a:t>2. </a:t>
                </a:r>
                <a:r>
                  <a:rPr lang="en-US" sz="4800" dirty="0" smtClean="0">
                    <a:solidFill>
                      <a:srgbClr val="FF0000"/>
                    </a:solidFill>
                  </a:rPr>
                  <a:t>2b</a:t>
                </a:r>
                <a:r>
                  <a:rPr lang="en-US" sz="4800" dirty="0">
                    <a:solidFill>
                      <a:srgbClr val="FF0000"/>
                    </a:solidFill>
                  </a:rPr>
                  <a:t>+ </a:t>
                </a:r>
                <a:r>
                  <a:rPr lang="en-US" sz="4800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US" sz="4800" dirty="0">
                    <a:solidFill>
                      <a:srgbClr val="FF0000"/>
                    </a:solidFill>
                  </a:rPr>
                  <a:t>+ 5c, </a:t>
                </a:r>
                <a:r>
                  <a:rPr lang="en-US" sz="4800" dirty="0" smtClean="0">
                    <a:solidFill>
                      <a:srgbClr val="FF0000"/>
                    </a:solidFill>
                  </a:rPr>
                  <a:t>-a+2b-c</a:t>
                </a:r>
                <a:r>
                  <a:rPr lang="en-US" sz="4800" dirty="0">
                    <a:solidFill>
                      <a:srgbClr val="FF0000"/>
                    </a:solidFill>
                  </a:rPr>
                  <a:t>,         -</a:t>
                </a:r>
                <a:r>
                  <a:rPr lang="en-US" sz="4800" dirty="0" smtClean="0">
                    <a:solidFill>
                      <a:srgbClr val="FF0000"/>
                    </a:solidFill>
                  </a:rPr>
                  <a:t>a+9c+3b  </a:t>
                </a:r>
                <a:endParaRPr lang="en-US" sz="4800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4800" dirty="0">
                    <a:solidFill>
                      <a:srgbClr val="FF0000"/>
                    </a:solidFill>
                  </a:rPr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48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09600"/>
                <a:ext cx="8991600" cy="5262979"/>
              </a:xfrm>
              <a:prstGeom prst="rect">
                <a:avLst/>
              </a:prstGeom>
              <a:blipFill rotWithShape="1">
                <a:blip r:embed="rId2"/>
                <a:stretch>
                  <a:fillRect l="-68" t="-2781" b="-5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705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dirty="0" err="1">
                <a:solidFill>
                  <a:srgbClr val="002060"/>
                </a:solidFill>
              </a:rPr>
              <a:t>ঘরে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dirty="0" err="1">
                <a:solidFill>
                  <a:srgbClr val="002060"/>
                </a:solidFill>
              </a:rPr>
              <a:t>থাকুন</a:t>
            </a:r>
            <a:r>
              <a:rPr lang="en-US" sz="4800" dirty="0">
                <a:solidFill>
                  <a:srgbClr val="002060"/>
                </a:solidFill>
              </a:rPr>
              <a:t> ,</a:t>
            </a:r>
          </a:p>
          <a:p>
            <a:r>
              <a:rPr lang="en-US" sz="4800" dirty="0">
                <a:solidFill>
                  <a:srgbClr val="002060"/>
                </a:solidFill>
              </a:rPr>
              <a:t>              </a:t>
            </a:r>
            <a:r>
              <a:rPr lang="en-US" sz="4800" dirty="0" err="1">
                <a:solidFill>
                  <a:srgbClr val="002060"/>
                </a:solidFill>
              </a:rPr>
              <a:t>সুস্থ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dirty="0" err="1">
                <a:solidFill>
                  <a:srgbClr val="002060"/>
                </a:solidFill>
              </a:rPr>
              <a:t>থাকুন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</a:p>
          <a:p>
            <a:r>
              <a:rPr lang="en-US" sz="4800" dirty="0"/>
              <a:t>                                                </a:t>
            </a:r>
            <a:r>
              <a:rPr lang="en-US" sz="4800" dirty="0" smtClean="0"/>
              <a:t>                   </a:t>
            </a:r>
            <a:r>
              <a:rPr lang="en-US" sz="4800" dirty="0" err="1" smtClean="0">
                <a:solidFill>
                  <a:srgbClr val="0070C0"/>
                </a:solidFill>
              </a:rPr>
              <a:t>সবাই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>
                <a:solidFill>
                  <a:srgbClr val="0070C0"/>
                </a:solidFill>
              </a:rPr>
              <a:t>কে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  <a:r>
              <a:rPr lang="en-US" sz="4800" dirty="0" err="1">
                <a:solidFill>
                  <a:srgbClr val="0070C0"/>
                </a:solidFill>
              </a:rPr>
              <a:t>ধন্যবাদ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n-US" sz="4800" dirty="0">
                <a:solidFill>
                  <a:srgbClr val="FF0000"/>
                </a:solidFill>
              </a:rPr>
              <a:t>                                                                  </a:t>
            </a:r>
            <a:r>
              <a:rPr lang="en-US" sz="4800" dirty="0" smtClean="0">
                <a:solidFill>
                  <a:srgbClr val="FF0000"/>
                </a:solidFill>
              </a:rPr>
              <a:t>   </a:t>
            </a:r>
            <a:r>
              <a:rPr lang="en-US" sz="4800" dirty="0" err="1" smtClean="0">
                <a:solidFill>
                  <a:srgbClr val="FF0000"/>
                </a:solidFill>
              </a:rPr>
              <a:t>আল্লাহ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হাফেজ</a:t>
            </a:r>
            <a:r>
              <a:rPr lang="en-US" sz="4800" dirty="0">
                <a:solidFill>
                  <a:srgbClr val="FF0000"/>
                </a:solidFill>
              </a:rPr>
              <a:t>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4652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 </a:t>
            </a:r>
            <a:r>
              <a:rPr lang="en-US" sz="4800" dirty="0" err="1">
                <a:solidFill>
                  <a:srgbClr val="C00000"/>
                </a:solidFill>
              </a:rPr>
              <a:t>শিক্ষক</a:t>
            </a:r>
            <a:r>
              <a:rPr lang="en-US" sz="4800" dirty="0">
                <a:solidFill>
                  <a:srgbClr val="C00000"/>
                </a:solidFill>
              </a:rPr>
              <a:t> </a:t>
            </a:r>
            <a:r>
              <a:rPr lang="en-US" sz="4800" dirty="0" err="1">
                <a:solidFill>
                  <a:srgbClr val="C00000"/>
                </a:solidFill>
              </a:rPr>
              <a:t>পরিচিতি</a:t>
            </a:r>
            <a:r>
              <a:rPr lang="en-US" sz="4800" dirty="0">
                <a:solidFill>
                  <a:srgbClr val="C00000"/>
                </a:solidFill>
              </a:rPr>
              <a:t> </a:t>
            </a:r>
          </a:p>
          <a:p>
            <a:endParaRPr lang="en-US" sz="4800" dirty="0">
              <a:solidFill>
                <a:srgbClr val="C00000"/>
              </a:solidFill>
            </a:endParaRPr>
          </a:p>
          <a:p>
            <a:r>
              <a:rPr lang="en-US" sz="4800" dirty="0" err="1">
                <a:solidFill>
                  <a:srgbClr val="002060"/>
                </a:solidFill>
              </a:rPr>
              <a:t>মোঃ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dirty="0" err="1">
                <a:solidFill>
                  <a:srgbClr val="002060"/>
                </a:solidFill>
              </a:rPr>
              <a:t>গোলাম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dirty="0" err="1">
                <a:solidFill>
                  <a:srgbClr val="002060"/>
                </a:solidFill>
              </a:rPr>
              <a:t>মোস্তফা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</a:p>
          <a:p>
            <a:r>
              <a:rPr lang="en-US" sz="4800" dirty="0">
                <a:solidFill>
                  <a:srgbClr val="C00000"/>
                </a:solidFill>
              </a:rPr>
              <a:t> </a:t>
            </a:r>
            <a:r>
              <a:rPr lang="en-US" sz="4800" dirty="0" err="1">
                <a:solidFill>
                  <a:srgbClr val="C00000"/>
                </a:solidFill>
              </a:rPr>
              <a:t>সহকারী</a:t>
            </a:r>
            <a:r>
              <a:rPr lang="en-US" sz="4800" dirty="0">
                <a:solidFill>
                  <a:srgbClr val="C00000"/>
                </a:solidFill>
              </a:rPr>
              <a:t> </a:t>
            </a:r>
            <a:r>
              <a:rPr lang="en-US" sz="4800" dirty="0" err="1">
                <a:solidFill>
                  <a:srgbClr val="C00000"/>
                </a:solidFill>
              </a:rPr>
              <a:t>শিক্ষক</a:t>
            </a:r>
            <a:r>
              <a:rPr lang="en-US" sz="4800" dirty="0">
                <a:solidFill>
                  <a:srgbClr val="C00000"/>
                </a:solidFill>
              </a:rPr>
              <a:t> (</a:t>
            </a:r>
            <a:r>
              <a:rPr lang="en-US" sz="4800" dirty="0" err="1">
                <a:solidFill>
                  <a:srgbClr val="C00000"/>
                </a:solidFill>
              </a:rPr>
              <a:t>গণিত</a:t>
            </a:r>
            <a:r>
              <a:rPr lang="en-US" sz="4800" dirty="0">
                <a:solidFill>
                  <a:srgbClr val="C00000"/>
                </a:solidFill>
              </a:rPr>
              <a:t>)</a:t>
            </a:r>
          </a:p>
          <a:p>
            <a:r>
              <a:rPr lang="en-US" sz="4800" dirty="0" err="1">
                <a:solidFill>
                  <a:srgbClr val="7030A0"/>
                </a:solidFill>
              </a:rPr>
              <a:t>ঝিনুক</a:t>
            </a: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4800" dirty="0" err="1">
                <a:solidFill>
                  <a:srgbClr val="7030A0"/>
                </a:solidFill>
              </a:rPr>
              <a:t>মাধ্যমিক</a:t>
            </a: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4800" dirty="0" err="1">
                <a:solidFill>
                  <a:srgbClr val="7030A0"/>
                </a:solidFill>
              </a:rPr>
              <a:t>বালিকা</a:t>
            </a: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4800" dirty="0" err="1">
                <a:solidFill>
                  <a:srgbClr val="7030A0"/>
                </a:solidFill>
              </a:rPr>
              <a:t>বিদ্যালয়</a:t>
            </a:r>
            <a:r>
              <a:rPr lang="en-US" sz="4800" dirty="0">
                <a:solidFill>
                  <a:srgbClr val="7030A0"/>
                </a:solidFill>
              </a:rPr>
              <a:t> , </a:t>
            </a:r>
          </a:p>
          <a:p>
            <a:r>
              <a:rPr lang="en-US" sz="4800" dirty="0" err="1">
                <a:solidFill>
                  <a:srgbClr val="C00000"/>
                </a:solidFill>
              </a:rPr>
              <a:t>চুয়াডাংগা</a:t>
            </a:r>
            <a:r>
              <a:rPr lang="en-US" sz="4800" dirty="0">
                <a:solidFill>
                  <a:srgbClr val="C00000"/>
                </a:solidFill>
              </a:rPr>
              <a:t> ।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8049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81000" y="457200"/>
                <a:ext cx="8153400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5</m:t>
                    </m:r>
                    <m:r>
                      <a:rPr lang="en-US" sz="48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48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 ,+, − , ×,÷</m:t>
                    </m:r>
                  </m:oMath>
                </a14:m>
                <a:r>
                  <a:rPr lang="en-US" sz="4800" dirty="0">
                    <a:solidFill>
                      <a:srgbClr val="FF0000"/>
                    </a:solidFill>
                  </a:rPr>
                  <a:t>   ,</a:t>
                </a:r>
                <a:r>
                  <a:rPr lang="en-US" sz="4800" dirty="0" smtClean="0">
                    <a:solidFill>
                      <a:srgbClr val="FF0000"/>
                    </a:solidFill>
                  </a:rPr>
                  <a:t>4d,8a</a:t>
                </a:r>
                <a:r>
                  <a:rPr lang="en-US" sz="4800" dirty="0">
                    <a:solidFill>
                      <a:srgbClr val="FF0000"/>
                    </a:solidFill>
                  </a:rPr>
                  <a:t>, </a:t>
                </a:r>
                <a:r>
                  <a:rPr lang="en-US" sz="4800" dirty="0" smtClean="0">
                    <a:solidFill>
                      <a:srgbClr val="FF0000"/>
                    </a:solidFill>
                  </a:rPr>
                  <a:t>45y   </a:t>
                </a:r>
                <a:endParaRPr lang="en-US" sz="4800" dirty="0">
                  <a:solidFill>
                    <a:srgbClr val="FF0000"/>
                  </a:solidFill>
                </a:endParaRPr>
              </a:p>
              <a:p>
                <a:endParaRPr lang="en-US" sz="48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প্রক্রিয়া</a:t>
                </a:r>
                <a:r>
                  <a:rPr lang="en-US" sz="4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চিহ্ন</a:t>
                </a:r>
                <a:r>
                  <a:rPr lang="en-US" sz="4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ও </a:t>
                </a:r>
                <a:r>
                  <a:rPr lang="en-US" sz="4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সংখ্যাসূচক</a:t>
                </a:r>
                <a:r>
                  <a:rPr lang="en-US" sz="4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প্রতীক</a:t>
                </a:r>
                <a:r>
                  <a:rPr lang="en-US" sz="4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4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অর্থবোধক</a:t>
                </a:r>
                <a:r>
                  <a:rPr lang="en-US" sz="4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সংযোগ</a:t>
                </a:r>
                <a:r>
                  <a:rPr lang="en-US" sz="4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কে</a:t>
                </a:r>
                <a:r>
                  <a:rPr lang="en-US" sz="4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বীজগণিতীয়</a:t>
                </a:r>
                <a:r>
                  <a:rPr lang="en-US" sz="4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রাশি</a:t>
                </a:r>
                <a:r>
                  <a:rPr lang="en-US" sz="4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বলে</a:t>
                </a:r>
                <a:r>
                  <a:rPr lang="en-US" sz="4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। </a:t>
                </a:r>
                <a:endParaRPr lang="en-US" sz="48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57200"/>
                <a:ext cx="8153400" cy="3785652"/>
              </a:xfrm>
              <a:prstGeom prst="rect">
                <a:avLst/>
              </a:prstGeom>
              <a:blipFill rotWithShape="1">
                <a:blip r:embed="rId2"/>
                <a:stretch>
                  <a:fillRect l="-3441" t="-3704" r="-3216" b="-7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10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66800"/>
            <a:ext cx="8458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ফলঃ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বীজগণিতীয়রাশি</a:t>
            </a:r>
            <a:r>
              <a:rPr lang="en-US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সদৃশ</a:t>
            </a:r>
            <a:r>
              <a:rPr lang="en-US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6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বীজগণিতীয়রাশির</a:t>
            </a:r>
            <a:r>
              <a:rPr lang="en-US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44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cs typeface="NikoshBAN" pitchFamily="2" charset="0"/>
              </a:rPr>
              <a:t>১। </a:t>
            </a:r>
            <a:r>
              <a:rPr lang="en-US" sz="4400" dirty="0">
                <a:solidFill>
                  <a:srgbClr val="FF0000"/>
                </a:solidFill>
                <a:cs typeface="NikoshBAN" pitchFamily="2" charset="0"/>
              </a:rPr>
              <a:t>3a  + 4b ,  a +3b   </a:t>
            </a:r>
          </a:p>
          <a:p>
            <a:pPr algn="ctr"/>
            <a:r>
              <a:rPr lang="en-US" sz="4400" dirty="0" err="1">
                <a:solidFill>
                  <a:srgbClr val="FF0000"/>
                </a:solidFill>
                <a:cs typeface="NikoshBAN" pitchFamily="2" charset="0"/>
              </a:rPr>
              <a:t>সমাধানঃ</a:t>
            </a:r>
            <a:r>
              <a:rPr lang="en-US" sz="4400" dirty="0">
                <a:solidFill>
                  <a:srgbClr val="FF0000"/>
                </a:solidFill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cs typeface="NikoshBAN" pitchFamily="2" charset="0"/>
              </a:rPr>
              <a:t>          </a:t>
            </a:r>
          </a:p>
          <a:p>
            <a:pPr algn="ctr"/>
            <a:r>
              <a:rPr lang="en-US" sz="4400" dirty="0">
                <a:solidFill>
                  <a:srgbClr val="FF0000"/>
                </a:solidFill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cs typeface="NikoshBAN" pitchFamily="2" charset="0"/>
              </a:rPr>
              <a:t>                   </a:t>
            </a:r>
          </a:p>
          <a:p>
            <a:pPr algn="ctr"/>
            <a:r>
              <a:rPr lang="en-US" sz="4400" dirty="0">
                <a:solidFill>
                  <a:srgbClr val="FF0000"/>
                </a:solidFill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cs typeface="NikoshBAN" pitchFamily="2" charset="0"/>
              </a:rPr>
              <a:t>                    4a </a:t>
            </a:r>
            <a:r>
              <a:rPr lang="en-US" sz="4400" dirty="0">
                <a:solidFill>
                  <a:srgbClr val="FF0000"/>
                </a:solidFill>
                <a:cs typeface="NikoshBAN" pitchFamily="2" charset="0"/>
              </a:rPr>
              <a:t>+ </a:t>
            </a:r>
            <a:r>
              <a:rPr lang="en-US" sz="4400" dirty="0" smtClean="0">
                <a:solidFill>
                  <a:srgbClr val="FF0000"/>
                </a:solidFill>
                <a:cs typeface="NikoshBAN" pitchFamily="2" charset="0"/>
              </a:rPr>
              <a:t>9b  </a:t>
            </a:r>
            <a:endParaRPr lang="en-US" sz="4400" dirty="0">
              <a:solidFill>
                <a:srgbClr val="FF0000"/>
              </a:solidFill>
              <a:cs typeface="NikoshBAN" pitchFamily="2" charset="0"/>
            </a:endParaRPr>
          </a:p>
          <a:p>
            <a:pPr algn="ctr"/>
            <a:r>
              <a:rPr lang="en-US" sz="4400" dirty="0">
                <a:solidFill>
                  <a:srgbClr val="FF0000"/>
                </a:solidFill>
                <a:cs typeface="NikoshBAN" pitchFamily="2" charset="0"/>
              </a:rPr>
              <a:t>                    </a:t>
            </a:r>
            <a:r>
              <a:rPr lang="en-US" sz="4400" dirty="0" smtClean="0">
                <a:solidFill>
                  <a:srgbClr val="FF0000"/>
                </a:solidFill>
                <a:cs typeface="NikoshBAN" pitchFamily="2" charset="0"/>
              </a:rPr>
              <a:t>  </a:t>
            </a:r>
            <a:r>
              <a:rPr lang="en-US" sz="4400" u="sng" dirty="0" smtClean="0">
                <a:solidFill>
                  <a:srgbClr val="FF0000"/>
                </a:solidFill>
                <a:cs typeface="NikoshBAN" pitchFamily="2" charset="0"/>
              </a:rPr>
              <a:t>a  </a:t>
            </a:r>
            <a:r>
              <a:rPr lang="en-US" sz="4400" u="sng" dirty="0">
                <a:solidFill>
                  <a:srgbClr val="FF0000"/>
                </a:solidFill>
                <a:cs typeface="NikoshBAN" pitchFamily="2" charset="0"/>
              </a:rPr>
              <a:t>+ 3b  </a:t>
            </a:r>
          </a:p>
          <a:p>
            <a:pPr algn="ctr"/>
            <a:r>
              <a:rPr lang="en-US" sz="4400" dirty="0">
                <a:solidFill>
                  <a:srgbClr val="FF0000"/>
                </a:solidFill>
                <a:cs typeface="NikoshBAN" pitchFamily="2" charset="0"/>
              </a:rPr>
              <a:t>                    </a:t>
            </a:r>
            <a:r>
              <a:rPr lang="en-US" sz="4400" dirty="0" smtClean="0">
                <a:solidFill>
                  <a:srgbClr val="FF0000"/>
                </a:solidFill>
                <a:cs typeface="NikoshBAN" pitchFamily="2" charset="0"/>
              </a:rPr>
              <a:t>5a</a:t>
            </a:r>
            <a:r>
              <a:rPr lang="en-US" sz="4400" dirty="0">
                <a:solidFill>
                  <a:srgbClr val="FF0000"/>
                </a:solidFill>
                <a:cs typeface="NikoshBAN" pitchFamily="2" charset="0"/>
              </a:rPr>
              <a:t>+ </a:t>
            </a:r>
            <a:r>
              <a:rPr lang="en-US" sz="4400" dirty="0" smtClean="0">
                <a:solidFill>
                  <a:srgbClr val="FF0000"/>
                </a:solidFill>
                <a:cs typeface="NikoshBAN" pitchFamily="2" charset="0"/>
              </a:rPr>
              <a:t>12b</a:t>
            </a:r>
            <a:endParaRPr lang="en-US" sz="4400" u="sng" dirty="0">
              <a:solidFill>
                <a:srgbClr val="FF0000"/>
              </a:solidFill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42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76200" y="1905000"/>
                <a:ext cx="868680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5400" dirty="0" smtClean="0">
                    <a:solidFill>
                      <a:srgbClr val="C00000"/>
                    </a:solidFill>
                  </a:rPr>
                  <a:t>2.4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5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5400" dirty="0" smtClean="0">
                    <a:solidFill>
                      <a:srgbClr val="C00000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7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  <m:sup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5400" dirty="0">
                    <a:solidFill>
                      <a:srgbClr val="C00000"/>
                    </a:solidFill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5400" dirty="0">
                    <a:solidFill>
                      <a:srgbClr val="C00000"/>
                    </a:solidFill>
                  </a:rPr>
                  <a:t>  </a:t>
                </a:r>
                <a:endParaRPr lang="en-US" sz="5400" dirty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sz="5400" dirty="0" smtClean="0">
                    <a:solidFill>
                      <a:srgbClr val="C00000"/>
                    </a:solidFill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5400" dirty="0">
                    <a:solidFill>
                      <a:srgbClr val="C00000"/>
                    </a:solidFill>
                  </a:rPr>
                  <a:t>       </a:t>
                </a:r>
                <a:r>
                  <a:rPr lang="en-US" sz="5400" dirty="0" smtClean="0">
                    <a:solidFill>
                      <a:srgbClr val="C00000"/>
                    </a:solidFill>
                  </a:rPr>
                  <a:t>    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5400" dirty="0">
                    <a:solidFill>
                      <a:srgbClr val="C00000"/>
                    </a:solidFill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u="sng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400" i="1" u="sng">
                            <a:solidFill>
                              <a:srgbClr val="C00000"/>
                            </a:solidFill>
                            <a:latin typeface="Cambria Math"/>
                          </a:rPr>
                          <m:t>7</m:t>
                        </m:r>
                        <m:r>
                          <a:rPr lang="en-US" sz="5400" i="1" u="sng">
                            <a:solidFill>
                              <a:srgbClr val="C00000"/>
                            </a:solidFill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5400" i="1" u="sng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5400" u="sng" dirty="0">
                    <a:solidFill>
                      <a:srgbClr val="C00000"/>
                    </a:solidFill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u="sng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5400" b="0" i="1" u="sng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US" sz="5400" i="1" u="sng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  <m:sup>
                        <m:r>
                          <a:rPr lang="en-US" sz="5400" i="1" u="sng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5400" i="1" u="sng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  </m:t>
                        </m:r>
                      </m:sup>
                    </m:sSup>
                  </m:oMath>
                </a14:m>
                <a:r>
                  <a:rPr lang="en-US" sz="5400" u="sng" dirty="0">
                    <a:solidFill>
                      <a:srgbClr val="C00000"/>
                    </a:solidFill>
                  </a:rPr>
                  <a:t> -    </a:t>
                </a:r>
                <a:r>
                  <a:rPr lang="en-US" sz="5400" u="sng" dirty="0" smtClean="0">
                    <a:solidFill>
                      <a:srgbClr val="C0000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u="sng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400" i="1" u="sng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5400" i="1" u="sng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5400" u="sng" dirty="0">
                    <a:solidFill>
                      <a:srgbClr val="C00000"/>
                    </a:solidFill>
                  </a:rPr>
                  <a:t>   </a:t>
                </a:r>
              </a:p>
              <a:p>
                <a:pPr algn="ctr"/>
                <a:r>
                  <a:rPr lang="en-US" sz="5400" dirty="0" smtClean="0">
                    <a:solidFill>
                      <a:srgbClr val="C00000"/>
                    </a:solidFill>
                  </a:rPr>
                  <a:t>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5400" dirty="0">
                    <a:solidFill>
                      <a:srgbClr val="C00000"/>
                    </a:solidFill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5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  <m:sup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5400" dirty="0">
                    <a:solidFill>
                      <a:srgbClr val="C00000"/>
                    </a:solidFill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5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5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905000"/>
                <a:ext cx="8686800" cy="3416320"/>
              </a:xfrm>
              <a:prstGeom prst="rect">
                <a:avLst/>
              </a:prstGeom>
              <a:blipFill rotWithShape="1">
                <a:blip r:embed="rId2"/>
                <a:stretch>
                  <a:fillRect t="-5000" b="-9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263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600200" y="990600"/>
                <a:ext cx="7162800" cy="2800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400" dirty="0" smtClean="0">
                    <a:solidFill>
                      <a:srgbClr val="C00000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−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6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r>
                  <a:rPr lang="en-US" sz="4400" dirty="0">
                    <a:solidFill>
                      <a:srgbClr val="C00000"/>
                    </a:solidFill>
                  </a:rPr>
                  <a:t>  </a:t>
                </a:r>
              </a:p>
              <a:p>
                <a:pPr algn="ctr"/>
                <a:r>
                  <a:rPr lang="en-US" sz="4400" dirty="0">
                    <a:solidFill>
                      <a:srgbClr val="C00000"/>
                    </a:solidFill>
                    <a:ea typeface="Cambria Math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4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−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5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r>
                  <a:rPr lang="en-US" sz="4400" dirty="0">
                    <a:solidFill>
                      <a:srgbClr val="C00000"/>
                    </a:solidFill>
                  </a:rPr>
                  <a:t>  </a:t>
                </a:r>
              </a:p>
              <a:p>
                <a:pPr algn="ctr"/>
                <a:r>
                  <a:rPr lang="en-US" sz="4400" u="sng" dirty="0">
                    <a:solidFill>
                      <a:srgbClr val="C00000"/>
                    </a:solidFill>
                    <a:ea typeface="Cambria Math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4400" i="1" u="sng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6</m:t>
                    </m:r>
                    <m:r>
                      <a:rPr lang="en-US" sz="4400" i="1" u="sng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4400" i="1" u="sng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4400" i="1" u="sng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8</m:t>
                    </m:r>
                    <m:r>
                      <a:rPr lang="en-US" sz="4400" i="1" u="sng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4400" i="1" u="sng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4400" i="1" u="sng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4</m:t>
                    </m:r>
                    <m:r>
                      <a:rPr lang="en-US" sz="4400" i="1" u="sng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r>
                  <a:rPr lang="en-US" sz="4400" u="sng" dirty="0">
                    <a:solidFill>
                      <a:srgbClr val="C00000"/>
                    </a:solidFill>
                  </a:rPr>
                  <a:t>  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      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13</m:t>
                      </m:r>
                      <m:r>
                        <a:rPr lang="en-US" sz="4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4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4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en-US" sz="4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4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4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𝑐</m:t>
                      </m:r>
                    </m:oMath>
                  </m:oMathPara>
                </a14:m>
                <a:endParaRPr lang="en-US" sz="4400" u="sng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990600"/>
                <a:ext cx="7162800" cy="2800767"/>
              </a:xfrm>
              <a:prstGeom prst="rect">
                <a:avLst/>
              </a:prstGeom>
              <a:blipFill rotWithShape="1">
                <a:blip r:embed="rId2"/>
                <a:stretch>
                  <a:fillRect t="-4357" b="-9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81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295400" y="838200"/>
                <a:ext cx="7467600" cy="2800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400" dirty="0" smtClean="0">
                    <a:solidFill>
                      <a:srgbClr val="7030A0"/>
                    </a:solidFill>
                  </a:rPr>
                  <a:t>4</a:t>
                </a:r>
                <a:r>
                  <a:rPr lang="en-US" sz="4400" dirty="0">
                    <a:solidFill>
                      <a:srgbClr val="7030A0"/>
                    </a:solidFill>
                  </a:rPr>
                  <a:t>.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−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6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r>
                  <a:rPr lang="en-US" sz="4400" dirty="0">
                    <a:solidFill>
                      <a:srgbClr val="7030A0"/>
                    </a:solidFill>
                  </a:rPr>
                  <a:t>  </a:t>
                </a:r>
              </a:p>
              <a:p>
                <a:pPr algn="ctr"/>
                <a:r>
                  <a:rPr lang="en-US" sz="4400" dirty="0">
                    <a:solidFill>
                      <a:srgbClr val="7030A0"/>
                    </a:solidFill>
                    <a:ea typeface="Cambria Math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4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−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5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r>
                  <a:rPr lang="en-US" sz="4400" dirty="0">
                    <a:solidFill>
                      <a:srgbClr val="7030A0"/>
                    </a:solidFill>
                  </a:rPr>
                  <a:t>  </a:t>
                </a:r>
              </a:p>
              <a:p>
                <a:pPr algn="ctr"/>
                <a:r>
                  <a:rPr lang="en-US" sz="4400" u="sng" dirty="0">
                    <a:solidFill>
                      <a:srgbClr val="7030A0"/>
                    </a:solidFill>
                    <a:ea typeface="Cambria Math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4400" i="1" u="sng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4400" i="1" u="sng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6</m:t>
                    </m:r>
                    <m:r>
                      <a:rPr lang="en-US" sz="4400" i="1" u="sng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4400" i="1" u="sng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4400" i="1" u="sng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8</m:t>
                    </m:r>
                    <m:r>
                      <a:rPr lang="en-US" sz="4400" i="1" u="sng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4400" i="1" u="sng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4400" i="1" u="sng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4</m:t>
                    </m:r>
                    <m:r>
                      <a:rPr lang="en-US" sz="4400" i="1" u="sng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r>
                  <a:rPr lang="en-US" sz="4400" u="sng" dirty="0">
                    <a:solidFill>
                      <a:srgbClr val="7030A0"/>
                    </a:solidFill>
                  </a:rPr>
                  <a:t>  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      </m:t>
                      </m:r>
                      <m:r>
                        <a:rPr lang="en-US" sz="4400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4400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4400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en-US" sz="4400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4400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4400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𝑐</m:t>
                      </m:r>
                    </m:oMath>
                  </m:oMathPara>
                </a14:m>
                <a:endParaRPr lang="en-US" sz="4400" u="sng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838200"/>
                <a:ext cx="7467600" cy="2800767"/>
              </a:xfrm>
              <a:prstGeom prst="rect">
                <a:avLst/>
              </a:prstGeom>
              <a:blipFill rotWithShape="1">
                <a:blip r:embed="rId2"/>
                <a:stretch>
                  <a:fillRect t="-4357" b="-9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810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5</a:t>
            </a:r>
            <a:r>
              <a:rPr lang="en-US" sz="4800" dirty="0">
                <a:solidFill>
                  <a:srgbClr val="002060"/>
                </a:solidFill>
              </a:rPr>
              <a:t>. 7x  + 5y  + 2z  </a:t>
            </a:r>
          </a:p>
          <a:p>
            <a:pPr algn="ctr"/>
            <a:r>
              <a:rPr lang="en-US" sz="4800" dirty="0">
                <a:solidFill>
                  <a:srgbClr val="002060"/>
                </a:solidFill>
              </a:rPr>
              <a:t>       3x  -  </a:t>
            </a:r>
            <a:r>
              <a:rPr lang="en-US" sz="4800" dirty="0" smtClean="0">
                <a:solidFill>
                  <a:srgbClr val="002060"/>
                </a:solidFill>
              </a:rPr>
              <a:t>y  </a:t>
            </a:r>
            <a:r>
              <a:rPr lang="en-US" sz="4800" dirty="0">
                <a:solidFill>
                  <a:srgbClr val="002060"/>
                </a:solidFill>
              </a:rPr>
              <a:t>+7z  </a:t>
            </a:r>
          </a:p>
          <a:p>
            <a:pPr algn="ctr"/>
            <a:r>
              <a:rPr lang="en-US" sz="4800" u="sng" dirty="0">
                <a:solidFill>
                  <a:srgbClr val="002060"/>
                </a:solidFill>
              </a:rPr>
              <a:t>      </a:t>
            </a:r>
            <a:r>
              <a:rPr lang="en-US" sz="4800" u="sng" dirty="0" smtClean="0">
                <a:solidFill>
                  <a:srgbClr val="002060"/>
                </a:solidFill>
              </a:rPr>
              <a:t>9x  </a:t>
            </a:r>
            <a:r>
              <a:rPr lang="en-US" sz="4800" u="sng" dirty="0">
                <a:solidFill>
                  <a:srgbClr val="002060"/>
                </a:solidFill>
              </a:rPr>
              <a:t>+  4y  +  z  </a:t>
            </a:r>
          </a:p>
          <a:p>
            <a:pPr algn="ctr"/>
            <a:r>
              <a:rPr lang="en-US" sz="4800" dirty="0">
                <a:solidFill>
                  <a:srgbClr val="002060"/>
                </a:solidFill>
              </a:rPr>
              <a:t>    </a:t>
            </a:r>
            <a:r>
              <a:rPr lang="en-US" sz="4800" dirty="0" smtClean="0">
                <a:solidFill>
                  <a:srgbClr val="002060"/>
                </a:solidFill>
              </a:rPr>
              <a:t> 19X  </a:t>
            </a:r>
            <a:r>
              <a:rPr lang="en-US" sz="4800" dirty="0">
                <a:solidFill>
                  <a:srgbClr val="002060"/>
                </a:solidFill>
              </a:rPr>
              <a:t>+  </a:t>
            </a:r>
            <a:r>
              <a:rPr lang="en-US" sz="4800" dirty="0" smtClean="0">
                <a:solidFill>
                  <a:srgbClr val="002060"/>
                </a:solidFill>
              </a:rPr>
              <a:t>8y  </a:t>
            </a:r>
            <a:r>
              <a:rPr lang="en-US" sz="4800" dirty="0">
                <a:solidFill>
                  <a:srgbClr val="002060"/>
                </a:solidFill>
              </a:rPr>
              <a:t>+  10z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747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60</TotalTime>
  <Words>489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cc</cp:lastModifiedBy>
  <cp:revision>29</cp:revision>
  <dcterms:created xsi:type="dcterms:W3CDTF">2006-08-16T00:00:00Z</dcterms:created>
  <dcterms:modified xsi:type="dcterms:W3CDTF">2021-03-14T06:09:00Z</dcterms:modified>
</cp:coreProperties>
</file>