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2" r:id="rId2"/>
    <p:sldId id="257" r:id="rId3"/>
    <p:sldId id="258" r:id="rId4"/>
    <p:sldId id="269" r:id="rId5"/>
    <p:sldId id="285" r:id="rId6"/>
    <p:sldId id="261" r:id="rId7"/>
    <p:sldId id="280" r:id="rId8"/>
    <p:sldId id="288" r:id="rId9"/>
    <p:sldId id="262" r:id="rId10"/>
    <p:sldId id="263" r:id="rId11"/>
    <p:sldId id="264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FFCC"/>
    <a:srgbClr val="CCFFFF"/>
    <a:srgbClr val="CCCCFF"/>
    <a:srgbClr val="CC99FF"/>
    <a:srgbClr val="00FFFF"/>
    <a:srgbClr val="33D5D9"/>
    <a:srgbClr val="0033CC"/>
    <a:srgbClr val="FFE7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68" autoAdjust="0"/>
  </p:normalViewPr>
  <p:slideViewPr>
    <p:cSldViewPr>
      <p:cViewPr varScale="1">
        <p:scale>
          <a:sx n="74" d="100"/>
          <a:sy n="74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06856-6044-4709-A62B-0517535D17D3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F5598-5647-45F8-912C-1C750A301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0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শ্রেণী</a:t>
            </a:r>
            <a:r>
              <a:rPr lang="bn-BD" baseline="0" dirty="0" smtClean="0"/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/>
              <a:t>স্বাগতম স্লাইডটি। সংশ্লিষ্ট</a:t>
            </a:r>
            <a:r>
              <a:rPr lang="bn-BD" baseline="0" dirty="0" smtClean="0"/>
              <a:t> ছবিটি দ্বারা</a:t>
            </a:r>
            <a:r>
              <a:rPr lang="bn-BD" dirty="0" smtClean="0"/>
              <a:t> পাঠের</a:t>
            </a:r>
            <a:r>
              <a:rPr lang="bn-BD" baseline="0" dirty="0" smtClean="0"/>
              <a:t> প্রেক্ষাপট বোঝানো হয়েছে । স্বাগতম স্লাইডটি নিয়ে</a:t>
            </a:r>
            <a:r>
              <a:rPr lang="en-US" baseline="0" dirty="0" smtClean="0"/>
              <a:t> </a:t>
            </a:r>
            <a:r>
              <a:rPr lang="bn-BD" baseline="0" dirty="0" smtClean="0"/>
              <a:t>শিক্ষার্থীদের কোন প্রশ্ন না থাকলে  কোনো আলোচনা নয়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01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করতে স্লাইডটি দেখিয়ে ও পাশাপাশি বাস্তব উপকরণ দেখিয়ে শিক্ষার্থীদের প্রশ্ন করতে পারেন চিহ্নিত অংশটি মূল না কান্ড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মূল । মূল হলে ডানদিকের প্রধান মূলটি মোটা কেন ?উ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বিশেষ কাজ  সম্পাদনের জন্য মূল  রূপান্তরিত হয়েছে । তোমরা ঠিক বলেছ । আজ আমরা পড়ব রুপান্তরিত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প্রধান মূল । শিক্ষক শিক্ষার্থীদের প্রশ্নের উত্তর প্রদানে সহযোগিতা করবেন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7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শ্রেণীকক্ষে</a:t>
            </a:r>
            <a:r>
              <a:rPr lang="bn-BD" baseline="0" dirty="0" smtClean="0"/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/>
          </a:p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4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সর্বোচ্চ ২০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উপকরণ নমুনা হিসেবে নিবেন । স্লাইডে ছবি প্রদর্শনের পাশাপাশি বাস্তব উপকরণও দেখাবেন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8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সম্ভব</a:t>
            </a:r>
            <a:r>
              <a:rPr lang="bn-BD" baseline="0" dirty="0" smtClean="0"/>
              <a:t> হলে </a:t>
            </a:r>
            <a:r>
              <a:rPr lang="bn-BD" dirty="0" smtClean="0"/>
              <a:t>বাস্তব উপকরণ দেখবেন</a:t>
            </a:r>
            <a:r>
              <a:rPr lang="bn-BD" baseline="0" dirty="0" smtClean="0"/>
              <a:t> । স্লাইড প্রদর্শন শেষে প্রধান মূলের প্রকারভেদ শিক্ষার্থীরা ব্ল্যাকবোর্ডে লিখবে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14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রূপান্তরিত মূলের ভিডিওটি শিক্ষার্থীদের পুনরায়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ও মাঝে মাঝে  ভিডিও থামিয়ে  প্রশ্ন  করা যেতে পারে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31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 শিক্ষার্থীরা ছকটি খাতায় তুলে নিয়ে পূরণ করবে । সময় ২মিঃ । </a:t>
            </a:r>
            <a:r>
              <a:rPr lang="bn-BD" baseline="0" dirty="0" smtClean="0"/>
              <a:t>শিক্ষক প্রয়োজনে পাঠ সংশ্লিষ্ট অন্য যেকোন কাজ দিতে পারেন । প্রতি দল থেকে যদি প্রত্যাশিত উত্তর না আসে তবে শিক্ষক বিষয়গুলো সম্পর্কে ধারণা </a:t>
            </a:r>
            <a:r>
              <a:rPr lang="bn-BD" baseline="0" smtClean="0"/>
              <a:t>দিবেন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05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smtClean="0"/>
              <a:t>আজকের</a:t>
            </a:r>
            <a:r>
              <a:rPr lang="bn-BD" baseline="0" smtClean="0"/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71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8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১০-০২-১৪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as-IN" dirty="0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555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১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536" y="64008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10/2/2014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98918" y="3740819"/>
            <a:ext cx="3124200" cy="160694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>
                  <a:noFill/>
                </a:ln>
                <a:solidFill>
                  <a:srgbClr val="FF99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b="1" dirty="0" smtClean="0">
                <a:ln w="11430"/>
                <a:solidFill>
                  <a:srgbClr val="FF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FF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User\Desktop\Root\animated gif flowers images glitter 5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474171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9" descr="C:\Users\User\Desktop\Root\tumblr_mvnmkjWhss1rgpyeqo1_50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t="23233" r="22270" b="45453"/>
          <a:stretch/>
        </p:blipFill>
        <p:spPr bwMode="auto">
          <a:xfrm>
            <a:off x="6477000" y="1073727"/>
            <a:ext cx="1371599" cy="12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92593E-6 C 0.00104 0.00416 0.00208 0.0081 0.00312 0.01226 C 0.00364 0.01435 0.00451 0.01828 0.00451 0.01828 C 0.00399 0.02962 0.00434 0.0412 0.00312 0.05254 C 0.00278 0.05485 0.00121 0.05671 2.5E-6 0.05856 C -0.01025 0.07407 -0.02379 0.07638 -0.03785 0.08286 C -0.10643 0.07893 -0.05573 0.08425 -0.08334 0.07476 C -0.08663 0.07036 -0.09097 0.06735 -0.09393 0.06272 C -0.09653 0.05856 -0.09809 0.04745 -0.1 0.04259 C -0.09948 0.03726 -0.10156 0.03009 -0.09844 0.02638 C -0.09636 0.02384 -0.08681 0.0287 -0.08334 0.03032 C -0.07934 0.03564 -0.07761 0.04143 -0.0757 0.0486 C -0.07691 0.0824 -0.06858 0.09513 -0.08785 0.103 C -0.09636 0.10231 -0.10504 0.10231 -0.11354 0.10115 C -0.11945 0.10046 -0.12327 0.09536 -0.12882 0.09305 C -0.13316 0.08726 -0.13802 0.08263 -0.14236 0.07685 C -0.14497 0.06666 -0.14827 0.05948 -0.15 0.0486 C -0.15052 0.03772 -0.14966 0.02685 -0.15139 0.0162 C -0.15174 0.01388 -0.15469 0.01388 -0.15608 0.01226 C -0.16111 0.00694 -0.16476 0.00601 -0.17118 0.00416 C -0.18438 0.00485 -0.1974 0.00485 -0.21059 0.00601 C -0.22205 0.00694 -0.23091 0.03171 -0.23334 0.04444 C -0.23281 0.04976 -0.23559 0.05879 -0.23177 0.06064 C -0.21198 0.0699 -0.19931 0.06157 -0.19393 0.0405 C -0.19445 0.0324 -0.19341 0.02384 -0.19549 0.0162 C -0.19618 0.01342 -0.19948 0.01365 -0.20139 0.01226 C -0.2099 0.00578 -0.21181 0.00578 -0.22275 0.00416 C -0.22396 0.00416 -0.26754 0.00763 -0.28021 0.01018 C -0.28872 0.0118 -0.29879 0.01735 -0.30747 0.02036 C -0.3165 0.02754 -0.32448 0.028 -0.33472 0.03032 C -0.33941 0.03657 -0.34445 0.03425 -0.35 0.03842 C -0.35972 0.0456 -0.36771 0.05555 -0.37275 0.06874 C -0.37327 0.07152 -0.37327 0.0743 -0.37413 0.07685 C -0.37535 0.08055 -0.37778 0.08333 -0.37882 0.08703 C -0.38386 0.10509 -0.37639 0.09421 -0.38334 0.103 C -0.38594 0.11203 -0.38768 0.12083 -0.3908 0.12939 C -0.39132 0.13263 -0.3915 0.1361 -0.39236 0.13935 C -0.39584 0.15115 -0.39549 0.14675 -0.39549 0.14351 L -0.38472 0.13749 " pathEditMode="relative" ptsTypes="fffffffffffffffffffffffffffffffffffff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y_AudioRecord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1295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19" y="1837372"/>
            <a:ext cx="3506391" cy="260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48852" y="5151120"/>
            <a:ext cx="4572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মূলটি কোন মূলের রূপান্তর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8852" y="5153947"/>
            <a:ext cx="556450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চিত্রের মূলই কী প্রধান মূলের রূপান্তর?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8141" y="5303520"/>
            <a:ext cx="497062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মূল দুটির গঠন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ভিন্ন কেন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200400" cy="2607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06" y="2133600"/>
            <a:ext cx="3277194" cy="2607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88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6638"/>
            <a:ext cx="23622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5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3195"/>
            <a:ext cx="14478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1540" y="2895600"/>
            <a:ext cx="74676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আলোচিত প্রত্যেক প্রকার মূলের নাম ও রূপান্তরের কারণ ছক আকারে লিখ 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4343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0" y="4175760"/>
            <a:ext cx="3124200" cy="16764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1181100"/>
            <a:ext cx="7543800" cy="4686300"/>
            <a:chOff x="838200" y="1257300"/>
            <a:chExt cx="7543800" cy="4686300"/>
          </a:xfrm>
        </p:grpSpPr>
        <p:pic>
          <p:nvPicPr>
            <p:cNvPr id="2052" name="Picture 4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57300"/>
              <a:ext cx="7543800" cy="468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132859" y="1752600"/>
              <a:ext cx="2954482" cy="499630"/>
            </a:xfrm>
            <a:prstGeom prst="round2Diag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8000" b="1" dirty="0">
                  <a:ln w="11430"/>
                  <a:solidFill>
                    <a:srgbClr val="FFC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8000" b="1" dirty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Equal 1"/>
            <p:cNvSpPr/>
            <p:nvPr/>
          </p:nvSpPr>
          <p:spPr>
            <a:xfrm rot="5400000">
              <a:off x="3619498" y="3390901"/>
              <a:ext cx="1905001" cy="609600"/>
            </a:xfrm>
            <a:prstGeom prst="mathEqual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2222788" y="3078542"/>
              <a:ext cx="1820141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</a:p>
            <a:p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৭ম শ্রেণি</a:t>
              </a:r>
              <a:endParaRPr lang="en-US" sz="32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৩য় অধ্যায় </a:t>
              </a:r>
              <a:endParaRPr lang="bn-BD" sz="32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92039" y="3600450"/>
              <a:ext cx="27432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কৃষ্ণ</a:t>
              </a:r>
              <a:r>
                <a:rPr lang="en-US" sz="2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পদ</a:t>
              </a:r>
              <a:r>
                <a:rPr lang="en-US" sz="2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বিশ্বাস</a:t>
              </a:r>
              <a:endPara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সহঃ </a:t>
              </a:r>
              <a:r>
                <a:rPr lang="bn-BD" sz="2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বেলনগর</a:t>
              </a:r>
              <a:r>
                <a:rPr lang="en-US" sz="2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80" y="2412229"/>
            <a:ext cx="1084117" cy="108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95400" y="1143000"/>
            <a:ext cx="6477000" cy="4274506"/>
            <a:chOff x="457200" y="533400"/>
            <a:chExt cx="8001000" cy="5562600"/>
          </a:xfrm>
        </p:grpSpPr>
        <p:pic>
          <p:nvPicPr>
            <p:cNvPr id="1032" name="Picture 8" descr="C:\Users\User\Desktop\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2"/>
            <a:stretch/>
          </p:blipFill>
          <p:spPr bwMode="auto">
            <a:xfrm>
              <a:off x="5334001" y="838200"/>
              <a:ext cx="2590800" cy="486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1164"/>
              <a:ext cx="3200400" cy="4682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457200" y="533400"/>
              <a:ext cx="8001000" cy="5562600"/>
            </a:xfrm>
            <a:prstGeom prst="roundRect">
              <a:avLst/>
            </a:prstGeom>
            <a:noFill/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2775857" y="4114800"/>
            <a:ext cx="2895600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04457" y="426718"/>
            <a:ext cx="3547766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চিহ্নিত অংশটি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না কান্ড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914706" y="441010"/>
            <a:ext cx="5857694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মূল হলে ডানদিকের প্রধান মূলটি মোটা কেন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67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2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199"/>
            <a:ext cx="7543799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10640" y="2590800"/>
            <a:ext cx="64008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প্রধান মূল 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5410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পাঠ-১,পৃষ্ঠা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514600" y="533400"/>
            <a:ext cx="3657600" cy="1066800"/>
            <a:chOff x="2209800" y="1600200"/>
            <a:chExt cx="3657600" cy="1066800"/>
          </a:xfrm>
        </p:grpSpPr>
        <p:sp>
          <p:nvSpPr>
            <p:cNvPr id="6" name="Rectangle 5"/>
            <p:cNvSpPr/>
            <p:nvPr/>
          </p:nvSpPr>
          <p:spPr>
            <a:xfrm>
              <a:off x="2209800" y="1600200"/>
              <a:ext cx="3657600" cy="1066800"/>
            </a:xfrm>
            <a:prstGeom prst="rect">
              <a:avLst/>
            </a:prstGeom>
            <a:gradFill flip="none" rotWithShape="1">
              <a:gsLst>
                <a:gs pos="0">
                  <a:srgbClr val="33D5D9">
                    <a:tint val="66000"/>
                    <a:satMod val="160000"/>
                  </a:srgbClr>
                </a:gs>
                <a:gs pos="50000">
                  <a:srgbClr val="33D5D9">
                    <a:tint val="44500"/>
                    <a:satMod val="160000"/>
                  </a:srgbClr>
                </a:gs>
                <a:gs pos="100000">
                  <a:srgbClr val="33D5D9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1800" y="1783080"/>
              <a:ext cx="2133600" cy="685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57935" y="1950720"/>
            <a:ext cx="371608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7935" y="2928906"/>
            <a:ext cx="6581065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১. রূপান্তরিত প্রধান মূল কী তা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7935" y="3733800"/>
            <a:ext cx="6962065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২. রূপান্তরিত প্রধান মূলের গঠন  ব্যাখ্যা করতে পারবে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7933" y="5361652"/>
            <a:ext cx="7800267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.রূপান্তরিত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প্রধান মূলের চিত্র অংকন করতে পারবে 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933" y="4599652"/>
            <a:ext cx="7343067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রূপান্তরিত প্রধান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মূলের প্রকারভেদ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করতে পারবে </a:t>
            </a:r>
          </a:p>
        </p:txBody>
      </p:sp>
    </p:spTree>
    <p:extLst>
      <p:ext uri="{BB962C8B-B14F-4D97-AF65-F5344CB8AC3E}">
        <p14:creationId xmlns:p14="http://schemas.microsoft.com/office/powerpoint/2010/main" val="13322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5" y="1480173"/>
            <a:ext cx="1030133" cy="34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453938"/>
            <a:ext cx="4648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 কিসের ছবি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0460" y="5167875"/>
            <a:ext cx="162098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3587" y="392383"/>
            <a:ext cx="558268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যা দেখছ তা কী মূল না কান্ড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3587" y="5747384"/>
            <a:ext cx="542161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সঞ্চয়ের ফলে  প্রধান মূলের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1881" y="5685828"/>
            <a:ext cx="3171635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রূপান্তরিত প্রধান মূল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8850" y="515493"/>
            <a:ext cx="4605905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গায়ে কী কোন পর্ব বা গিট আছে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8570" y="515493"/>
            <a:ext cx="2398259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পাতা ,মুকুল আছে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602" y="453938"/>
            <a:ext cx="77724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মাটির উপরে যে পাতা দেখা যায় তা কোথা থেকে বের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7031" y="392382"/>
            <a:ext cx="4495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মূলের গঠন নিম্নরূপ কেন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y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87" y="1225436"/>
            <a:ext cx="5582689" cy="39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66479" y="423160"/>
            <a:ext cx="5275829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ধর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 মূলকে আমরা কী বলতে পারি?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4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2" grpId="0" animBg="1"/>
      <p:bldP spid="12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3853" y="228600"/>
            <a:ext cx="2998947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প্রধান মূলের রূপান্তর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4" y="1521163"/>
            <a:ext cx="3492545" cy="3808440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User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8" y="1520720"/>
            <a:ext cx="3431628" cy="3728106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9" y="1604232"/>
            <a:ext cx="3405490" cy="3725370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stCxn id="4099" idx="3"/>
          </p:cNvCxnSpPr>
          <p:nvPr/>
        </p:nvCxnSpPr>
        <p:spPr>
          <a:xfrm flipV="1">
            <a:off x="4141086" y="3384773"/>
            <a:ext cx="507114" cy="6128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87125" y="5600983"/>
            <a:ext cx="216788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রসাল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7125" y="5589206"/>
            <a:ext cx="20683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গাজরাকৃতি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2374" y="5589205"/>
            <a:ext cx="2590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শালগমাকৃতি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মূল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1152" y="5618252"/>
            <a:ext cx="230505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অনিয়মিত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মোটা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7125" y="5589206"/>
            <a:ext cx="185594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মূলাকৃতি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228600"/>
            <a:ext cx="37357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সঞ্চয়ের ফলে প্রধান মূলের আকৃতি কেমন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5254" y="5571798"/>
            <a:ext cx="43724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উপরদিক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,নীচের দিকে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সরু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1152" y="5631023"/>
            <a:ext cx="216788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রসাল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6163" y="5600983"/>
            <a:ext cx="49453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উপরদিক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,নীচের দিকে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হঠাৎ সরু  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62374" y="5631023"/>
            <a:ext cx="221932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কন্দাকৃতি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\Desktop\TUBEROUS ROOTS MIRABILIS JALAPA_thumb[2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9" y="1523895"/>
            <a:ext cx="3587474" cy="3805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9" y="1295401"/>
            <a:ext cx="360344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14184" y="228599"/>
            <a:ext cx="320373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ধরণের মূলকে আমরা কী মূল বলতে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2960" y="202733"/>
            <a:ext cx="37357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সঞ্চয়ের ফলে প্রধান মূলের আকৃতি কেমন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4132" y="178266"/>
            <a:ext cx="320373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ধরণের মূলকে আমরা কী মূল বলতে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14132" y="178267"/>
            <a:ext cx="320373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ধরণের মূলকে আমরা কী মূল বলতে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8196" y="242234"/>
            <a:ext cx="320373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ধরণের মূলকে আমরা কী মূল বলতে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32959" y="178267"/>
            <a:ext cx="37357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সঞ্চয়ের ফলে প্রধান মূলের আকৃতি কেমন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2958" y="196513"/>
            <a:ext cx="37357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সঞ্চয়ের ফলে প্রধান মূলের আকৃতি কেমন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8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45 0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44305 0.000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45955 -0.0055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46181 0.0004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11" grpId="0" animBg="1"/>
      <p:bldP spid="11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024094"/>
              </p:ext>
            </p:extLst>
          </p:nvPr>
        </p:nvGraphicFramePr>
        <p:xfrm>
          <a:off x="3695700" y="2971800"/>
          <a:ext cx="152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95700" y="2971800"/>
                        <a:ext cx="15240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81400" y="1847612"/>
            <a:ext cx="1752600" cy="6669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9590" y="28885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2240" y="57792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২ মি.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28892"/>
              </p:ext>
            </p:extLst>
          </p:nvPr>
        </p:nvGraphicFramePr>
        <p:xfrm>
          <a:off x="762000" y="1523999"/>
          <a:ext cx="7772400" cy="4648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/>
                <a:gridCol w="1219200"/>
                <a:gridCol w="1219200"/>
                <a:gridCol w="1219200"/>
                <a:gridCol w="990600"/>
              </a:tblGrid>
              <a:tr h="533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502">
                <a:tc>
                  <a:txBody>
                    <a:bodyPr/>
                    <a:lstStyle/>
                    <a:p>
                      <a:pPr algn="ctr"/>
                      <a:endParaRPr lang="bn-BD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প্রধান মূলের  উপরের</a:t>
                      </a:r>
                      <a:r>
                        <a:rPr lang="bn-BD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অংশ  গোলাকার </a:t>
                      </a:r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  ,নীচের</a:t>
                      </a:r>
                      <a:r>
                        <a:rPr lang="bn-BD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অংশ  হঠাৎ </a:t>
                      </a:r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সরু   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3940" y="15943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মূলের নাম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0" y="2133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মূলের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উপর মোটা ,নীচ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ক্রমশ সরু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300" y="4255383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প্রধান মূলের  মধ্যভাগ  মোটা  ,দুই প্রান্ত  ক্রমশ সরু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8690" y="5429310"/>
            <a:ext cx="275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মূলের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অনিয়মিত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মোটা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1845" y="895588"/>
            <a:ext cx="356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বৈশিষ্ট্য অনুসারে টিক চিহ্ন দাও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162859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মূলাকৃতি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162308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গাজরাকৃতি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162859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শালগমাকৃতি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162859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কন্দাকৃতি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518951"/>
              </p:ext>
            </p:extLst>
          </p:nvPr>
        </p:nvGraphicFramePr>
        <p:xfrm>
          <a:off x="762000" y="1523999"/>
          <a:ext cx="7772400" cy="4648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/>
                <a:gridCol w="1219200"/>
                <a:gridCol w="1219200"/>
                <a:gridCol w="1219200"/>
                <a:gridCol w="990600"/>
              </a:tblGrid>
              <a:tr h="533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502">
                <a:tc>
                  <a:txBody>
                    <a:bodyPr/>
                    <a:lstStyle/>
                    <a:p>
                      <a:pPr algn="ctr"/>
                      <a:endParaRPr lang="bn-BD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প্রধান মূলের  উপরের</a:t>
                      </a:r>
                      <a:r>
                        <a:rPr lang="bn-BD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অংশ  গোলাকার </a:t>
                      </a:r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  ,নীচের</a:t>
                      </a:r>
                      <a:r>
                        <a:rPr lang="bn-BD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অংশ  হঠাৎ </a:t>
                      </a:r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সরু   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43940" y="15943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মূলের নাম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300" y="2133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মূলের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উপর মোটা ,নীচ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ক্রমশ সরু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6300" y="4255383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প্রধান মূলের  মধ্যভাগ  মোটা  ,দুই প্রান্ত  ক্রমশ সরু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8690" y="5429310"/>
            <a:ext cx="275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মূলের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অনিয়মিত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মোটা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5180" y="901095"/>
            <a:ext cx="24079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মিলিয়ে নাও 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2400" y="162859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মূলাকৃতি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162308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গাজরাকৃতি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600" y="162859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শালগমাকৃতি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3800" y="162859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কন্দাকৃতি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40" y="4395013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200400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40" y="5437108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73230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3" grpId="0"/>
      <p:bldP spid="9" grpId="0"/>
      <p:bldP spid="12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696</Words>
  <Application>Microsoft Office PowerPoint</Application>
  <PresentationFormat>On-screen Show (4:3)</PresentationFormat>
  <Paragraphs>132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7</dc:subject>
  <dc:creator>Afroza nasreen sultana</dc:creator>
  <cp:lastModifiedBy>USER</cp:lastModifiedBy>
  <cp:revision>71</cp:revision>
  <dcterms:created xsi:type="dcterms:W3CDTF">2006-08-16T00:00:00Z</dcterms:created>
  <dcterms:modified xsi:type="dcterms:W3CDTF">2021-03-14T15:54:47Z</dcterms:modified>
</cp:coreProperties>
</file>