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1" r:id="rId2"/>
    <p:sldId id="282" r:id="rId3"/>
    <p:sldId id="262" r:id="rId4"/>
    <p:sldId id="263" r:id="rId5"/>
    <p:sldId id="264" r:id="rId6"/>
    <p:sldId id="265" r:id="rId7"/>
    <p:sldId id="270" r:id="rId8"/>
    <p:sldId id="268" r:id="rId9"/>
    <p:sldId id="269" r:id="rId10"/>
    <p:sldId id="266" r:id="rId11"/>
    <p:sldId id="271" r:id="rId12"/>
    <p:sldId id="273" r:id="rId13"/>
    <p:sldId id="274" r:id="rId14"/>
    <p:sldId id="275" r:id="rId15"/>
    <p:sldId id="272" r:id="rId16"/>
    <p:sldId id="276" r:id="rId17"/>
    <p:sldId id="277" r:id="rId18"/>
    <p:sldId id="280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8006"/>
    <a:srgbClr val="008000"/>
    <a:srgbClr val="094F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740" autoAdjust="0"/>
  </p:normalViewPr>
  <p:slideViewPr>
    <p:cSldViewPr snapToGrid="0">
      <p:cViewPr varScale="1">
        <p:scale>
          <a:sx n="61" d="100"/>
          <a:sy n="61" d="100"/>
        </p:scale>
        <p:origin x="141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4CDA0-FF85-4085-B737-CBC7A7CE7B44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A432A-5798-4D1A-8AA2-560CAD677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79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A432A-5798-4D1A-8AA2-560CAD6774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11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A432A-5798-4D1A-8AA2-560CAD67741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03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538755-42CF-4D58-9D1C-CA47E15C65EF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E23EB9-3F40-42EB-9A88-A45C2FE1448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573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8755-42CF-4D58-9D1C-CA47E15C65EF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3EB9-3F40-42EB-9A88-A45C2FE14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5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8755-42CF-4D58-9D1C-CA47E15C65EF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3EB9-3F40-42EB-9A88-A45C2FE14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36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8755-42CF-4D58-9D1C-CA47E15C65EF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3EB9-3F40-42EB-9A88-A45C2FE14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6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8755-42CF-4D58-9D1C-CA47E15C65EF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3EB9-3F40-42EB-9A88-A45C2FE1448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2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8755-42CF-4D58-9D1C-CA47E15C65EF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3EB9-3F40-42EB-9A88-A45C2FE14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23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8755-42CF-4D58-9D1C-CA47E15C65EF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3EB9-3F40-42EB-9A88-A45C2FE14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6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8755-42CF-4D58-9D1C-CA47E15C65EF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3EB9-3F40-42EB-9A88-A45C2FE14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1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8755-42CF-4D58-9D1C-CA47E15C65EF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3EB9-3F40-42EB-9A88-A45C2FE14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79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8755-42CF-4D58-9D1C-CA47E15C65EF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3EB9-3F40-42EB-9A88-A45C2FE14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97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8755-42CF-4D58-9D1C-CA47E15C65EF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3EB9-3F40-42EB-9A88-A45C2FE14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5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1538755-42CF-4D58-9D1C-CA47E15C65EF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9E23EB9-3F40-42EB-9A88-A45C2FE14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0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382535-92BB-41D6-9589-43A67FCB2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5" y="187890"/>
            <a:ext cx="11711835" cy="642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79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676" y="112593"/>
            <a:ext cx="11914495" cy="663281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2234" y="209456"/>
            <a:ext cx="11687532" cy="6439087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435" y="1236464"/>
            <a:ext cx="11687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6800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প্রভাত বেলায় খবর লইতে ছুটে যাই তার ঘরে,</a:t>
            </a:r>
          </a:p>
          <a:p>
            <a:r>
              <a:rPr lang="bn-IN" sz="3600" b="1" dirty="0">
                <a:solidFill>
                  <a:srgbClr val="06800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বিছানা তাহার শূন্য পড়িয়া ভাঙা খাটিয়ার ‘পরে।</a:t>
            </a:r>
          </a:p>
          <a:p>
            <a:r>
              <a:rPr lang="bn-IN" sz="3600" b="1" dirty="0">
                <a:solidFill>
                  <a:srgbClr val="06800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টেবিলের পরে ছোট বড় যত মালিশের শিশিগুলি,</a:t>
            </a:r>
          </a:p>
          <a:p>
            <a:r>
              <a:rPr lang="bn-IN" sz="3600" b="1" dirty="0">
                <a:solidFill>
                  <a:srgbClr val="06800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উপহাস যেন করিতেছে মোরে ছিপি-পরা দাঁত তুলি।</a:t>
            </a:r>
          </a:p>
          <a:p>
            <a:r>
              <a:rPr lang="bn-IN" sz="3600" b="1" dirty="0">
                <a:solidFill>
                  <a:srgbClr val="06800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সন্ধ্যাবেলায় খেলার মাঠেতে চেয়ে দেখি বিস্ময়ে,</a:t>
            </a:r>
          </a:p>
          <a:p>
            <a:r>
              <a:rPr lang="bn-IN" sz="3600" b="1" dirty="0">
                <a:solidFill>
                  <a:srgbClr val="06800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মোদের মেসের ইমদাদ হক আগে ছুটে বল লয়ে।</a:t>
            </a:r>
          </a:p>
          <a:p>
            <a:endParaRPr lang="bn-IN" sz="3600" b="1" dirty="0">
              <a:solidFill>
                <a:srgbClr val="06800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solidFill>
                  <a:srgbClr val="06800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 পায়ে বল ড্রিবলিং করে ডান পায়ে মারে ঠেলা,</a:t>
            </a:r>
          </a:p>
          <a:p>
            <a:r>
              <a:rPr lang="bn-IN" sz="3600" b="1" dirty="0">
                <a:solidFill>
                  <a:srgbClr val="06800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ভাঙা কয়খানা হাতে পায়ে তার বজ্র করিছে খেলা। </a:t>
            </a:r>
            <a:endParaRPr lang="en-US" sz="3600" b="1" dirty="0">
              <a:solidFill>
                <a:srgbClr val="06800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81275" y="317924"/>
            <a:ext cx="221720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50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7364" y="492515"/>
            <a:ext cx="11282666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এসো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নতুন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শব্দ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ের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অর্থ জেনে নিই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এবং বাক্য তৈরি করি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295454" y="2586517"/>
            <a:ext cx="2290904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প্রভাত</a:t>
            </a:r>
            <a:r>
              <a:rPr lang="bn-BD" sz="8250" dirty="0">
                <a:latin typeface="NikoshBAN" pitchFamily="2" charset="0"/>
                <a:cs typeface="NikoshBAN" pitchFamily="2" charset="0"/>
              </a:rPr>
              <a:t> </a:t>
            </a:r>
            <a:endParaRPr lang="en-US" sz="8250" dirty="0"/>
          </a:p>
        </p:txBody>
      </p:sp>
      <p:sp>
        <p:nvSpPr>
          <p:cNvPr id="12" name="Rectangle 11"/>
          <p:cNvSpPr/>
          <p:nvPr/>
        </p:nvSpPr>
        <p:spPr>
          <a:xfrm>
            <a:off x="434646" y="4273027"/>
            <a:ext cx="50384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সকাল/ প্রাতঃকাল/ ঊষাকাল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3773" y="109181"/>
            <a:ext cx="11846257" cy="66191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0251" y="192396"/>
            <a:ext cx="11596296" cy="6439087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089" y="2001293"/>
            <a:ext cx="6173518" cy="34726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25620" y="5667969"/>
            <a:ext cx="816612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প্রভাতে ঘুম থেকে উঠি।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51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50262" y="307059"/>
            <a:ext cx="1127232" cy="13619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শূন্য</a:t>
            </a:r>
            <a:r>
              <a:rPr lang="bn-BD" sz="8250" dirty="0">
                <a:latin typeface="NikoshBAN" pitchFamily="2" charset="0"/>
                <a:cs typeface="NikoshBAN" pitchFamily="2" charset="0"/>
              </a:rPr>
              <a:t> </a:t>
            </a:r>
            <a:endParaRPr lang="en-US" sz="8250" dirty="0"/>
          </a:p>
        </p:txBody>
      </p:sp>
      <p:sp>
        <p:nvSpPr>
          <p:cNvPr id="11" name="Rectangle 10"/>
          <p:cNvSpPr/>
          <p:nvPr/>
        </p:nvSpPr>
        <p:spPr>
          <a:xfrm>
            <a:off x="850262" y="2161825"/>
            <a:ext cx="34174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ফাঁকা/ খালি/ বিহীন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3773" y="109181"/>
            <a:ext cx="11846257" cy="66191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0251" y="192396"/>
            <a:ext cx="11596296" cy="6439087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411" y="502604"/>
            <a:ext cx="5614834" cy="35986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98662" y="4411439"/>
            <a:ext cx="90544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ইমদাদের বিছানাটি শূন্য পড়ে ছিলো।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93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86595" y="579134"/>
            <a:ext cx="27865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ড্রিবলিং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>
            <a:off x="557040" y="1348575"/>
            <a:ext cx="57051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এটা ফুটবল খেলার একটা কৌশল। ইংরেজি 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dribble </a:t>
            </a:r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শব্দের অর্থ হলো পায়ে-পায়ে বল গড়িয়ে নিয়ে কৌশলে বল কাটিয়ে নিয়ে যাওয়া।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3773" y="109181"/>
            <a:ext cx="11846257" cy="66191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0251" y="192396"/>
            <a:ext cx="11596296" cy="6439087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180" y="363320"/>
            <a:ext cx="4312569" cy="4364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6573" y="5344246"/>
            <a:ext cx="7860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ইমদাদ খুব ভালো ড্রিবলিং করে।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6E4BD4-6C4B-4F6F-B4BB-7CD6C50994E8}"/>
              </a:ext>
            </a:extLst>
          </p:cNvPr>
          <p:cNvCxnSpPr>
            <a:cxnSpLocks/>
          </p:cNvCxnSpPr>
          <p:nvPr/>
        </p:nvCxnSpPr>
        <p:spPr>
          <a:xfrm>
            <a:off x="862444" y="1348575"/>
            <a:ext cx="2103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11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63773" y="109181"/>
            <a:ext cx="11846257" cy="66191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0242" y="934634"/>
            <a:ext cx="2108040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বজ্র</a:t>
            </a:r>
            <a:r>
              <a:rPr lang="bn-BD" sz="8250" dirty="0">
                <a:latin typeface="NikoshBAN" pitchFamily="2" charset="0"/>
                <a:cs typeface="NikoshBAN" pitchFamily="2" charset="0"/>
              </a:rPr>
              <a:t> </a:t>
            </a:r>
            <a:endParaRPr lang="en-US" sz="8250" dirty="0"/>
          </a:p>
        </p:txBody>
      </p:sp>
      <p:sp>
        <p:nvSpPr>
          <p:cNvPr id="15" name="Rectangle 14"/>
          <p:cNvSpPr/>
          <p:nvPr/>
        </p:nvSpPr>
        <p:spPr>
          <a:xfrm>
            <a:off x="347563" y="2990400"/>
            <a:ext cx="80302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ভীষণ শব্দ করে ঝড়ের আকাশে বিদ্যুত প্রকাশ পাওয়া, বাজ।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0251" y="192396"/>
            <a:ext cx="11596296" cy="6439087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320" y="226517"/>
            <a:ext cx="4476867" cy="26436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54018" y="3291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04514" y="4898764"/>
            <a:ext cx="5832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শিশুটি বজ্র পড়ার শব্দে ভয় পেল।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958887" y="2155521"/>
            <a:ext cx="1150468" cy="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22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157B53FF-6D6E-4065-8540-576848D5A60E}"/>
              </a:ext>
            </a:extLst>
          </p:cNvPr>
          <p:cNvSpPr/>
          <p:nvPr/>
        </p:nvSpPr>
        <p:spPr>
          <a:xfrm>
            <a:off x="5358619" y="274315"/>
            <a:ext cx="2202768" cy="1036789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75C87B-3F3C-4508-A8D9-F91AEA21898D}"/>
              </a:ext>
            </a:extLst>
          </p:cNvPr>
          <p:cNvSpPr/>
          <p:nvPr/>
        </p:nvSpPr>
        <p:spPr>
          <a:xfrm>
            <a:off x="267286" y="1730325"/>
            <a:ext cx="109728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ন্ধ্য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359BB9-3FDF-48B6-8717-84A5BF1F4832}"/>
              </a:ext>
            </a:extLst>
          </p:cNvPr>
          <p:cNvSpPr/>
          <p:nvPr/>
        </p:nvSpPr>
        <p:spPr>
          <a:xfrm>
            <a:off x="2127152" y="1770418"/>
            <a:ext cx="109728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3469BD-364A-4208-A1F6-F460205D1806}"/>
              </a:ext>
            </a:extLst>
          </p:cNvPr>
          <p:cNvSpPr/>
          <p:nvPr/>
        </p:nvSpPr>
        <p:spPr>
          <a:xfrm>
            <a:off x="3517695" y="1756350"/>
            <a:ext cx="1303608" cy="9284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F5AD43-22B0-4908-950C-1E7C6A4C9630}"/>
              </a:ext>
            </a:extLst>
          </p:cNvPr>
          <p:cNvSpPr/>
          <p:nvPr/>
        </p:nvSpPr>
        <p:spPr>
          <a:xfrm>
            <a:off x="5187812" y="1716258"/>
            <a:ext cx="2412258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16A39D-5D30-4A42-A02C-1410158907CA}"/>
              </a:ext>
            </a:extLst>
          </p:cNvPr>
          <p:cNvSpPr/>
          <p:nvPr/>
        </p:nvSpPr>
        <p:spPr>
          <a:xfrm>
            <a:off x="7792911" y="1689815"/>
            <a:ext cx="1431389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সন্ধ্যা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616F37-7269-46A7-B231-73275C0A9CA5}"/>
              </a:ext>
            </a:extLst>
          </p:cNvPr>
          <p:cNvSpPr/>
          <p:nvPr/>
        </p:nvSpPr>
        <p:spPr>
          <a:xfrm>
            <a:off x="9417141" y="1703089"/>
            <a:ext cx="2524991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বিন্ধ্যাচল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04B3A7-62B7-42ED-8B8A-04181D8A35C6}"/>
              </a:ext>
            </a:extLst>
          </p:cNvPr>
          <p:cNvSpPr/>
          <p:nvPr/>
        </p:nvSpPr>
        <p:spPr>
          <a:xfrm>
            <a:off x="346153" y="4366460"/>
            <a:ext cx="109728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C53CB4-63EB-4525-B2FA-71EE7169D2F2}"/>
              </a:ext>
            </a:extLst>
          </p:cNvPr>
          <p:cNvSpPr/>
          <p:nvPr/>
        </p:nvSpPr>
        <p:spPr>
          <a:xfrm>
            <a:off x="2154686" y="4366461"/>
            <a:ext cx="109728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8075DE-1140-4793-AFF1-A6B98DECD617}"/>
              </a:ext>
            </a:extLst>
          </p:cNvPr>
          <p:cNvSpPr/>
          <p:nvPr/>
        </p:nvSpPr>
        <p:spPr>
          <a:xfrm>
            <a:off x="4119477" y="4366460"/>
            <a:ext cx="1303608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3C5D01-B13E-4DA0-84DE-F9A454D528E5}"/>
              </a:ext>
            </a:extLst>
          </p:cNvPr>
          <p:cNvSpPr/>
          <p:nvPr/>
        </p:nvSpPr>
        <p:spPr>
          <a:xfrm>
            <a:off x="6129999" y="4320248"/>
            <a:ext cx="1431388" cy="96061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বিস্ময়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51E038-68F5-4EEC-A334-6198C0ED77E0}"/>
              </a:ext>
            </a:extLst>
          </p:cNvPr>
          <p:cNvSpPr/>
          <p:nvPr/>
        </p:nvSpPr>
        <p:spPr>
          <a:xfrm>
            <a:off x="8116471" y="4336473"/>
            <a:ext cx="1431387" cy="92747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স্মরণ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lowchart: Terminator 21">
            <a:extLst>
              <a:ext uri="{FF2B5EF4-FFF2-40B4-BE49-F238E27FC236}">
                <a16:creationId xmlns:a16="http://schemas.microsoft.com/office/drawing/2014/main" id="{3FF28DCD-FF98-4B28-B9B6-70D9EF7364BF}"/>
              </a:ext>
            </a:extLst>
          </p:cNvPr>
          <p:cNvSpPr/>
          <p:nvPr/>
        </p:nvSpPr>
        <p:spPr>
          <a:xfrm>
            <a:off x="2154686" y="2883998"/>
            <a:ext cx="8218309" cy="1202783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সন্ধ্যাবেলায় আমি পড়তে বসি 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Flowchart: Terminator 22">
            <a:extLst>
              <a:ext uri="{FF2B5EF4-FFF2-40B4-BE49-F238E27FC236}">
                <a16:creationId xmlns:a16="http://schemas.microsoft.com/office/drawing/2014/main" id="{CA56172A-E378-4C98-B3A8-D35A9BDF1911}"/>
              </a:ext>
            </a:extLst>
          </p:cNvPr>
          <p:cNvSpPr/>
          <p:nvPr/>
        </p:nvSpPr>
        <p:spPr>
          <a:xfrm>
            <a:off x="509155" y="5419491"/>
            <a:ext cx="11519072" cy="1202783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মুক্তিযোদ্ধাদের গভীর শ্রদ্ধার সাথে স্মরণ করি।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3773" y="109181"/>
            <a:ext cx="11846257" cy="66191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6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5534" y="95534"/>
            <a:ext cx="11914495" cy="663281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015" y="192396"/>
            <a:ext cx="11687532" cy="6439087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62AF0358-0383-46CC-ADCE-F177BF2001E0}"/>
              </a:ext>
            </a:extLst>
          </p:cNvPr>
          <p:cNvSpPr/>
          <p:nvPr/>
        </p:nvSpPr>
        <p:spPr>
          <a:xfrm>
            <a:off x="4395086" y="803281"/>
            <a:ext cx="3506459" cy="1209822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1253" y="2804071"/>
            <a:ext cx="98946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প্রভাত বেলায় ফুটবল খেলোয়াড় ইমদাদ হকের বিছানা শূন্য পড়ে আছে কেন?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6153" y="4268027"/>
            <a:ext cx="103952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 টেবিলের ওপরে ছোট-বড় মালিশের শিশি কবিকে উপহাস করছে কেন?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56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5534" y="95534"/>
            <a:ext cx="11914495" cy="663281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015" y="192396"/>
            <a:ext cx="11687532" cy="6439087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990" y="623247"/>
            <a:ext cx="110315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প্রভাত বেলায় ফুটবল খেলোয়াড় ইমদাদ হকের বিছানা শূন্য পড়ে আছে কেন?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6924" y="2972323"/>
            <a:ext cx="107916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প্রভাত বেলায় ফুটবল খেলোয়াড় ইমদাদ হকের বিছানা শূন্য পড়ে আছে কারণ তিনি খেলতে গিয়েছিলেন। </a:t>
            </a:r>
            <a:endParaRPr lang="en-US" sz="4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98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4B5A2C-1C0A-4BCC-AFF5-4830711A28C4}"/>
              </a:ext>
            </a:extLst>
          </p:cNvPr>
          <p:cNvSpPr txBox="1"/>
          <p:nvPr/>
        </p:nvSpPr>
        <p:spPr>
          <a:xfrm>
            <a:off x="3574472" y="3740727"/>
            <a:ext cx="6161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800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1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টেবিলের ওপরে ছোট-বড় মালিশের শিশি কবিকে উপহাস করছে কারণ শত আঘাত পাওয়ার পরও ফুটবল খেলোয়াড় ইমদাদ হক </a:t>
            </a:r>
            <a:r>
              <a:rPr lang="bn-IN" sz="1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খেলতে চলে গেছেন। কবি ভেবেছিলেন ইমদাদ খেলতে যাবেন না।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D6EBB8-2956-4211-9DD1-BD32C2997D37}"/>
              </a:ext>
            </a:extLst>
          </p:cNvPr>
          <p:cNvSpPr txBox="1"/>
          <p:nvPr/>
        </p:nvSpPr>
        <p:spPr>
          <a:xfrm>
            <a:off x="2109356" y="1589809"/>
            <a:ext cx="8832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800">
                <a:latin typeface="NikoshBAN" panose="02000000000000000000" pitchFamily="2" charset="0"/>
                <a:cs typeface="NikoshBAN" panose="02000000000000000000" pitchFamily="2" charset="0"/>
              </a:rPr>
              <a:t>২। টেবিলের ওপরে ছোট-বড় মালিশের শিশি কবিকে উপহাস করছে কেন?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116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62AF0358-0383-46CC-ADCE-F177BF2001E0}"/>
              </a:ext>
            </a:extLst>
          </p:cNvPr>
          <p:cNvSpPr/>
          <p:nvPr/>
        </p:nvSpPr>
        <p:spPr>
          <a:xfrm>
            <a:off x="4245468" y="712098"/>
            <a:ext cx="2827606" cy="1209822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718" y="2634018"/>
            <a:ext cx="107234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প্রিয় খেলা সর্ম্পকে দশটি বাক্য লিখ।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62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4CB595-8939-473A-90FD-EF67C25912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6" y="313150"/>
            <a:ext cx="5993936" cy="6275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353641-2326-433C-BDDF-76D4A4C2CBB7}"/>
              </a:ext>
            </a:extLst>
          </p:cNvPr>
          <p:cNvSpPr txBox="1"/>
          <p:nvPr/>
        </p:nvSpPr>
        <p:spPr>
          <a:xfrm>
            <a:off x="6400800" y="1841326"/>
            <a:ext cx="55532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Calibri Light" panose="020F0302020204030204" pitchFamily="34" charset="0"/>
              </a:rPr>
              <a:t>আকলিমা মুকতা </a:t>
            </a:r>
          </a:p>
          <a:p>
            <a:r>
              <a:rPr lang="bn-IN" sz="4800" dirty="0">
                <a:latin typeface="Calibri Light" panose="020F0302020204030204" pitchFamily="34" charset="0"/>
              </a:rPr>
              <a:t>সহকারি শিক্ষক, </a:t>
            </a:r>
          </a:p>
          <a:p>
            <a:r>
              <a:rPr lang="bn-IN" sz="4800" dirty="0">
                <a:latin typeface="Calibri Light" panose="020F0302020204030204" pitchFamily="34" charset="0"/>
              </a:rPr>
              <a:t>শ্রুতিধর জামিরবাড়ি স প্রা বি, </a:t>
            </a:r>
          </a:p>
          <a:p>
            <a:r>
              <a:rPr lang="bn-IN" sz="4800" dirty="0">
                <a:latin typeface="Calibri Light" panose="020F0302020204030204" pitchFamily="34" charset="0"/>
              </a:rPr>
              <a:t>কালিগঞ্জ, লালমনিরহাট।  </a:t>
            </a:r>
            <a:endParaRPr lang="en-US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040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8752" y="95533"/>
            <a:ext cx="11914495" cy="663281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9015" y="192396"/>
            <a:ext cx="11687532" cy="6439087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9ACF47-B6AE-454F-882A-CCE0ED334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38" y="251630"/>
            <a:ext cx="11389471" cy="637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41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5534" y="95534"/>
            <a:ext cx="11914495" cy="663281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015" y="192396"/>
            <a:ext cx="11687532" cy="6439087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2419" y="427970"/>
            <a:ext cx="4312227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819D36-632C-4931-8CBF-6504ED34EF26}"/>
              </a:ext>
            </a:extLst>
          </p:cNvPr>
          <p:cNvSpPr txBox="1"/>
          <p:nvPr/>
        </p:nvSpPr>
        <p:spPr>
          <a:xfrm>
            <a:off x="181971" y="1282957"/>
            <a:ext cx="1168753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১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.2.</a:t>
            </a:r>
            <a:r>
              <a:rPr lang="bn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 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উচ্চারিত পঠিত বাক্য, কথা মনোযোগ সহকারে শুনবে।</a:t>
            </a:r>
            <a:endParaRPr lang="en-US" sz="2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 শুন</a:t>
            </a:r>
            <a:r>
              <a:rPr lang="bn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মূল বিষয়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বুঝতে পারবে।</a:t>
            </a:r>
          </a:p>
          <a:p>
            <a:pPr algn="just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bn-IN" sz="28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২.১.২ </a:t>
            </a:r>
            <a:r>
              <a:rPr lang="bn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উচ্চারণে ও ছন্দ বজায় রেখে কবিতা আবৃত্তি করতে পারবে।</a:t>
            </a:r>
            <a:endParaRPr lang="bn-IN" sz="2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২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.2.</a:t>
            </a:r>
            <a:r>
              <a:rPr lang="bn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   কবিতা সর্ম্পকিত প্রশ্নের উত্তর দিতে পাড়বে।</a:t>
            </a:r>
            <a:endParaRPr lang="en-US" sz="2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bn-IN" sz="28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বিরামচিহ্ন দেখে অর্</a:t>
            </a:r>
            <a:r>
              <a:rPr lang="bn-BD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থযতি ও শ্বাসযতি বজায় রেখে স্তবক সাবলীলভাবে পড়তে</a:t>
            </a:r>
            <a:endParaRPr lang="bn-IN" sz="2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পারবে।</a:t>
            </a:r>
          </a:p>
          <a:p>
            <a:pPr algn="just"/>
            <a:r>
              <a:rPr lang="bn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২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   পাঠ্যবইয়ের কবিতা </a:t>
            </a:r>
            <a:r>
              <a:rPr lang="bn-BD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সাবলীলভাবে পড়তে</a:t>
            </a:r>
            <a:r>
              <a:rPr lang="bn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endParaRPr lang="bn-BD" sz="2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8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 </a:t>
            </a:r>
            <a:r>
              <a:rPr lang="bn-IN" sz="28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১.৫.১ </a:t>
            </a:r>
            <a:r>
              <a:rPr lang="bn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 ব্যবহৃত শব্দ দিয়ে নতুন নতুন বাক্য লিখতে পারবে। </a:t>
            </a:r>
            <a:endParaRPr lang="bn-IN" sz="2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১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.5.</a:t>
            </a:r>
            <a:r>
              <a:rPr lang="bn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   পাঠবহির্ভূত শব্দ দিয়ে </a:t>
            </a:r>
            <a:r>
              <a:rPr lang="bn-BD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নতুন বাক্য লিখতে পারবে। </a:t>
            </a:r>
            <a:endParaRPr lang="bn-IN" sz="2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74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55" y="1143342"/>
            <a:ext cx="6728346" cy="44491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8127" y="241541"/>
            <a:ext cx="728278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ছবিটি দেখি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773" y="109181"/>
            <a:ext cx="11846257" cy="66191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68192" y="3750048"/>
            <a:ext cx="7061308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ছবিটিতে কী দেখতে পাচ্ছো?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555" y="5724873"/>
            <a:ext cx="10952018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04BC30"/>
              </a:buClr>
              <a:buFont typeface="Wingdings" panose="05000000000000000000" pitchFamily="2" charset="2"/>
              <a:buChar char="v"/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একটি ছেলে ফুটবল খেলছে।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5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5534" y="95534"/>
            <a:ext cx="11914495" cy="663281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015" y="192396"/>
            <a:ext cx="11687532" cy="6439087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264" y="1609560"/>
            <a:ext cx="998515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ctr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গত ক্লাসে আমরা কী পড়েছিলাম?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1928" y="2460985"/>
            <a:ext cx="1049729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ফুটবল খেলোয়াড়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কবিতাটি পড়েছিলাম।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5490" y="3878149"/>
            <a:ext cx="1118453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ফুটবল খেলোয়াড়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কবিতাটি কে লিখেছেন?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8390" y="4831403"/>
            <a:ext cx="1066377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ফুটবল খেলোয়াড়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কবিতাটি লিখেছেন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Clr>
                <a:srgbClr val="0070C0"/>
              </a:buClr>
            </a:pPr>
            <a:r>
              <a:rPr lang="bn-IN" sz="44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পল্লিকবি জসীম উদদীন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16968" y="506195"/>
            <a:ext cx="795536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পূর্বপাঠের পুনরালোচনা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739483" y="6059974"/>
            <a:ext cx="150125" cy="126734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80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89" y="3756716"/>
            <a:ext cx="1773071" cy="18653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11529" y="1108917"/>
            <a:ext cx="76131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/>
              <a:t> </a:t>
            </a:r>
            <a:r>
              <a:rPr lang="bn-IN" sz="4400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শিরোনাম</a:t>
            </a:r>
            <a:endParaRPr lang="en-US" sz="4400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8928" y="2796704"/>
            <a:ext cx="7613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ফুটবল খেলোয়াড়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753134" y="3756716"/>
            <a:ext cx="4512007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09137" y="5237305"/>
            <a:ext cx="5012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জসীম উদ্দীন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35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1741" y="424306"/>
            <a:ext cx="893786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আজ আমরা কবিতাটি আবার শুনি।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773" y="109181"/>
            <a:ext cx="11846257" cy="66191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2955" y="192396"/>
            <a:ext cx="11623592" cy="6439087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79" y="2152256"/>
            <a:ext cx="5966430" cy="43359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9545" y="1222228"/>
            <a:ext cx="265571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আর্দশ পাঠ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914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3516" y="2284720"/>
            <a:ext cx="8280709" cy="1131079"/>
          </a:xfrm>
          <a:prstGeom prst="rect">
            <a:avLst/>
          </a:prstGeom>
          <a:solidFill>
            <a:srgbClr val="068006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375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বাংলা বইয়ের ২২ পৃষ্ঠা দেখ এবং </a:t>
            </a:r>
          </a:p>
          <a:p>
            <a:pPr algn="ctr"/>
            <a:r>
              <a:rPr lang="bn-BD" sz="3375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নির্দেশিত অংশটুকু পড়।    </a:t>
            </a:r>
            <a:endParaRPr lang="en-US" sz="3375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773" y="109181"/>
            <a:ext cx="11846257" cy="66191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2955" y="192396"/>
            <a:ext cx="11623592" cy="6439087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69295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2.PNG"/>
          <p:cNvPicPr>
            <a:picLocks noChangeAspect="1"/>
          </p:cNvPicPr>
          <p:nvPr/>
        </p:nvPicPr>
        <p:blipFill rotWithShape="1">
          <a:blip r:embed="rId2"/>
          <a:srcRect r="9661"/>
          <a:stretch/>
        </p:blipFill>
        <p:spPr>
          <a:xfrm>
            <a:off x="0" y="0"/>
            <a:ext cx="12010029" cy="68877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04263" y="2579427"/>
            <a:ext cx="6373504" cy="16786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45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Basis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1126</TotalTime>
  <Words>490</Words>
  <Application>Microsoft Office PowerPoint</Application>
  <PresentationFormat>Widescreen</PresentationFormat>
  <Paragraphs>78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Calibri Light</vt:lpstr>
      <vt:lpstr>Corbel</vt:lpstr>
      <vt:lpstr>NikoshBAN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chonchol</cp:lastModifiedBy>
  <cp:revision>89</cp:revision>
  <dcterms:created xsi:type="dcterms:W3CDTF">2020-12-22T08:02:11Z</dcterms:created>
  <dcterms:modified xsi:type="dcterms:W3CDTF">2021-03-14T16:46:35Z</dcterms:modified>
</cp:coreProperties>
</file>