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68" r:id="rId14"/>
    <p:sldId id="271" r:id="rId15"/>
    <p:sldId id="272" r:id="rId16"/>
    <p:sldId id="273" r:id="rId17"/>
    <p:sldId id="274" r:id="rId18"/>
    <p:sldId id="279" r:id="rId19"/>
    <p:sldId id="280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26" autoAdjust="0"/>
    <p:restoredTop sz="9359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0FA7D8-308C-455F-9E8D-3AB5D3D521B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CB82F-6341-4A98-A1F6-E202627D4E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CB82F-6341-4A98-A1F6-E202627D4E7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07FA4-F2B0-4B84-97AF-D8EC3B0506C7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948A-6E0C-40C7-8865-991DDC8455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3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mailto:shakhawath747@gam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a13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2400" y="4572000"/>
            <a:ext cx="3352800" cy="2133600"/>
          </a:xfrm>
        </p:spPr>
      </p:pic>
      <p:pic>
        <p:nvPicPr>
          <p:cNvPr id="6" name="Picture 5" descr="a12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800"/>
            <a:ext cx="8229600" cy="1114425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Oval 10"/>
          <p:cNvSpPr/>
          <p:nvPr/>
        </p:nvSpPr>
        <p:spPr>
          <a:xfrm>
            <a:off x="304800" y="2590800"/>
            <a:ext cx="1752600" cy="1600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স্বা</a:t>
            </a:r>
            <a:endParaRPr lang="en-US" sz="4000" dirty="0"/>
          </a:p>
        </p:txBody>
      </p:sp>
      <p:sp>
        <p:nvSpPr>
          <p:cNvPr id="12" name="Oval 11"/>
          <p:cNvSpPr/>
          <p:nvPr/>
        </p:nvSpPr>
        <p:spPr>
          <a:xfrm>
            <a:off x="2438400" y="2590800"/>
            <a:ext cx="1752600" cy="1600200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গ </a:t>
            </a:r>
            <a:endParaRPr lang="en-US" sz="4400" dirty="0"/>
          </a:p>
        </p:txBody>
      </p:sp>
      <p:sp>
        <p:nvSpPr>
          <p:cNvPr id="13" name="Oval 12"/>
          <p:cNvSpPr/>
          <p:nvPr/>
        </p:nvSpPr>
        <p:spPr>
          <a:xfrm>
            <a:off x="4419600" y="2590800"/>
            <a:ext cx="1752600" cy="160020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ত </a:t>
            </a:r>
            <a:endParaRPr lang="en-US" sz="4400" dirty="0"/>
          </a:p>
        </p:txBody>
      </p:sp>
      <p:sp>
        <p:nvSpPr>
          <p:cNvPr id="14" name="Oval 13"/>
          <p:cNvSpPr/>
          <p:nvPr/>
        </p:nvSpPr>
        <p:spPr>
          <a:xfrm>
            <a:off x="6477000" y="2514600"/>
            <a:ext cx="1752600" cy="1600200"/>
          </a:xfrm>
          <a:prstGeom prst="ellipse">
            <a:avLst/>
          </a:prstGeom>
          <a:solidFill>
            <a:srgbClr val="00B050"/>
          </a:solidFill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ম </a:t>
            </a:r>
            <a:endParaRPr lang="en-US" sz="4400" dirty="0"/>
          </a:p>
        </p:txBody>
      </p:sp>
      <p:pic>
        <p:nvPicPr>
          <p:cNvPr id="16" name="Picture 15" descr="a13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5915164">
            <a:off x="5713059" y="3514423"/>
            <a:ext cx="2143125" cy="380372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ব্রংকাইটিস রোগের  লক্ষণ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2590800" cy="2133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3886200"/>
            <a:ext cx="2743200" cy="2057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3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86200"/>
            <a:ext cx="2819400" cy="2133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C:\Users\sagor khan\Downloads\a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00200"/>
            <a:ext cx="2819400" cy="2133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ound Diagonal Corner Rectangle 10"/>
          <p:cNvSpPr/>
          <p:nvPr/>
        </p:nvSpPr>
        <p:spPr>
          <a:xfrm>
            <a:off x="3429000" y="1752600"/>
            <a:ext cx="2286000" cy="914400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কাশি সাথে কফ থাকে। </a:t>
            </a:r>
            <a:endParaRPr lang="en-US" dirty="0"/>
          </a:p>
        </p:txBody>
      </p:sp>
      <p:sp>
        <p:nvSpPr>
          <p:cNvPr id="12" name="Round Diagonal Corner Rectangle 11"/>
          <p:cNvSpPr/>
          <p:nvPr/>
        </p:nvSpPr>
        <p:spPr>
          <a:xfrm>
            <a:off x="3429000" y="4724400"/>
            <a:ext cx="2286000" cy="914400"/>
          </a:xfrm>
          <a:prstGeom prst="round2Diag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শ্বাসকষ্ট হয়।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15000" y="1676400"/>
            <a:ext cx="2971800" cy="441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কাশি ওশ্বাসকষ্ট হয়। কাশির সাথে কফ থাকে। জ্বর হয়, রোগী ক্রমান্বয়ে দুর্বল হতে থাকে।  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52600" y="381000"/>
            <a:ext cx="57912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একক কাজ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828800"/>
            <a:ext cx="4495800" cy="365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4419600" cy="3429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Content Placeholder 4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667000"/>
            <a:ext cx="3200400" cy="20574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Flowchart: Data 12"/>
          <p:cNvSpPr/>
          <p:nvPr/>
        </p:nvSpPr>
        <p:spPr>
          <a:xfrm>
            <a:off x="5486400" y="2133600"/>
            <a:ext cx="3048000" cy="2743200"/>
          </a:xfrm>
          <a:prstGeom prst="flowChartInputOutpu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ব্রংকাইটিস রোগের  লক্ষণগুলো কী কী?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667000" y="304800"/>
            <a:ext cx="38862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উত্তর </a:t>
            </a:r>
            <a:endParaRPr lang="en-US" sz="3200" dirty="0"/>
          </a:p>
        </p:txBody>
      </p:sp>
      <p:sp>
        <p:nvSpPr>
          <p:cNvPr id="6" name="6-Point Star 5"/>
          <p:cNvSpPr/>
          <p:nvPr/>
        </p:nvSpPr>
        <p:spPr>
          <a:xfrm>
            <a:off x="1066800" y="1600200"/>
            <a:ext cx="7010400" cy="4343400"/>
          </a:xfrm>
          <a:prstGeom prst="star6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কাশি ওশ্বাসকষ্ট হয়। কাশির সাথে কফ থাকে। জ্বর হয়, রোগী ক্রমান্বয়ে দুর্বল হতে থাকে।  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457200"/>
            <a:ext cx="6096000" cy="838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ব্রংকাইটিস রোগের প্রতিকার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457200" y="1600200"/>
            <a:ext cx="2667000" cy="2209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sagor khan\Downloads\a3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2590800" cy="2143125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457200" y="4038600"/>
            <a:ext cx="2667000" cy="1981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6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962400"/>
            <a:ext cx="2666999" cy="20574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2" name="Rounded Rectangle 11"/>
          <p:cNvSpPr/>
          <p:nvPr/>
        </p:nvSpPr>
        <p:spPr>
          <a:xfrm>
            <a:off x="3124200" y="1752600"/>
            <a:ext cx="2286000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ধূমপান বন্ধ করা।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24200" y="4572000"/>
            <a:ext cx="2286000" cy="1295400"/>
          </a:xfrm>
          <a:prstGeom prst="round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ডাক্তারের পরামর্শ অনুযায়ী চিকিৎকার ব্যবস্থা করা।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34000" y="1600200"/>
            <a:ext cx="3276600" cy="434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প্রতিকারঃ</a:t>
            </a:r>
            <a:r>
              <a:rPr lang="bn-IN" sz="2800" dirty="0" smtClean="0">
                <a:solidFill>
                  <a:schemeClr val="tx1"/>
                </a:solidFill>
              </a:rPr>
              <a:t>ধূমপান বন্ধ করাডাক্তারের পরামর্শ অনুযায়ী চিকিৎকার ব্যবস্থা করা। 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381000"/>
            <a:ext cx="60198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হাঁপানি বা এ্যাজমা 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914400" y="1905000"/>
            <a:ext cx="7391400" cy="3962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হাঁপানি বা এ্যাজমাঃ </a:t>
            </a:r>
            <a:r>
              <a:rPr lang="bn-IN" sz="2000" dirty="0" smtClean="0"/>
              <a:t>হাঁপানি ছোঁয়াচে বা জীবানুবাহিত রোগ নয়। </a:t>
            </a:r>
          </a:p>
          <a:p>
            <a:pPr algn="ctr"/>
            <a:r>
              <a:rPr lang="bn-IN" sz="2800" dirty="0" smtClean="0"/>
              <a:t>কারণঃ</a:t>
            </a:r>
            <a:r>
              <a:rPr lang="bn-IN" sz="2400" dirty="0" smtClean="0"/>
              <a:t> </a:t>
            </a:r>
            <a:r>
              <a:rPr lang="bn-IN" sz="2000" dirty="0" smtClean="0"/>
              <a:t>বিশেষ কোনো খাবার, বাতাসে উপস্থিত ধুলাবালি অথবা ফুলের রেণু প্রশ্বাসের সাথে ফুসফুসের প্রবেশকরলে হাঁপানি হতে পারে। শিশুদের ক্ষেত্রে সাধারণ সর্দি থেকে হাঁপানি হতে পারে। </a:t>
            </a:r>
          </a:p>
          <a:p>
            <a:pPr algn="ctr"/>
            <a:r>
              <a:rPr lang="bn-IN" sz="2800" dirty="0" smtClean="0"/>
              <a:t>ব্যতিক্রমঃ</a:t>
            </a:r>
            <a:r>
              <a:rPr lang="bn-IN" sz="2400" dirty="0" smtClean="0"/>
              <a:t> </a:t>
            </a:r>
            <a:r>
              <a:rPr lang="bn-IN" sz="2000" dirty="0" smtClean="0"/>
              <a:t>বছরের বিশেষ ঋতু পরিবর্তনের সময় এ রোগ বেড়ে যায়।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457200" y="6019800"/>
            <a:ext cx="82296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71600" y="381000"/>
            <a:ext cx="6477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নিচের ছবিগুলো ভাল করে লক্ষ কর 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1752600"/>
            <a:ext cx="2743200" cy="259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52800" y="4267200"/>
            <a:ext cx="2743200" cy="2362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1676400"/>
            <a:ext cx="2743200" cy="259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2905125" cy="2590800"/>
          </a:xfrm>
          <a:prstGeom prst="rect">
            <a:avLst/>
          </a:prstGeom>
          <a:ln w="38100" cap="sq">
            <a:solidFill>
              <a:srgbClr val="FFFF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 descr="C:\Users\sagor khan\Downloads\a18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1676400"/>
            <a:ext cx="2695575" cy="25908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sagor khan\Downloads\a18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4267200"/>
            <a:ext cx="2895600" cy="2362200"/>
          </a:xfrm>
          <a:prstGeom prst="rect">
            <a:avLst/>
          </a:prstGeom>
          <a:ln w="38100" cap="sq">
            <a:solidFill>
              <a:srgbClr val="FF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Rounded Rectangle 10"/>
          <p:cNvSpPr/>
          <p:nvPr/>
        </p:nvSpPr>
        <p:spPr>
          <a:xfrm>
            <a:off x="3810000" y="1676400"/>
            <a:ext cx="22860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বিশেষ কোনো খাবার। 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429000" y="3048000"/>
            <a:ext cx="2286000" cy="914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বাতাসে উপস্থিত ধুলাবালি । 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096000" y="4648200"/>
            <a:ext cx="23622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শিশুদের ক্ষেত্রে সাধারণ সর্দি । </a:t>
            </a:r>
            <a:endParaRPr lang="en-US" dirty="0"/>
          </a:p>
        </p:txBody>
      </p:sp>
      <p:sp>
        <p:nvSpPr>
          <p:cNvPr id="14" name="Dodecagon 13"/>
          <p:cNvSpPr/>
          <p:nvPr/>
        </p:nvSpPr>
        <p:spPr>
          <a:xfrm>
            <a:off x="609600" y="4495800"/>
            <a:ext cx="2286000" cy="2133600"/>
          </a:xfrm>
          <a:prstGeom prst="dodecagon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হাঁপানি বা এ্যাজমা রোগ সৃষ্টির কারণ ।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/>
              <a:t>ঁ</a:t>
            </a:r>
            <a:endParaRPr lang="en-US" dirty="0"/>
          </a:p>
        </p:txBody>
      </p:sp>
      <p:pic>
        <p:nvPicPr>
          <p:cNvPr id="1026" name="Picture 2" descr="C:\Users\sagor khan\Downloads\a12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8915400" cy="5181600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228600" y="1676400"/>
            <a:ext cx="8534400" cy="44958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762000" y="1752600"/>
            <a:ext cx="7772400" cy="4267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হঠাৎ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শ্বাসকষ্ট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বেড়ে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শ্বাসকষ্টে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দম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বন্ধ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হওয়ার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মতো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রোগো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জোরে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জোরে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শ্বাস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নেওয়ার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চেষ্টা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করে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ফুসফুসের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বায়ুথলিতে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ঠিকমত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অকিজেন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সরবরাহ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বা</a:t>
            </a:r>
            <a:r>
              <a:rPr lang="bn-IN" sz="2400" dirty="0" smtClean="0">
                <a:solidFill>
                  <a:schemeClr val="tx1"/>
                </a:solidFill>
              </a:rPr>
              <a:t>ঁ</a:t>
            </a:r>
            <a:r>
              <a:rPr lang="en-US" sz="2400" dirty="0" err="1" smtClean="0">
                <a:solidFill>
                  <a:schemeClr val="tx1"/>
                </a:solidFill>
              </a:rPr>
              <a:t>ধাগ্রস্থ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ফলে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রোগীর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কষ্ট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শ্বাস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নেওয়ার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সময়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রোগীর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</a:t>
            </a:r>
            <a:r>
              <a:rPr lang="bn-IN" sz="2400" dirty="0" smtClean="0">
                <a:solidFill>
                  <a:schemeClr val="tx1"/>
                </a:solidFill>
              </a:rPr>
              <a:t>ঁ</a:t>
            </a:r>
            <a:r>
              <a:rPr lang="en-US" sz="2400" dirty="0" err="1" smtClean="0">
                <a:solidFill>
                  <a:schemeClr val="tx1"/>
                </a:solidFill>
              </a:rPr>
              <a:t>জরের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মাঝের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চামড়া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ভিতরের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দিকে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ঢুকে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যায়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কাশির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সাথে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কখনো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কখনো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সাদা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বের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জ্বর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থাকে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না</a:t>
            </a: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</a:rPr>
              <a:t>রোগী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কোনো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শক্ত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খাবার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খেতে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পারে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না</a:t>
            </a:r>
            <a:r>
              <a:rPr lang="en-US" sz="2400" dirty="0" smtClean="0">
                <a:solidFill>
                  <a:schemeClr val="tx1"/>
                </a:solidFill>
              </a:rPr>
              <a:t>। </a:t>
            </a:r>
            <a:r>
              <a:rPr lang="en-US" sz="2400" dirty="0" err="1" smtClean="0">
                <a:solidFill>
                  <a:schemeClr val="tx1"/>
                </a:solidFill>
              </a:rPr>
              <a:t>কখনো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কখনো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বমি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</a:t>
            </a:r>
            <a:r>
              <a:rPr lang="en-US" sz="2400" dirty="0" smtClean="0">
                <a:solidFill>
                  <a:schemeClr val="tx1"/>
                </a:solidFill>
              </a:rPr>
              <a:t> ।</a:t>
            </a:r>
            <a:r>
              <a:rPr lang="en-US" sz="2400" dirty="0" err="1" smtClean="0">
                <a:solidFill>
                  <a:schemeClr val="tx1"/>
                </a:solidFill>
              </a:rPr>
              <a:t>রোগী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দুর্বল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হয়ে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পড়ে</a:t>
            </a:r>
            <a:r>
              <a:rPr lang="en-US" sz="2400" dirty="0" smtClean="0">
                <a:solidFill>
                  <a:schemeClr val="tx1"/>
                </a:solidFill>
              </a:rPr>
              <a:t>।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52600" y="381000"/>
            <a:ext cx="62484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smtClean="0">
                <a:solidFill>
                  <a:schemeClr val="tx1"/>
                </a:solidFill>
              </a:rPr>
              <a:t>হাঁপানি বা অ্যাজমা রোগের  </a:t>
            </a:r>
            <a:r>
              <a:rPr lang="bn-IN" sz="3200" dirty="0" smtClean="0">
                <a:solidFill>
                  <a:schemeClr val="tx1"/>
                </a:solidFill>
              </a:rPr>
              <a:t>লক্ষণ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76400" y="381000"/>
            <a:ext cx="62484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নিচের ছবিগুলো ভাল করে লক্ষ কর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sagor khan\Downloads\a123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447800"/>
            <a:ext cx="8762999" cy="54102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533400" y="1676400"/>
            <a:ext cx="8153400" cy="43434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" y="1828800"/>
            <a:ext cx="2743200" cy="2590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67400" y="3505200"/>
            <a:ext cx="2743200" cy="24384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3657600" y="1676400"/>
            <a:ext cx="4953000" cy="1676400"/>
          </a:xfrm>
          <a:prstGeom prst="wedgeRoundRectCallout">
            <a:avLst>
              <a:gd name="adj1" fmla="val -57504"/>
              <a:gd name="adj2" fmla="val 2916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হঠাৎ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শ্বাসকষ্ট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বেড়ে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যায়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</a:rPr>
              <a:t>শ্বাসকষ্টে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দম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বন্ধ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হওয়ার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মতো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</a:rPr>
              <a:t>রোগো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জোরে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জোরে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শ্বাস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নেওয়ার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চেষ্টা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করে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</a:rPr>
              <a:t>ফুসফুসের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বায়ুথলিতে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ঠিকমত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অকিজেন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সরবরাহ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না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বা</a:t>
            </a:r>
            <a:r>
              <a:rPr lang="bn-IN" sz="2000" dirty="0" smtClean="0">
                <a:solidFill>
                  <a:schemeClr val="tx1"/>
                </a:solidFill>
              </a:rPr>
              <a:t>ঁ</a:t>
            </a:r>
            <a:r>
              <a:rPr lang="en-US" sz="2000" dirty="0" err="1" smtClean="0">
                <a:solidFill>
                  <a:schemeClr val="tx1"/>
                </a:solidFill>
              </a:rPr>
              <a:t>ধাগ্রস্থ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  <a:r>
              <a:rPr lang="en-US" sz="2000" dirty="0" err="1" smtClean="0">
                <a:solidFill>
                  <a:schemeClr val="tx1"/>
                </a:solidFill>
              </a:rPr>
              <a:t>ফলে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রোগীর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কষ্ট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en-US" sz="2000" dirty="0" smtClean="0">
                <a:solidFill>
                  <a:schemeClr val="tx1"/>
                </a:solidFill>
              </a:rPr>
              <a:t>। </a:t>
            </a:r>
            <a:endParaRPr lang="en-US" sz="20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533400" y="4495800"/>
            <a:ext cx="4953000" cy="838200"/>
          </a:xfrm>
          <a:prstGeom prst="wedgeRoundRectCallout">
            <a:avLst>
              <a:gd name="adj1" fmla="val 55756"/>
              <a:gd name="adj2" fmla="val -21474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</a:rPr>
              <a:t>কাশির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সাথে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কখনো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কখনো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সাদা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কফ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বের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হয়</a:t>
            </a:r>
            <a:r>
              <a:rPr lang="bn-IN" sz="2000" dirty="0" smtClean="0">
                <a:solidFill>
                  <a:schemeClr val="tx1"/>
                </a:solidFill>
              </a:rPr>
              <a:t>। </a:t>
            </a:r>
            <a:endParaRPr lang="en-US" sz="2000" dirty="0"/>
          </a:p>
        </p:txBody>
      </p:sp>
      <p:pic>
        <p:nvPicPr>
          <p:cNvPr id="3" name="Picture 2" descr="C:\Users\sagor khan\Downloads\a3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1828800"/>
            <a:ext cx="2743201" cy="25908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C:\Users\sagor khan\Downloads\a4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3505200"/>
            <a:ext cx="2895600" cy="25908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Rectangle 12"/>
          <p:cNvSpPr/>
          <p:nvPr/>
        </p:nvSpPr>
        <p:spPr>
          <a:xfrm>
            <a:off x="685800" y="5486400"/>
            <a:ext cx="4648200" cy="457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হাঁপানি বা এ্যাজমা রোগের লক্ষণ ।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61722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2060"/>
                </a:solidFill>
              </a:rPr>
              <a:t>এম 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r>
              <a:rPr lang="bn-IN" sz="2400" dirty="0" smtClean="0">
                <a:solidFill>
                  <a:srgbClr val="002060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134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/>
          <p:cNvSpPr/>
          <p:nvPr/>
        </p:nvSpPr>
        <p:spPr>
          <a:xfrm>
            <a:off x="381000" y="1600200"/>
            <a:ext cx="2971800" cy="304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IMG_20181029_10425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1600200"/>
            <a:ext cx="3581400" cy="3124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ounded Rectangle 6"/>
          <p:cNvSpPr/>
          <p:nvPr/>
        </p:nvSpPr>
        <p:spPr>
          <a:xfrm>
            <a:off x="3886200" y="1676400"/>
            <a:ext cx="5029200" cy="1981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হাঁপানি বা এ্যাজমা  রোগের কারণগুলো কী কী ?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362200" y="381000"/>
            <a:ext cx="51054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দলীয় কাজ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উত্তর </a:t>
            </a:r>
            <a:endParaRPr lang="en-US" dirty="0"/>
          </a:p>
        </p:txBody>
      </p:sp>
      <p:pic>
        <p:nvPicPr>
          <p:cNvPr id="6" name="Content Placeholder 5" descr="a1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00200"/>
            <a:ext cx="8991600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2667000" y="3352800"/>
            <a:ext cx="6096000" cy="293716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বিশেষ কোনো খাবার, বাতাসে উপস্থিত ধুলাবালি অথবা ফুলের রেণু প্রশ্বাসের সাথে ফুসফুসের প্রবেশকরলে হাঁপানি হতে পারে। শিশুদের ক্ষেত্রে সাধারণ সর্দি থেকে হাঁপানি হতে পারে।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7" name="Content Placeholder 6" descr="a14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66800" y="381000"/>
            <a:ext cx="7467600" cy="89931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/>
          <p:cNvSpPr txBox="1"/>
          <p:nvPr/>
        </p:nvSpPr>
        <p:spPr>
          <a:xfrm>
            <a:off x="2971800" y="457200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/>
              <a:t>শিক্ষক পরিচিত </a:t>
            </a:r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457200" y="1600200"/>
            <a:ext cx="4038600" cy="45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48200"/>
          </a:xfrm>
          <a:blipFill>
            <a:blip r:embed="rId3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8" name="Picture 4" descr="C:\Users\sagor khan\Downloads\a14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1600200"/>
            <a:ext cx="4191000" cy="4572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 descr="IMG_039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200000">
            <a:off x="1219200" y="2362200"/>
            <a:ext cx="2514601" cy="23622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Rectangle 17"/>
          <p:cNvSpPr/>
          <p:nvPr/>
        </p:nvSpPr>
        <p:spPr>
          <a:xfrm>
            <a:off x="4724400" y="1600200"/>
            <a:ext cx="3962400" cy="4495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bn-IN" dirty="0" smtClean="0">
              <a:solidFill>
                <a:schemeClr val="tx1"/>
              </a:solidFill>
            </a:endParaRPr>
          </a:p>
        </p:txBody>
      </p:sp>
      <p:pic>
        <p:nvPicPr>
          <p:cNvPr id="1033" name="Picture 9" descr="C:\Users\sagor khan\Downloads\a13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1600200"/>
            <a:ext cx="4038600" cy="4572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4" name="TextBox 23"/>
          <p:cNvSpPr txBox="1"/>
          <p:nvPr/>
        </p:nvSpPr>
        <p:spPr>
          <a:xfrm>
            <a:off x="4572000" y="1752600"/>
            <a:ext cx="4191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এম</a:t>
            </a:r>
            <a:r>
              <a:rPr lang="en-US" sz="2400" dirty="0" smtClean="0"/>
              <a:t>. </a:t>
            </a:r>
            <a:r>
              <a:rPr lang="en-US" sz="2400" dirty="0" err="1" smtClean="0"/>
              <a:t>সাখাওয়াত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হোসেন</a:t>
            </a:r>
            <a:r>
              <a:rPr lang="en-US" sz="2400" dirty="0" smtClean="0"/>
              <a:t>।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সহকারি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শিক্ষক</a:t>
            </a:r>
            <a:r>
              <a:rPr lang="en-US" sz="2000" dirty="0" smtClean="0"/>
              <a:t> (</a:t>
            </a:r>
            <a:r>
              <a:rPr lang="en-US" sz="2000" dirty="0" err="1" smtClean="0"/>
              <a:t>ব্যবসায়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শিক্ষ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মোক্তাল</a:t>
            </a:r>
            <a:r>
              <a:rPr lang="en-US" sz="2000" dirty="0" smtClean="0"/>
              <a:t> </a:t>
            </a:r>
            <a:r>
              <a:rPr lang="en-US" sz="2000" dirty="0" err="1" smtClean="0"/>
              <a:t>হোসেন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উচ্চ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বিদ্যালয়</a:t>
            </a:r>
            <a:r>
              <a:rPr lang="en-US" sz="2000" dirty="0" smtClean="0"/>
              <a:t> , </a:t>
            </a:r>
            <a:r>
              <a:rPr lang="en-US" sz="2000" dirty="0" err="1" smtClean="0"/>
              <a:t>সদর</a:t>
            </a:r>
            <a:r>
              <a:rPr lang="en-US" sz="2000" dirty="0" smtClean="0"/>
              <a:t> ,</a:t>
            </a:r>
            <a:r>
              <a:rPr lang="en-US" sz="2000" dirty="0" err="1" smtClean="0"/>
              <a:t>নেত্রকোনা</a:t>
            </a:r>
            <a:r>
              <a:rPr lang="en-US" sz="2000" dirty="0" smtClean="0"/>
              <a:t>। </a:t>
            </a:r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ইমেলঃ</a:t>
            </a:r>
            <a:r>
              <a:rPr lang="en-US" sz="2400" dirty="0" smtClean="0"/>
              <a:t>      </a:t>
            </a:r>
            <a:r>
              <a:rPr lang="en-US" sz="2400" dirty="0" smtClean="0">
                <a:solidFill>
                  <a:srgbClr val="FF0000"/>
                </a:solidFill>
                <a:hlinkClick r:id="rId7"/>
              </a:rPr>
              <a:t>shakhawath747@gamil.com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FF0000"/>
                </a:solidFill>
              </a:rPr>
              <a:t>মোবাঃ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০১৯১৭ ৬৩৬৪৮৬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 ০১৭৩৪৪৭৫১০৩ 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a1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00"/>
            <a:ext cx="9144000" cy="5333999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28600" y="1752600"/>
            <a:ext cx="8763000" cy="4267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আলো</a:t>
            </a:r>
            <a:r>
              <a:rPr lang="en-US" sz="2400" dirty="0" smtClean="0">
                <a:solidFill>
                  <a:schemeClr val="tx1"/>
                </a:solidFill>
              </a:rPr>
              <a:t> –</a:t>
            </a:r>
            <a:r>
              <a:rPr lang="en-US" sz="2400" dirty="0" err="1" smtClean="0">
                <a:solidFill>
                  <a:schemeClr val="tx1"/>
                </a:solidFill>
              </a:rPr>
              <a:t>বাতাস</a:t>
            </a:r>
            <a:r>
              <a:rPr lang="bn-IN" sz="2400" dirty="0" smtClean="0">
                <a:solidFill>
                  <a:schemeClr val="tx1"/>
                </a:solidFill>
              </a:rPr>
              <a:t>পূর্ণ গৃহে বসবাস করা। যে সকল জিনিসের সংস্পর্শে আসলে বা খেলে হাঁপানি বাড়ে, তা থেকে বিরত থাকা। যেমন – পশমি কাপড়। ডাক্তারের পরামর্শ অনুযায়ী চলা। ধোঁয়া, ধুলাবালি ইত্যাদি থেকে দূরে থাকা। ধূমপান পরিহার করা। </a:t>
            </a:r>
          </a:p>
          <a:p>
            <a:pPr algn="ctr"/>
            <a:endParaRPr lang="bn-IN" sz="2400" dirty="0" smtClean="0">
              <a:solidFill>
                <a:schemeClr val="tx1"/>
              </a:solidFill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ঔষধ সেবনে শ্বাসকষ্টের কিছুটা লাঘব হয় বটে,কিন্তু রোগ পুরোপুরি ভালো হয় না। তাই শ্বাসকষ্ট লাঘবে রোগীর সাথে সব সময় ঔষধ রাখা অত্যন্ত জরুরি। 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00200" y="381000"/>
            <a:ext cx="6553200" cy="9144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হাঁপানি বা এ্যাজমা রোগের  </a:t>
            </a:r>
            <a:r>
              <a:rPr lang="en-US" sz="2400" dirty="0" err="1" smtClean="0">
                <a:solidFill>
                  <a:schemeClr val="tx1"/>
                </a:solidFill>
              </a:rPr>
              <a:t>প্রতিকার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381000"/>
            <a:ext cx="6934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নিচের ছবিগুলো ভাল করে </a:t>
            </a:r>
            <a:r>
              <a:rPr lang="bn-IN" dirty="0" smtClean="0">
                <a:solidFill>
                  <a:schemeClr val="tx1"/>
                </a:solidFill>
              </a:rPr>
              <a:t>লক্ষ কর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600200"/>
            <a:ext cx="2743200" cy="2286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867400" y="4419600"/>
            <a:ext cx="2590800" cy="2209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91200" y="1752600"/>
            <a:ext cx="2743200" cy="2133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3400" y="3962400"/>
            <a:ext cx="2743200" cy="2209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19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828800"/>
            <a:ext cx="2743200" cy="2286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a3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" y="1676400"/>
            <a:ext cx="2819400" cy="2143125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5" descr="C:\Users\sagor khan\Downloads\a6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" y="3962400"/>
            <a:ext cx="2743200" cy="2133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3" name="Rounded Rectangle 12"/>
          <p:cNvSpPr/>
          <p:nvPr/>
        </p:nvSpPr>
        <p:spPr>
          <a:xfrm>
            <a:off x="3352800" y="1676400"/>
            <a:ext cx="2057400" cy="838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ধূমপান পরিহার করা।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81400" y="2895600"/>
            <a:ext cx="2057400" cy="8382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আলো</a:t>
            </a:r>
            <a:r>
              <a:rPr lang="en-US" dirty="0" smtClean="0">
                <a:solidFill>
                  <a:schemeClr val="tx1"/>
                </a:solidFill>
              </a:rPr>
              <a:t> –</a:t>
            </a:r>
            <a:r>
              <a:rPr lang="en-US" dirty="0" err="1" smtClean="0">
                <a:solidFill>
                  <a:schemeClr val="tx1"/>
                </a:solidFill>
              </a:rPr>
              <a:t>বাতাস</a:t>
            </a:r>
            <a:r>
              <a:rPr lang="bn-IN" dirty="0" smtClean="0">
                <a:solidFill>
                  <a:schemeClr val="tx1"/>
                </a:solidFill>
              </a:rPr>
              <a:t>পূর্ণ গৃহে বসবাস করা। </a:t>
            </a:r>
            <a:endParaRPr lang="en-US" dirty="0"/>
          </a:p>
        </p:txBody>
      </p:sp>
      <p:pic>
        <p:nvPicPr>
          <p:cNvPr id="15" name="Picture 4" descr="C:\Users\sagor khan\Downloads\a19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91200" y="4343400"/>
            <a:ext cx="2819400" cy="22098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Rounded Rectangle 15"/>
          <p:cNvSpPr/>
          <p:nvPr/>
        </p:nvSpPr>
        <p:spPr>
          <a:xfrm>
            <a:off x="3352800" y="5486400"/>
            <a:ext cx="2286000" cy="533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600" dirty="0" smtClean="0">
                <a:solidFill>
                  <a:schemeClr val="tx1"/>
                </a:solidFill>
              </a:rPr>
              <a:t>ডাক্তারের পরামর্শ অনুযায়ী চলা। </a:t>
            </a:r>
            <a:endParaRPr lang="en-US" sz="1600" dirty="0"/>
          </a:p>
        </p:txBody>
      </p:sp>
      <p:sp>
        <p:nvSpPr>
          <p:cNvPr id="17" name="Rounded Rectangle 16"/>
          <p:cNvSpPr/>
          <p:nvPr/>
        </p:nvSpPr>
        <p:spPr>
          <a:xfrm>
            <a:off x="3581400" y="4191000"/>
            <a:ext cx="2286000" cy="1143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schemeClr val="tx1"/>
                </a:solidFill>
              </a:rPr>
              <a:t>যে সকল জিনিসের সংস্পর্শে আসলে বা খেলে হাঁপানি বাড়ে, তা থেকে বিরত থাকা। যেমন – পশমি 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57200" y="6096000"/>
            <a:ext cx="50292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হাঁপানি বা এ্যাজমা রোগের  </a:t>
            </a:r>
            <a:r>
              <a:rPr lang="en-US" sz="2000" dirty="0" err="1" smtClean="0">
                <a:solidFill>
                  <a:schemeClr val="tx1"/>
                </a:solidFill>
              </a:rPr>
              <a:t>প্রতিকার</a:t>
            </a:r>
            <a:r>
              <a:rPr lang="bn-IN" sz="2000" dirty="0" smtClean="0">
                <a:solidFill>
                  <a:schemeClr val="tx1"/>
                </a:solidFill>
              </a:rPr>
              <a:t>।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n-IN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304800"/>
            <a:ext cx="8001000" cy="990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a1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1972045" y="-313955"/>
            <a:ext cx="5352307" cy="899160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ectangle 9"/>
          <p:cNvSpPr/>
          <p:nvPr/>
        </p:nvSpPr>
        <p:spPr>
          <a:xfrm>
            <a:off x="838200" y="1600200"/>
            <a:ext cx="7086600" cy="411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১।কোনটি রোগটি নিরাময়যোগ্য নয়, কিন্তু প্রতিরোধযোগ্য?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(ক) অ্যাজমা  (খ) নিউমোনিয়া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গ) যক্ষ্ণা        (ঘ) ব্রংকাইটিস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২। শ্বাসনালির সংক্রমণকে কী বলে?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(ক) অ্যাজমা (খ) যক্ষ্ণা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(গ) নিউমোনিয়া         (ঘ) ব্রংকাইটিস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514600" y="304800"/>
            <a:ext cx="4495800" cy="990600"/>
          </a:xfrm>
          <a:prstGeom prst="ellipse">
            <a:avLst/>
          </a:prstGeom>
          <a:ln>
            <a:solidFill>
              <a:srgbClr val="00206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মূল্যায়ন </a:t>
            </a:r>
            <a:endParaRPr lang="en-US" sz="3200" dirty="0"/>
          </a:p>
        </p:txBody>
      </p:sp>
      <p:sp>
        <p:nvSpPr>
          <p:cNvPr id="12" name="Oval 11"/>
          <p:cNvSpPr/>
          <p:nvPr/>
        </p:nvSpPr>
        <p:spPr>
          <a:xfrm>
            <a:off x="1905000" y="2971800"/>
            <a:ext cx="533400" cy="457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724400" y="4495800"/>
            <a:ext cx="5334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 animBg="1"/>
      <p:bldP spid="12" grpId="0" animBg="1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সবাইকে ধন্যবাদ </a:t>
            </a:r>
            <a:endParaRPr lang="en-US" dirty="0"/>
          </a:p>
        </p:txBody>
      </p:sp>
      <p:pic>
        <p:nvPicPr>
          <p:cNvPr id="6" name="Content Placeholder 5" descr="a13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447801"/>
            <a:ext cx="8610600" cy="5181600"/>
          </a:xfrm>
          <a:prstGeom prst="rect">
            <a:avLst/>
          </a:prstGeom>
          <a:ln w="88900" cap="sq" cmpd="thickThin">
            <a:solidFill>
              <a:srgbClr val="00B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Oval 7"/>
          <p:cNvSpPr/>
          <p:nvPr/>
        </p:nvSpPr>
        <p:spPr>
          <a:xfrm>
            <a:off x="3810000" y="1600200"/>
            <a:ext cx="3581400" cy="3048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sagor khan\Downloads\a1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676400"/>
            <a:ext cx="3733800" cy="3124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1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1000"/>
            <a:ext cx="8153400" cy="990600"/>
          </a:xfrm>
          <a:prstGeom prst="rect">
            <a:avLst/>
          </a:prstGeom>
          <a:ln>
            <a:solidFill>
              <a:schemeClr val="tx1"/>
            </a:solidFill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971800" y="457200"/>
            <a:ext cx="5173852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পরিচিতি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685800" y="1752600"/>
            <a:ext cx="3581400" cy="411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13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1752600"/>
            <a:ext cx="3733800" cy="4114800"/>
          </a:xfrm>
          <a:prstGeom prst="rect">
            <a:avLst/>
          </a:prstGeom>
          <a:noFill/>
        </p:spPr>
      </p:pic>
      <p:pic>
        <p:nvPicPr>
          <p:cNvPr id="9" name="Picture 2" descr="F:\New folder\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2590800"/>
            <a:ext cx="2286000" cy="25908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 13"/>
          <p:cNvSpPr/>
          <p:nvPr/>
        </p:nvSpPr>
        <p:spPr>
          <a:xfrm>
            <a:off x="4572000" y="1600200"/>
            <a:ext cx="4114800" cy="44958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dirty="0" smtClean="0">
                <a:solidFill>
                  <a:schemeClr val="tx1"/>
                </a:solidFill>
              </a:rPr>
              <a:t>   </a:t>
            </a:r>
          </a:p>
          <a:p>
            <a:pPr>
              <a:buNone/>
            </a:pPr>
            <a:r>
              <a:rPr lang="bn-IN" dirty="0" smtClean="0">
                <a:solidFill>
                  <a:schemeClr val="tx1"/>
                </a:solidFill>
              </a:rPr>
              <a:t>      </a:t>
            </a:r>
            <a:r>
              <a:rPr lang="en-US" sz="2800" dirty="0" err="1" smtClean="0">
                <a:solidFill>
                  <a:schemeClr val="tx1"/>
                </a:solidFill>
              </a:rPr>
              <a:t>শ্রেণি</a:t>
            </a:r>
            <a:r>
              <a:rPr lang="bn-IN" sz="2800" dirty="0" smtClean="0">
                <a:solidFill>
                  <a:schemeClr val="tx1"/>
                </a:solidFill>
              </a:rPr>
              <a:t>ঃ</a:t>
            </a:r>
            <a:r>
              <a:rPr lang="en-US" sz="2800" dirty="0" err="1" smtClean="0">
                <a:solidFill>
                  <a:schemeClr val="tx1"/>
                </a:solidFill>
              </a:rPr>
              <a:t>সপ্তম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</a:rPr>
              <a:t>ঃ</a:t>
            </a:r>
            <a:r>
              <a:rPr lang="en-US" sz="2800" dirty="0" err="1" smtClean="0">
                <a:solidFill>
                  <a:schemeClr val="tx1"/>
                </a:solidFill>
              </a:rPr>
              <a:t>বি</a:t>
            </a:r>
            <a:r>
              <a:rPr lang="bn-IN" sz="2800" dirty="0" smtClean="0">
                <a:solidFill>
                  <a:schemeClr val="tx1"/>
                </a:solidFill>
              </a:rPr>
              <a:t>জ্ঞান 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শিরোনাম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bn-IN" sz="2800" dirty="0" smtClean="0">
                <a:solidFill>
                  <a:schemeClr val="tx1"/>
                </a:solidFill>
              </a:rPr>
              <a:t>শ্বসন (            </a:t>
            </a:r>
            <a:r>
              <a:rPr lang="bn-IN" sz="2800" dirty="0" smtClean="0">
                <a:solidFill>
                  <a:srgbClr val="FF0000"/>
                </a:solidFill>
              </a:rPr>
              <a:t>শ্বসনতন্ত্রের সাধারণ রোগ)  </a:t>
            </a: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</a:rPr>
              <a:t>   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bn-IN" sz="2800" dirty="0" smtClean="0">
                <a:solidFill>
                  <a:schemeClr val="tx1"/>
                </a:solidFill>
              </a:rPr>
              <a:t>অধ্যায়ঃ৪র্থ অধ্যায় </a:t>
            </a:r>
          </a:p>
          <a:p>
            <a:pPr>
              <a:buNone/>
            </a:pPr>
            <a:r>
              <a:rPr lang="bn-IN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সময়ঃ০০</a:t>
            </a:r>
            <a:r>
              <a:rPr lang="en-US" sz="2800" dirty="0" smtClean="0">
                <a:solidFill>
                  <a:schemeClr val="tx1"/>
                </a:solidFill>
              </a:rPr>
              <a:t>.00.00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bn-IN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</a:t>
            </a:r>
            <a:r>
              <a:rPr lang="bn-IN" sz="2800" dirty="0" smtClean="0">
                <a:solidFill>
                  <a:schemeClr val="tx1"/>
                </a:solidFill>
              </a:rPr>
              <a:t>তারিখঃ ০০.০০.০০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1033" name="Picture 9" descr="C:\Users\sagor khan\Downloads\a12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4572000" y="1600201"/>
            <a:ext cx="4114800" cy="838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52600" y="381000"/>
            <a:ext cx="64008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নিচের </a:t>
            </a:r>
            <a:r>
              <a:rPr lang="bn-IN" sz="2800" smtClean="0"/>
              <a:t>গল্পগুলো দ্বারা কী </a:t>
            </a:r>
            <a:r>
              <a:rPr lang="bn-IN" sz="2800" dirty="0" smtClean="0"/>
              <a:t>বুঝানো হয়েছে?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8077200" cy="1905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rgbClr val="002060"/>
                </a:solidFill>
              </a:rPr>
              <a:t>গল্প-১। বাদশা একদিন বাসস্ট্যান্ডে বাসের জন্য অপেক্ষা করছিলেন। এ সময় তার পাশে দাঁড়ানো এক যুবক সিগারেট ধরালে তিনি অস্বস্তিবোধ করেন। </a:t>
            </a:r>
          </a:p>
          <a:p>
            <a:pPr algn="ctr"/>
            <a:r>
              <a:rPr lang="bn-IN" sz="2400" dirty="0" smtClean="0">
                <a:solidFill>
                  <a:srgbClr val="002060"/>
                </a:solidFill>
              </a:rPr>
              <a:t>(ব্রংকাইটিস) 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733800"/>
            <a:ext cx="8077200" cy="1905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গল্প-২। সাইফা ৬ষ্ঠ শ্রেণিতে পড়ার সময় থেকেই হঠাৎ শ্বাসকষ্ট হয় এবং দম বন্ধ হওয়ার মতো হয়।শ্বাস নেওয়ার সময় তার পাঁজারের মাঝের চামড়া ভেতরে ডুকে  যায়। </a:t>
            </a:r>
          </a:p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(হাঁপানি) 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638800"/>
            <a:ext cx="8229600" cy="685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>
                <a:solidFill>
                  <a:schemeClr val="tx1"/>
                </a:solidFill>
              </a:rPr>
              <a:t>                              </a:t>
            </a:r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95400" y="381000"/>
            <a:ext cx="6858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নিচের ছবিগুলো দ্বারা কী বোঝানো </a:t>
            </a:r>
            <a:r>
              <a:rPr lang="bn-IN" sz="2400" dirty="0" smtClean="0">
                <a:solidFill>
                  <a:schemeClr val="tx1"/>
                </a:solidFill>
              </a:rPr>
              <a:t>হয়েছে?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2057400"/>
            <a:ext cx="2819400" cy="2667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562600" y="1905000"/>
            <a:ext cx="2819400" cy="2819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New folder\7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057400"/>
            <a:ext cx="2819400" cy="2895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a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1905000"/>
            <a:ext cx="2857500" cy="28956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Oval 9"/>
          <p:cNvSpPr/>
          <p:nvPr/>
        </p:nvSpPr>
        <p:spPr>
          <a:xfrm>
            <a:off x="3505200" y="1600200"/>
            <a:ext cx="1447800" cy="12954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ধুমপান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5800" y="3657600"/>
            <a:ext cx="1447800" cy="182880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বাতাসের উপস্থিতি ধুলাবালি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14400" y="5029200"/>
            <a:ext cx="2971800" cy="6096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ব্রংকাইটিস 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5867400" y="4953000"/>
            <a:ext cx="2743200" cy="609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হাঁপানি বা এ্যাজমা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457200" y="6172200"/>
            <a:ext cx="8229600" cy="685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3581400" y="5562600"/>
            <a:ext cx="36576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শ্বসনতন্ত্রের সাধারণ রোগ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sagor khan\Downloads\a1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905000"/>
            <a:ext cx="3200400" cy="2315441"/>
          </a:xfrm>
          <a:prstGeom prst="rect">
            <a:avLst/>
          </a:prstGeom>
          <a:noFill/>
        </p:spPr>
      </p:pic>
      <p:pic>
        <p:nvPicPr>
          <p:cNvPr id="1028" name="Picture 4" descr="C:\Users\sagor khan\Downloads\a132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600" y="1447800"/>
            <a:ext cx="8534400" cy="510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Oval 9"/>
          <p:cNvSpPr/>
          <p:nvPr/>
        </p:nvSpPr>
        <p:spPr>
          <a:xfrm>
            <a:off x="3352800" y="1600200"/>
            <a:ext cx="3581400" cy="2819400"/>
          </a:xfrm>
          <a:prstGeom prst="ellipse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শ্বসনতন্ত্রের সাধারণ রোগ, </a:t>
            </a:r>
            <a:endParaRPr lang="en-US" sz="2800" dirty="0" smtClean="0">
              <a:solidFill>
                <a:srgbClr val="002060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</a:rPr>
              <a:t>ব্রংকা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ইটিস</a:t>
            </a:r>
            <a:r>
              <a:rPr lang="en-US" sz="2800" dirty="0" smtClean="0">
                <a:solidFill>
                  <a:srgbClr val="002060"/>
                </a:solidFill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</a:rPr>
              <a:t>হা</a:t>
            </a:r>
            <a:r>
              <a:rPr lang="bn-IN" sz="2800" smtClean="0">
                <a:solidFill>
                  <a:srgbClr val="002060"/>
                </a:solidFill>
              </a:rPr>
              <a:t>ঁ</a:t>
            </a:r>
            <a:r>
              <a:rPr lang="en-US" sz="2800" smtClean="0">
                <a:solidFill>
                  <a:srgbClr val="002060"/>
                </a:solidFill>
              </a:rPr>
              <a:t>পানি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r>
              <a:rPr lang="en-US" sz="2800" dirty="0" err="1" smtClean="0">
                <a:solidFill>
                  <a:srgbClr val="002060"/>
                </a:solidFill>
              </a:rPr>
              <a:t>বা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এ্যাজমা</a:t>
            </a:r>
            <a:r>
              <a:rPr lang="en-US" sz="2800" dirty="0" smtClean="0">
                <a:solidFill>
                  <a:srgbClr val="002060"/>
                </a:solidFill>
              </a:rPr>
              <a:t> ।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00200" y="381000"/>
            <a:ext cx="6400800" cy="7620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আজকের পাঠ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sagor khan\Downloads\a128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8458200" cy="5029200"/>
          </a:xfrm>
          <a:prstGeom prst="rect">
            <a:avLst/>
          </a:prstGeom>
          <a:ln w="38100" cap="sq">
            <a:solidFill>
              <a:srgbClr val="92D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57200" y="1600200"/>
            <a:ext cx="8153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/>
              <a:t>এই পাঠ শেষে শিক্ষার্থীরা-</a:t>
            </a:r>
          </a:p>
          <a:p>
            <a:pPr algn="ctr"/>
            <a:r>
              <a:rPr lang="bn-IN" sz="2400" dirty="0" smtClean="0"/>
              <a:t>১।ব্রংকাইটিস রোগের </a:t>
            </a:r>
            <a:r>
              <a:rPr lang="bn-IN" sz="2400" dirty="0" smtClean="0"/>
              <a:t>কারণ ও লক্ষণ বর্ণনা করতে পারবে।</a:t>
            </a:r>
          </a:p>
          <a:p>
            <a:pPr algn="ctr"/>
            <a:r>
              <a:rPr lang="bn-IN" sz="2400" dirty="0" smtClean="0"/>
              <a:t>২। ব্রংকাইটিস </a:t>
            </a:r>
            <a:r>
              <a:rPr lang="bn-IN" sz="2400" dirty="0" smtClean="0"/>
              <a:t>রোগের প্রতিকার </a:t>
            </a:r>
            <a:r>
              <a:rPr lang="bn-IN" sz="2400" dirty="0" smtClean="0"/>
              <a:t>ব্যাখ্যা করতে পারবে। </a:t>
            </a:r>
          </a:p>
          <a:p>
            <a:pPr algn="ctr"/>
            <a:r>
              <a:rPr lang="bn-IN" sz="2400" dirty="0" smtClean="0"/>
              <a:t>৩</a:t>
            </a:r>
            <a:r>
              <a:rPr lang="bn-IN" sz="2400" dirty="0" smtClean="0"/>
              <a:t>। </a:t>
            </a:r>
            <a:r>
              <a:rPr lang="bn-IN" sz="2400" dirty="0" smtClean="0"/>
              <a:t>হা</a:t>
            </a:r>
            <a:r>
              <a:rPr lang="en-US" sz="2400" dirty="0" smtClean="0"/>
              <a:t>ঁ</a:t>
            </a:r>
            <a:r>
              <a:rPr lang="bn-IN" sz="2400" dirty="0" smtClean="0"/>
              <a:t>পানি বা এ্যাজমা রোগের </a:t>
            </a:r>
            <a:r>
              <a:rPr lang="bn-IN" sz="2400" dirty="0" smtClean="0"/>
              <a:t>কারণ চিহ্নিত করতে পারবে।  </a:t>
            </a:r>
          </a:p>
          <a:p>
            <a:pPr algn="ctr"/>
            <a:r>
              <a:rPr lang="bn-IN" sz="2400" smtClean="0"/>
              <a:t>৪।হা</a:t>
            </a:r>
            <a:r>
              <a:rPr lang="en-US" sz="2400" dirty="0" smtClean="0"/>
              <a:t>ঁ</a:t>
            </a:r>
            <a:r>
              <a:rPr lang="bn-IN" sz="2400" dirty="0" smtClean="0"/>
              <a:t>পানি বা এ্যাজমা রোগের লক্ষণ </a:t>
            </a:r>
            <a:r>
              <a:rPr lang="bn-IN" sz="2400" dirty="0" smtClean="0"/>
              <a:t>ও </a:t>
            </a:r>
            <a:r>
              <a:rPr lang="bn-IN" sz="2400" dirty="0" smtClean="0"/>
              <a:t>প্রতিকার বর্ণনা  করতে পারবে।</a:t>
            </a:r>
          </a:p>
          <a:p>
            <a:pPr algn="ctr"/>
            <a:endParaRPr lang="bn-IN" dirty="0" smtClean="0"/>
          </a:p>
          <a:p>
            <a:pPr algn="ctr"/>
            <a:endParaRPr lang="bn-IN" dirty="0" smtClean="0"/>
          </a:p>
        </p:txBody>
      </p:sp>
      <p:sp>
        <p:nvSpPr>
          <p:cNvPr id="9" name="Oval 8"/>
          <p:cNvSpPr/>
          <p:nvPr/>
        </p:nvSpPr>
        <p:spPr>
          <a:xfrm>
            <a:off x="1828800" y="304800"/>
            <a:ext cx="55626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শিখনফল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143000" y="381000"/>
            <a:ext cx="6553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</a:rPr>
              <a:t>ব্রংকাইটিস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66800" y="2057400"/>
            <a:ext cx="7162800" cy="3429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ব্রংকাইটিসঃ</a:t>
            </a:r>
            <a:r>
              <a:rPr lang="bn-IN" sz="2400" dirty="0" smtClean="0"/>
              <a:t> শ্বাসনালির সংক্রমণকে ব্রংকাইটিস বলে। অস্বাস্থ্যকর পরিবেশ, ধুলাবালি মিশ্রিত আবহাওয়া, ঠাণ্ডা লাগা এবং ধুমপান থেকে এ রোগ হতে পারে।</a:t>
            </a:r>
          </a:p>
          <a:p>
            <a:pPr algn="ctr"/>
            <a:r>
              <a:rPr lang="bn-IN" sz="2400" dirty="0" smtClean="0"/>
              <a:t> </a:t>
            </a:r>
          </a:p>
          <a:p>
            <a:pPr algn="ctr"/>
            <a:r>
              <a:rPr lang="bn-IN" sz="2800" dirty="0" smtClean="0"/>
              <a:t>কারণঃ</a:t>
            </a:r>
            <a:r>
              <a:rPr lang="bn-IN" sz="2400" dirty="0" smtClean="0"/>
              <a:t> এক ধরনের ভাইরাস থেকে এ রোগ হয় । 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57200" y="6096000"/>
            <a:ext cx="82296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3600" dirty="0" smtClean="0"/>
              <a:t>নিচের ছবিগুলো ভাল করে লক্ষ কর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19200" y="1828800"/>
            <a:ext cx="3124200" cy="3276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0200" y="1752600"/>
            <a:ext cx="3124200" cy="3276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a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66800" y="1828800"/>
            <a:ext cx="3276600" cy="35052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9" name="Picture 5" descr="F:\New folder\7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828800"/>
            <a:ext cx="3276600" cy="3352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Rounded Rectangle 9"/>
          <p:cNvSpPr/>
          <p:nvPr/>
        </p:nvSpPr>
        <p:spPr>
          <a:xfrm>
            <a:off x="4267200" y="1600200"/>
            <a:ext cx="2209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ধুমপান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smtClean="0"/>
              <a:t>। 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381000" y="1600200"/>
            <a:ext cx="22860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ধুলাবালি</a:t>
            </a:r>
            <a:r>
              <a:rPr lang="en-US" dirty="0" smtClean="0"/>
              <a:t> </a:t>
            </a:r>
            <a:r>
              <a:rPr lang="en-US" dirty="0" err="1" smtClean="0"/>
              <a:t>মিশ্রিত</a:t>
            </a:r>
            <a:r>
              <a:rPr lang="en-US" dirty="0" smtClean="0"/>
              <a:t> </a:t>
            </a:r>
            <a:r>
              <a:rPr lang="en-US" dirty="0" err="1" smtClean="0"/>
              <a:t>আবহাওয়া</a:t>
            </a:r>
            <a:r>
              <a:rPr lang="en-US" dirty="0" smtClean="0"/>
              <a:t> ।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429000" y="5105400"/>
            <a:ext cx="3124200" cy="9906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002060"/>
                </a:solidFill>
              </a:rPr>
              <a:t>ব্রংকাইটিস রোগ সৃষ্টির কারণ ।  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6096000"/>
            <a:ext cx="8382000" cy="762000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এম</a:t>
            </a:r>
            <a:r>
              <a:rPr lang="en-US" sz="2400" dirty="0" smtClean="0">
                <a:solidFill>
                  <a:schemeClr val="tx1"/>
                </a:solidFill>
              </a:rPr>
              <a:t> .</a:t>
            </a:r>
            <a:r>
              <a:rPr lang="en-US" sz="2400" dirty="0" err="1" smtClean="0">
                <a:solidFill>
                  <a:schemeClr val="tx1"/>
                </a:solidFill>
              </a:rPr>
              <a:t>সাখাওয়াত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bn-IN" sz="2400" dirty="0" smtClean="0">
                <a:solidFill>
                  <a:schemeClr val="tx1"/>
                </a:solidFill>
              </a:rPr>
              <a:t>হো</a:t>
            </a:r>
            <a:r>
              <a:rPr lang="en-US" sz="2400" dirty="0" err="1" smtClean="0">
                <a:solidFill>
                  <a:schemeClr val="tx1"/>
                </a:solidFill>
              </a:rPr>
              <a:t>সেন</a:t>
            </a:r>
            <a:r>
              <a:rPr lang="en-US" sz="2400" dirty="0" smtClean="0">
                <a:solidFill>
                  <a:schemeClr val="tx1"/>
                </a:solidFill>
              </a:rPr>
              <a:t>, ০১৯১৭৬৩৬৪৮৬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854</Words>
  <Application>Microsoft Office PowerPoint</Application>
  <PresentationFormat>On-screen Show (4:3)</PresentationFormat>
  <Paragraphs>122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নিচের ছবিগুলো ভাল করে লক্ষ কর </vt:lpstr>
      <vt:lpstr>ব্রংকাইটিস রোগের  লক্ষণ</vt:lpstr>
      <vt:lpstr>Slide 11</vt:lpstr>
      <vt:lpstr>Slide 12</vt:lpstr>
      <vt:lpstr>Slide 13</vt:lpstr>
      <vt:lpstr>Slide 14</vt:lpstr>
      <vt:lpstr>Slide 15</vt:lpstr>
      <vt:lpstr>ঁ</vt:lpstr>
      <vt:lpstr>.</vt:lpstr>
      <vt:lpstr>Slide 18</vt:lpstr>
      <vt:lpstr>উত্তর </vt:lpstr>
      <vt:lpstr>Slide 20</vt:lpstr>
      <vt:lpstr>Slide 21</vt:lpstr>
      <vt:lpstr>Slide 22</vt:lpstr>
      <vt:lpstr>সবাইকে 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73</cp:revision>
  <dcterms:created xsi:type="dcterms:W3CDTF">2020-10-13T23:23:42Z</dcterms:created>
  <dcterms:modified xsi:type="dcterms:W3CDTF">2020-10-27T20:58:20Z</dcterms:modified>
</cp:coreProperties>
</file>