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6" r:id="rId2"/>
    <p:sldMasterId id="2147483708" r:id="rId3"/>
  </p:sldMasterIdLst>
  <p:notesMasterIdLst>
    <p:notesMasterId r:id="rId21"/>
  </p:notesMasterIdLst>
  <p:sldIdLst>
    <p:sldId id="256" r:id="rId4"/>
    <p:sldId id="257" r:id="rId5"/>
    <p:sldId id="258" r:id="rId6"/>
    <p:sldId id="259" r:id="rId7"/>
    <p:sldId id="267" r:id="rId8"/>
    <p:sldId id="261" r:id="rId9"/>
    <p:sldId id="268" r:id="rId10"/>
    <p:sldId id="260" r:id="rId11"/>
    <p:sldId id="262" r:id="rId12"/>
    <p:sldId id="269" r:id="rId13"/>
    <p:sldId id="263" r:id="rId14"/>
    <p:sldId id="264" r:id="rId15"/>
    <p:sldId id="265" r:id="rId16"/>
    <p:sldId id="270" r:id="rId17"/>
    <p:sldId id="272" r:id="rId18"/>
    <p:sldId id="271" r:id="rId19"/>
    <p:sldId id="26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45FC04"/>
    <a:srgbClr val="971952"/>
    <a:srgbClr val="007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3FAC69-D568-4D88-9FF2-58A303249C4B}" type="datetimeFigureOut">
              <a:rPr lang="en-US" smtClean="0"/>
              <a:pPr/>
              <a:t>3/15/2021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DE99C7-A055-4388-A1CA-038362D059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297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E99C7-A055-4388-A1CA-038362D059A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988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E99C7-A055-4388-A1CA-038362D059A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222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F347F-88FF-4F0E-ACD9-FD1EE41D5CC1}" type="datetime1">
              <a:rPr lang="en-US" smtClean="0"/>
              <a:pPr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 Mahabub Alam , Razzak Howlader Academy, Madaripur Sadar.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2FB70-DBDE-4E2A-BC2E-E4E8823FD255}" type="datetime1">
              <a:rPr lang="en-US" smtClean="0"/>
              <a:pPr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 Mahabub Alam , Razzak Howlader Academy, Madaripur Sadar.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5375E-E76A-4702-A399-C0787A25F613}" type="datetime1">
              <a:rPr lang="en-US" smtClean="0"/>
              <a:pPr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 Mahabub Alam , Razzak Howlader Academy, Madaripur Sadar.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452F347F-88FF-4F0E-ACD9-FD1EE41D5CC1}" type="datetime1">
              <a:rPr lang="en-US" smtClean="0"/>
              <a:pPr/>
              <a:t>3/15/2021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en-US" smtClean="0"/>
              <a:t>Md Mahabub Alam , Razzak Howlader Academy, Madaripur Sadar.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9FCD0-8ED0-45C1-9884-6D037607B65B}" type="datetime1">
              <a:rPr lang="en-US" smtClean="0"/>
              <a:pPr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 Mahabub Alam , Razzak Howlader Academy, Madaripur Sadar.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92BFF585-E789-4E68-8551-17E86DB34100}" type="datetime1">
              <a:rPr lang="en-US" smtClean="0"/>
              <a:pPr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en-US" smtClean="0"/>
              <a:t>Md Mahabub Alam , Razzak Howlader Academy, Madaripur Sadar.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CF3D4-38F9-46A1-90F8-F7A871FE78AE}" type="datetime1">
              <a:rPr lang="en-US" smtClean="0"/>
              <a:pPr/>
              <a:t>3/15/2021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 Mahabub Alam , Razzak Howlader Academy, Madaripur Sadar.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91AD4-98AA-4B5A-B739-2F1026E4AD28}" type="datetime1">
              <a:rPr lang="en-US" smtClean="0"/>
              <a:pPr/>
              <a:t>3/15/2021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 Mahabub Alam , Razzak Howlader Academy, Madaripur Sadar.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B060-DF89-471B-8AA3-6027445FA2CE}" type="datetime1">
              <a:rPr lang="en-US" smtClean="0"/>
              <a:pPr/>
              <a:t>3/15/2021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 Mahabub Alam , Razzak Howlader Academy, Madaripur Sadar.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CC6C2-269C-4D13-88FB-0CCB9A2BA714}" type="datetime1">
              <a:rPr lang="en-US" smtClean="0"/>
              <a:pPr/>
              <a:t>3/15/2021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 Mahabub Alam , Razzak Howlader Academy, Madaripur Sadar.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2B814-6BC9-4567-90D9-82226A3973D3}" type="datetime1">
              <a:rPr lang="en-US" smtClean="0"/>
              <a:pPr/>
              <a:t>3/15/2021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 Mahabub Alam , Razzak Howlader Academy, Madaripur Sadar.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9FCD0-8ED0-45C1-9884-6D037607B65B}" type="datetime1">
              <a:rPr lang="en-US" smtClean="0"/>
              <a:pPr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 Mahabub Alam , Razzak Howlader Academy, Madaripur Sadar.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6A807-A612-4815-9A4A-F84C739A8812}" type="datetime1">
              <a:rPr lang="en-US" smtClean="0"/>
              <a:pPr/>
              <a:t>3/15/2021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 Mahabub Alam , Razzak Howlader Academy, Madaripur Sadar.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2FB70-DBDE-4E2A-BC2E-E4E8823FD255}" type="datetime1">
              <a:rPr lang="en-US" smtClean="0"/>
              <a:pPr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 Mahabub Alam , Razzak Howlader Academy, Madaripur Sadar.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5375E-E76A-4702-A399-C0787A25F613}" type="datetime1">
              <a:rPr lang="en-US" smtClean="0"/>
              <a:pPr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 Mahabub Alam , Razzak Howlader Academy, Madaripur Sadar.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F347F-88FF-4F0E-ACD9-FD1EE41D5CC1}" type="datetime1">
              <a:rPr lang="en-US" smtClean="0"/>
              <a:pPr/>
              <a:t>3/15/2021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 Mahabub Alam , Razzak Howlader Academy, Madaripur Sadar.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9FCD0-8ED0-45C1-9884-6D037607B65B}" type="datetime1">
              <a:rPr lang="en-US" smtClean="0"/>
              <a:pPr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 Mahabub Alam , Razzak Howlader Academy, Madaripur Sadar.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FF585-E789-4E68-8551-17E86DB34100}" type="datetime1">
              <a:rPr lang="en-US" smtClean="0"/>
              <a:pPr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 Mahabub Alam , Razzak Howlader Academy, Madaripur Sadar.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CF3D4-38F9-46A1-90F8-F7A871FE78AE}" type="datetime1">
              <a:rPr lang="en-US" smtClean="0"/>
              <a:pPr/>
              <a:t>3/15/2021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 Mahabub Alam , Razzak Howlader Academy, Madaripur Sadar.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91AD4-98AA-4B5A-B739-2F1026E4AD28}" type="datetime1">
              <a:rPr lang="en-US" smtClean="0"/>
              <a:pPr/>
              <a:t>3/15/2021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 Mahabub Alam , Razzak Howlader Academy, Madaripur Sadar.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B060-DF89-471B-8AA3-6027445FA2CE}" type="datetime1">
              <a:rPr lang="en-US" smtClean="0"/>
              <a:pPr/>
              <a:t>3/15/2021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 Mahabub Alam , Razzak Howlader Academy, Madaripur Sadar.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CC6C2-269C-4D13-88FB-0CCB9A2BA714}" type="datetime1">
              <a:rPr lang="en-US" smtClean="0"/>
              <a:pPr/>
              <a:t>3/15/2021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 Mahabub Alam , Razzak Howlader Academy, Madaripur Sadar.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FF585-E789-4E68-8551-17E86DB34100}" type="datetime1">
              <a:rPr lang="en-US" smtClean="0"/>
              <a:pPr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 Mahabub Alam , Razzak Howlader Academy, Madaripur Sadar.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2B814-6BC9-4567-90D9-82226A3973D3}" type="datetime1">
              <a:rPr lang="en-US" smtClean="0"/>
              <a:pPr/>
              <a:t>3/15/2021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 Mahabub Alam , Razzak Howlader Academy, Madaripur Sadar.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6A807-A612-4815-9A4A-F84C739A8812}" type="datetime1">
              <a:rPr lang="en-US" smtClean="0"/>
              <a:pPr/>
              <a:t>3/15/2021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 Mahabub Alam , Razzak Howlader Academy, Madaripur Sadar.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2FB70-DBDE-4E2A-BC2E-E4E8823FD255}" type="datetime1">
              <a:rPr lang="en-US" smtClean="0"/>
              <a:pPr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 Mahabub Alam , Razzak Howlader Academy, Madaripur Sadar.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5375E-E76A-4702-A399-C0787A25F613}" type="datetime1">
              <a:rPr lang="en-US" smtClean="0"/>
              <a:pPr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 Mahabub Alam , Razzak Howlader Academy, Madaripur Sadar.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CF3D4-38F9-46A1-90F8-F7A871FE78AE}" type="datetime1">
              <a:rPr lang="en-US" smtClean="0"/>
              <a:pPr/>
              <a:t>3/15/2021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 Mahabub Alam , Razzak Howlader Academy, Madaripur Sadar.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91AD4-98AA-4B5A-B739-2F1026E4AD28}" type="datetime1">
              <a:rPr lang="en-US" smtClean="0"/>
              <a:pPr/>
              <a:t>3/15/2021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 Mahabub Alam , Razzak Howlader Academy, Madaripur Sadar.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B060-DF89-471B-8AA3-6027445FA2CE}" type="datetime1">
              <a:rPr lang="en-US" smtClean="0"/>
              <a:pPr/>
              <a:t>3/15/2021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 Mahabub Alam , Razzak Howlader Academy, Madaripur Sadar.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CC6C2-269C-4D13-88FB-0CCB9A2BA714}" type="datetime1">
              <a:rPr lang="en-US" smtClean="0"/>
              <a:pPr/>
              <a:t>3/15/2021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 Mahabub Alam , Razzak Howlader Academy, Madaripur Sadar.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2B814-6BC9-4567-90D9-82226A3973D3}" type="datetime1">
              <a:rPr lang="en-US" smtClean="0"/>
              <a:pPr/>
              <a:t>3/15/2021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 Mahabub Alam , Razzak Howlader Academy, Madaripur Sadar.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6A807-A612-4815-9A4A-F84C739A8812}" type="datetime1">
              <a:rPr lang="en-US" smtClean="0"/>
              <a:pPr/>
              <a:t>3/15/2021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 Mahabub Alam , Razzak Howlader Academy, Madaripur Sadar.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64282-3271-4EE0-9640-5AC1D715A269}" type="datetime1">
              <a:rPr lang="en-US" smtClean="0"/>
              <a:pPr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Md Mahabub Alam , Razzak Howlader Academy, Madaripur Sadar.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4364282-3271-4EE0-9640-5AC1D715A269}" type="datetime1">
              <a:rPr lang="en-US" smtClean="0"/>
              <a:pPr/>
              <a:t>3/15/2021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Md Mahabub Alam , Razzak Howlader Academy, Madaripur Sadar.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4364282-3271-4EE0-9640-5AC1D715A269}" type="datetime1">
              <a:rPr lang="en-US" smtClean="0"/>
              <a:pPr/>
              <a:t>3/15/2021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/>
              <a:t>Md Mahabub Alam , Razzak Howlader Academy, Madaripur Sadar.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B428-0CDA-4333-9430-4F591C97B432}" type="datetime1">
              <a:rPr lang="en-US" smtClean="0">
                <a:solidFill>
                  <a:srgbClr val="00B050"/>
                </a:solidFill>
              </a:rPr>
              <a:pPr/>
              <a:t>3/15/2021</a:t>
            </a:fld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2060"/>
                </a:solidFill>
              </a:rPr>
              <a:t>Md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Mahabub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Alam</a:t>
            </a:r>
            <a:r>
              <a:rPr lang="en-US" dirty="0" smtClean="0">
                <a:solidFill>
                  <a:srgbClr val="002060"/>
                </a:solidFill>
              </a:rPr>
              <a:t> , </a:t>
            </a:r>
            <a:r>
              <a:rPr lang="en-US" dirty="0" err="1" smtClean="0">
                <a:solidFill>
                  <a:srgbClr val="002060"/>
                </a:solidFill>
              </a:rPr>
              <a:t>Razzak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Howlader</a:t>
            </a:r>
            <a:r>
              <a:rPr lang="en-US" dirty="0" smtClean="0">
                <a:solidFill>
                  <a:srgbClr val="002060"/>
                </a:solidFill>
              </a:rPr>
              <a:t> Academy, </a:t>
            </a:r>
            <a:r>
              <a:rPr lang="en-US" dirty="0" err="1" smtClean="0">
                <a:solidFill>
                  <a:srgbClr val="002060"/>
                </a:solidFill>
              </a:rPr>
              <a:t>Madaripur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Sadar</a:t>
            </a:r>
            <a:r>
              <a:rPr lang="en-US" dirty="0" smtClean="0">
                <a:solidFill>
                  <a:srgbClr val="002060"/>
                </a:solidFill>
              </a:rPr>
              <a:t>.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76199" y="457200"/>
            <a:ext cx="8686801" cy="5638799"/>
            <a:chOff x="76199" y="457200"/>
            <a:chExt cx="8686801" cy="5638799"/>
          </a:xfrm>
        </p:grpSpPr>
        <p:pic>
          <p:nvPicPr>
            <p:cNvPr id="9" name="Picture 8" descr="82c89eb8ec564845067bf88f0c26c5d7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14500" y="457200"/>
              <a:ext cx="5715000" cy="5638799"/>
            </a:xfrm>
            <a:prstGeom prst="rect">
              <a:avLst/>
            </a:prstGeom>
            <a:ln w="38100" cap="sq" cmpd="sng">
              <a:solidFill>
                <a:srgbClr val="FF0000"/>
              </a:solidFill>
              <a:prstDash val="sysDot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2" name="Rectangle 1"/>
            <p:cNvSpPr/>
            <p:nvPr/>
          </p:nvSpPr>
          <p:spPr>
            <a:xfrm>
              <a:off x="4876800" y="4572000"/>
              <a:ext cx="3886200" cy="144655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8800" b="1" cap="all" dirty="0" smtClean="0">
                  <a:ln w="0"/>
                  <a:solidFill>
                    <a:srgbClr val="45FC04"/>
                  </a:solidFill>
                  <a:effectLst>
                    <a:reflection blurRad="12700" stA="50000" endPos="50000" dist="5000" dir="5400000" sy="-100000" rotWithShape="0"/>
                  </a:effectLst>
                </a:rPr>
                <a:t>শু</a:t>
              </a:r>
              <a:r>
                <a:rPr lang="bn-BD" sz="8800" b="1" cap="all" dirty="0" smtClean="0">
                  <a:ln w="0"/>
                  <a:solidFill>
                    <a:srgbClr val="FF0000"/>
                  </a:solidFill>
                  <a:effectLst>
                    <a:reflection blurRad="12700" stA="50000" endPos="50000" dist="5000" dir="5400000" sy="-100000" rotWithShape="0"/>
                  </a:effectLst>
                </a:rPr>
                <a:t>ভে</a:t>
              </a:r>
              <a:r>
                <a:rPr lang="bn-BD" sz="8800" b="1" cap="all" dirty="0" smtClean="0">
                  <a:ln w="0"/>
                  <a:solidFill>
                    <a:srgbClr val="FFFF00"/>
                  </a:solidFill>
                  <a:effectLst>
                    <a:reflection blurRad="12700" stA="50000" endPos="50000" dist="5000" dir="5400000" sy="-100000" rotWithShape="0"/>
                  </a:effectLst>
                </a:rPr>
                <a:t>চ্ছা</a:t>
              </a:r>
              <a:endParaRPr lang="en-US" sz="8800" b="1" cap="all" spc="0" dirty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6199" y="457200"/>
              <a:ext cx="3528227" cy="12003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7200" b="1" cap="all" dirty="0" smtClean="0">
                  <a:ln w="0"/>
                  <a:solidFill>
                    <a:srgbClr val="0072FF"/>
                  </a:solidFill>
                  <a:effectLst>
                    <a:reflection blurRad="12700" stA="50000" endPos="50000" dist="5000" dir="5400000" sy="-100000" rotWithShape="0"/>
                  </a:effectLst>
                </a:rPr>
                <a:t>স্বা</a:t>
              </a:r>
              <a:r>
                <a:rPr lang="bn-BD" sz="7200" b="1" cap="all" dirty="0" smtClean="0">
                  <a:ln w="0"/>
                  <a:solidFill>
                    <a:srgbClr val="FFC000"/>
                  </a:solidFill>
                  <a:effectLst>
                    <a:reflection blurRad="12700" stA="50000" endPos="50000" dist="5000" dir="5400000" sy="-100000" rotWithShape="0"/>
                  </a:effectLst>
                </a:rPr>
                <a:t>গ</a:t>
              </a:r>
              <a:r>
                <a:rPr lang="bn-BD" sz="7200" b="1" cap="all" dirty="0" smtClean="0">
                  <a:ln w="0"/>
                  <a:solidFill>
                    <a:srgbClr val="45FC04"/>
                  </a:solidFill>
                  <a:effectLst>
                    <a:reflection blurRad="12700" stA="50000" endPos="50000" dist="5000" dir="5400000" sy="-100000" rotWithShape="0"/>
                  </a:effectLst>
                </a:rPr>
                <a:t>ত</a:t>
              </a:r>
              <a:r>
                <a:rPr lang="bn-BD" sz="7200" b="1" cap="all" dirty="0" smtClean="0">
                  <a:ln w="0"/>
                  <a:solidFill>
                    <a:srgbClr val="FF0000"/>
                  </a:solidFill>
                  <a:effectLst>
                    <a:reflection blurRad="12700" stA="50000" endPos="50000" dist="5000" dir="5400000" sy="-100000" rotWithShape="0"/>
                  </a:effectLst>
                </a:rPr>
                <a:t>ম</a:t>
              </a:r>
              <a:endParaRPr lang="en-US" sz="7200" b="1" cap="all" spc="0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8" name="Half Frame 17"/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13043"/>
                <a:gd name="adj2" fmla="val 13043"/>
              </a:avLst>
            </a:prstGeom>
            <a:solidFill>
              <a:srgbClr val="9719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Half Frame 18"/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13043"/>
                <a:gd name="adj2" fmla="val 13043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13043"/>
                <a:gd name="adj2" fmla="val 13043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839200" y="985882"/>
              <a:ext cx="76200" cy="4886236"/>
            </a:xfrm>
            <a:prstGeom prst="rect">
              <a:avLst/>
            </a:prstGeom>
            <a:pattFill prst="narHorz">
              <a:fgClr>
                <a:srgbClr val="FF0000"/>
              </a:fgClr>
              <a:bgClr>
                <a:srgbClr val="45FC04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734992" y="817418"/>
              <a:ext cx="45719" cy="3581400"/>
            </a:xfrm>
            <a:prstGeom prst="rect">
              <a:avLst/>
            </a:prstGeom>
            <a:pattFill prst="narHorz">
              <a:fgClr>
                <a:srgbClr val="FF0000"/>
              </a:fgClr>
              <a:bgClr>
                <a:srgbClr val="45FC04"/>
              </a:bgClr>
            </a:pattFill>
            <a:ln>
              <a:solidFill>
                <a:srgbClr val="45FC0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Half Frame 15"/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13043"/>
                <a:gd name="adj2" fmla="val 13043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33400" y="228600"/>
              <a:ext cx="8077200" cy="6324600"/>
            </a:xfrm>
            <a:prstGeom prst="rect">
              <a:avLst/>
            </a:prstGeom>
            <a:noFill/>
            <a:ln w="60325" cmpd="sng">
              <a:solidFill>
                <a:srgbClr val="00B050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28575">
                  <a:solidFill>
                    <a:schemeClr val="tx1"/>
                  </a:solidFill>
                  <a:prstDash val="dash"/>
                </a:ln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60325" cmpd="sng">
              <a:solidFill>
                <a:srgbClr val="FF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  <a:prstDash val="dash"/>
                </a:ln>
                <a:solidFill>
                  <a:schemeClr val="tx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066800" y="381000"/>
              <a:ext cx="7010400" cy="5867400"/>
            </a:xfrm>
            <a:prstGeom prst="rect">
              <a:avLst/>
            </a:prstGeom>
            <a:noFill/>
            <a:ln w="73025" cmpd="sng">
              <a:solidFill>
                <a:srgbClr val="FF0000"/>
              </a:solidFill>
              <a:prstDash val="sysDot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28575">
                  <a:solidFill>
                    <a:schemeClr val="tx1"/>
                  </a:solidFill>
                  <a:prstDash val="dash"/>
                </a:ln>
                <a:solidFill>
                  <a:schemeClr val="tx1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228600" y="947782"/>
              <a:ext cx="76200" cy="4886236"/>
            </a:xfrm>
            <a:prstGeom prst="rect">
              <a:avLst/>
            </a:prstGeom>
            <a:pattFill prst="narHorz">
              <a:fgClr>
                <a:srgbClr val="FF0000"/>
              </a:fgClr>
              <a:bgClr>
                <a:srgbClr val="45FC04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62000" y="1581923"/>
              <a:ext cx="76200" cy="4252095"/>
            </a:xfrm>
            <a:prstGeom prst="rect">
              <a:avLst/>
            </a:prstGeom>
            <a:pattFill prst="narHorz">
              <a:fgClr>
                <a:srgbClr val="FF0000"/>
              </a:fgClr>
              <a:bgClr>
                <a:srgbClr val="45FC04"/>
              </a:bgClr>
            </a:pattFill>
            <a:ln>
              <a:solidFill>
                <a:srgbClr val="45FC0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9FCD0-8ED0-45C1-9884-6D037607B65B}" type="datetime1">
              <a:rPr lang="en-US" smtClean="0"/>
              <a:pPr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 Mahabub Alam , Razzak Howlader Academy, Madaripur Sadar.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52400" y="152400"/>
              <a:ext cx="8839200" cy="6492240"/>
            </a:xfrm>
            <a:prstGeom prst="rect">
              <a:avLst/>
            </a:prstGeom>
            <a:noFill/>
            <a:ln w="57150" cap="rnd">
              <a:solidFill>
                <a:srgbClr val="00B050">
                  <a:alpha val="75000"/>
                </a:srgb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4800" y="304800"/>
              <a:ext cx="8534400" cy="6172200"/>
            </a:xfrm>
            <a:prstGeom prst="rect">
              <a:avLst/>
            </a:prstGeom>
            <a:noFill/>
            <a:ln w="57150" cap="rnd">
              <a:solidFill>
                <a:srgbClr val="002060">
                  <a:alpha val="75000"/>
                </a:srgb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46213" y="457200"/>
            <a:ext cx="7651574" cy="5740063"/>
            <a:chOff x="746213" y="457200"/>
            <a:chExt cx="7651574" cy="5740063"/>
          </a:xfrm>
        </p:grpSpPr>
        <p:sp>
          <p:nvSpPr>
            <p:cNvPr id="7" name="TextBox 6"/>
            <p:cNvSpPr txBox="1"/>
            <p:nvPr/>
          </p:nvSpPr>
          <p:spPr>
            <a:xfrm>
              <a:off x="1295400" y="5181600"/>
              <a:ext cx="6553200" cy="1015663"/>
            </a:xfrm>
            <a:prstGeom prst="rect">
              <a:avLst/>
            </a:prstGeom>
            <a:pattFill prst="pct20">
              <a:fgClr>
                <a:srgbClr val="FF0000"/>
              </a:fgClr>
              <a:bgClr>
                <a:srgbClr val="45FC04"/>
              </a:bgClr>
            </a:pattFill>
            <a:ln w="57150">
              <a:solidFill>
                <a:srgbClr val="00B0F0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6000" dirty="0" smtClean="0">
                  <a:latin typeface="NikoshBAN" pitchFamily="2" charset="0"/>
                  <a:cs typeface="NikoshBAN" pitchFamily="2" charset="0"/>
                </a:rPr>
                <a:t>সন্ত্রাসের কুফল বর্ণনা কর</a:t>
              </a:r>
              <a:endParaRPr lang="en-US" sz="6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895600" y="457200"/>
              <a:ext cx="3352800" cy="1015663"/>
            </a:xfrm>
            <a:prstGeom prst="rect">
              <a:avLst/>
            </a:prstGeom>
            <a:pattFill prst="dkDnDiag">
              <a:fgClr>
                <a:srgbClr val="45FC04"/>
              </a:fgClr>
              <a:bgClr>
                <a:srgbClr val="FF0000"/>
              </a:bgClr>
            </a:pattFill>
            <a:ln w="38100" cap="rnd">
              <a:solidFill>
                <a:srgbClr val="0072FF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6000" b="1" dirty="0" smtClean="0">
                  <a:latin typeface="NikoshBAN" pitchFamily="2" charset="0"/>
                  <a:cs typeface="NikoshBAN" pitchFamily="2" charset="0"/>
                </a:rPr>
                <a:t>জোড়ায় কাজ</a:t>
              </a:r>
              <a:endParaRPr lang="en-US" sz="6000" b="1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476" b="24444"/>
            <a:stretch/>
          </p:blipFill>
          <p:spPr>
            <a:xfrm>
              <a:off x="746213" y="1676400"/>
              <a:ext cx="7651574" cy="3318165"/>
            </a:xfrm>
            <a:prstGeom prst="rect">
              <a:avLst/>
            </a:prstGeom>
            <a:ln w="88900" cap="sq" cmpd="thickThin">
              <a:solidFill>
                <a:srgbClr val="FF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</p:spTree>
    <p:extLst>
      <p:ext uri="{BB962C8B-B14F-4D97-AF65-F5344CB8AC3E}">
        <p14:creationId xmlns:p14="http://schemas.microsoft.com/office/powerpoint/2010/main" val="95886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9FCD0-8ED0-45C1-9884-6D037607B65B}" type="datetime1">
              <a:rPr lang="en-US" smtClean="0"/>
              <a:pPr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 Mahabub Alam , Razzak Howlader Academy, Madaripur Sadar.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52400" y="121920"/>
              <a:ext cx="8869680" cy="6583680"/>
            </a:xfrm>
            <a:prstGeom prst="rect">
              <a:avLst/>
            </a:prstGeom>
            <a:noFill/>
            <a:ln w="57150" cap="rnd">
              <a:solidFill>
                <a:srgbClr val="00B05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04800" y="243840"/>
              <a:ext cx="8595360" cy="6309360"/>
            </a:xfrm>
            <a:prstGeom prst="rect">
              <a:avLst/>
            </a:prstGeom>
            <a:noFill/>
            <a:ln w="38100" cap="rnd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37213" y="399738"/>
            <a:ext cx="8269574" cy="5767973"/>
            <a:chOff x="381000" y="381000"/>
            <a:chExt cx="8269574" cy="5767973"/>
          </a:xfrm>
        </p:grpSpPr>
        <p:sp>
          <p:nvSpPr>
            <p:cNvPr id="11" name="TextBox 10"/>
            <p:cNvSpPr txBox="1"/>
            <p:nvPr/>
          </p:nvSpPr>
          <p:spPr>
            <a:xfrm>
              <a:off x="381000" y="381000"/>
              <a:ext cx="3276600" cy="707886"/>
            </a:xfrm>
            <a:prstGeom prst="rect">
              <a:avLst/>
            </a:prstGeom>
            <a:pattFill prst="divot">
              <a:fgClr>
                <a:srgbClr val="FF0000"/>
              </a:fgClr>
              <a:bgClr>
                <a:srgbClr val="00B050"/>
              </a:bgClr>
            </a:pattFill>
            <a:ln>
              <a:solidFill>
                <a:srgbClr val="002060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১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.</a:t>
              </a:r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শাস্তিমূলক ব্যবস্থা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97174" y="1219200"/>
              <a:ext cx="8153400" cy="2985433"/>
            </a:xfrm>
            <a:prstGeom prst="rect">
              <a:avLst/>
            </a:prstGeom>
            <a:noFill/>
            <a:ln>
              <a:noFill/>
              <a:prstDash val="dash"/>
            </a:ln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সন্ত্রাস ও বিশৃংখলা সৃস্টির কাজকে আল্লাহতায়ালা অত্যান্ত অপছন্দ করেন। মহান আল্লাহ্‌ সন্ত্রাসকে হত্যার চেয়ে জঘন্য আখ্যা দিয়েছেন। আল্লাহর বাণী--- </a:t>
              </a:r>
              <a:r>
                <a:rPr lang="ar-SA" sz="48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والفتنة اشدمن الفتل </a:t>
              </a:r>
              <a:r>
                <a:rPr lang="ar-SA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ج </a:t>
              </a:r>
              <a:r>
                <a:rPr lang="bn-BD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bn-BD" sz="4400" dirty="0" smtClean="0">
                  <a:latin typeface="NikoshBAN" pitchFamily="2" charset="0"/>
                  <a:cs typeface="NikoshBAN" pitchFamily="2" charset="0"/>
                </a:rPr>
                <a:t>অর্থঃ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“ফিতনা (বিশৃংখলা ও সন্ত্রাস) হত্যার চেয়ে জঘন্য।”</a:t>
              </a:r>
              <a:r>
                <a:rPr lang="bn-BD" sz="20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(</a:t>
              </a:r>
              <a:r>
                <a:rPr lang="bn-BD" sz="28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সূরা আল-বাকারা-১৯১)</a:t>
              </a:r>
              <a:endPara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98" t="5628" r="7346" b="24736"/>
            <a:stretch/>
          </p:blipFill>
          <p:spPr>
            <a:xfrm>
              <a:off x="4419600" y="4038600"/>
              <a:ext cx="2166128" cy="2110373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</p:spTree>
    <p:extLst>
      <p:ext uri="{BB962C8B-B14F-4D97-AF65-F5344CB8AC3E}">
        <p14:creationId xmlns:p14="http://schemas.microsoft.com/office/powerpoint/2010/main" val="213003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9FCD0-8ED0-45C1-9884-6D037607B65B}" type="datetime1">
              <a:rPr lang="en-US" smtClean="0"/>
              <a:pPr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 Mahabub Alam , Razzak Howlader Academy, Madaripur Sadar.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52400" y="152400"/>
              <a:ext cx="8778240" cy="6515100"/>
            </a:xfrm>
            <a:prstGeom prst="rect">
              <a:avLst/>
            </a:prstGeom>
            <a:noFill/>
            <a:ln w="114300" cap="rnd">
              <a:solidFill>
                <a:srgbClr val="00B050">
                  <a:alpha val="78000"/>
                </a:srgb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04800" y="304800"/>
              <a:ext cx="8458200" cy="6172200"/>
            </a:xfrm>
            <a:prstGeom prst="rect">
              <a:avLst/>
            </a:prstGeom>
            <a:noFill/>
            <a:ln w="57150" cap="rnd">
              <a:solidFill>
                <a:srgbClr val="FF0000">
                  <a:alpha val="78000"/>
                </a:srgb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57200" y="381000"/>
            <a:ext cx="8153400" cy="5825526"/>
            <a:chOff x="704538" y="609600"/>
            <a:chExt cx="7704944" cy="5600034"/>
          </a:xfrm>
        </p:grpSpPr>
        <p:sp>
          <p:nvSpPr>
            <p:cNvPr id="3" name="TextBox 2"/>
            <p:cNvSpPr txBox="1"/>
            <p:nvPr/>
          </p:nvSpPr>
          <p:spPr>
            <a:xfrm>
              <a:off x="704538" y="609600"/>
              <a:ext cx="7704944" cy="47042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যারা আল্লাহ্‌র এই নিষেধাজ্ঞার পরও বিশৃংখলা করবে তাদের জন্য পৃথিবীতে শাস্তিমূলক ব্যবস্থা গ্রহনের  নির্দেশ দিয়ে মহান আল্লাহ্‌ পবিত্র </a:t>
              </a:r>
              <a:r>
                <a:rPr lang="bn-BD" sz="28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কুর আনের অন্যত্র </a:t>
              </a:r>
              <a:r>
                <a:rPr lang="bn-BD" sz="28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বলেন– 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“</a:t>
              </a:r>
              <a:r>
                <a:rPr lang="bn-BD" sz="32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যারা আল্লাহ্‌ ও তাঁর রাসুলের (সাঃ) বিরুদ্ধে যুদ্ধ করে এবং দুনিয়ায় ধ্বংসাত্মক কাজ করে বেড়ায় এটাই তাদের শাস্তি যে,তাদের হত্যা করা হবে অথবা শূলে বিদ্ধকরা হবে অথবা বিপরীত দিক থেকে তাদের হাত ও পা কেটে ফেলা হবে অথবা তাদের দেশ থেকে নির্বাসিত করা হবে।দুনিয়ায় এটাই তাদের লাঞ্ছনা এবং পরকালেও তাদের জন্য রয়েছে মহা শাস্তি</a:t>
              </a:r>
              <a:r>
                <a:rPr lang="bn-BD" sz="28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।”</a:t>
              </a:r>
            </a:p>
            <a:p>
              <a:r>
                <a:rPr lang="bn-BD" sz="32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(আল-মায়িদা ৩৩)</a:t>
              </a:r>
              <a:endPara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endParaRPr>
            </a:p>
            <a:p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08" t="15283" r="13442"/>
            <a:stretch/>
          </p:blipFill>
          <p:spPr>
            <a:xfrm>
              <a:off x="3944935" y="4418625"/>
              <a:ext cx="2433640" cy="1791009"/>
            </a:xfrm>
            <a:prstGeom prst="rect">
              <a:avLst/>
            </a:prstGeom>
            <a:ln w="88900" cap="sq" cmpd="thickThin">
              <a:solidFill>
                <a:srgbClr val="66FF66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</p:spTree>
    <p:extLst>
      <p:ext uri="{BB962C8B-B14F-4D97-AF65-F5344CB8AC3E}">
        <p14:creationId xmlns:p14="http://schemas.microsoft.com/office/powerpoint/2010/main" val="167203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9FCD0-8ED0-45C1-9884-6D037607B65B}" type="datetime1">
              <a:rPr lang="en-US" smtClean="0"/>
              <a:pPr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 Mahabub Alam , Razzak Howlader Academy, Madaripur Sadar.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4" name="Group 13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52400" y="152400"/>
                <a:ext cx="8839200" cy="6553200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304800" y="304800"/>
                <a:ext cx="8534400" cy="6248400"/>
              </a:xfrm>
              <a:prstGeom prst="rect">
                <a:avLst/>
              </a:prstGeom>
              <a:noFill/>
              <a:ln w="57150" cap="rnd">
                <a:solidFill>
                  <a:srgbClr val="00B05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370609" y="319850"/>
              <a:ext cx="8496300" cy="6047810"/>
              <a:chOff x="370609" y="319850"/>
              <a:chExt cx="8496300" cy="6047810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370609" y="319850"/>
                <a:ext cx="4191000" cy="646331"/>
              </a:xfrm>
              <a:prstGeom prst="rect">
                <a:avLst/>
              </a:prstGeom>
              <a:pattFill prst="trellis">
                <a:fgClr>
                  <a:srgbClr val="FF0000"/>
                </a:fgClr>
                <a:bgClr>
                  <a:srgbClr val="66FF66"/>
                </a:bgClr>
              </a:pattFill>
              <a:ln w="38100">
                <a:solidFill>
                  <a:srgbClr val="45FC04"/>
                </a:solidFill>
                <a:prstDash val="sysDot"/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BD" sz="3600" dirty="0" smtClean="0">
                    <a:latin typeface="NikoshBAN" pitchFamily="2" charset="0"/>
                    <a:cs typeface="NikoshBAN" pitchFamily="2" charset="0"/>
                  </a:rPr>
                  <a:t>1.  কারণ উদঘাটন ও নিরসন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22564" y="2630269"/>
                <a:ext cx="4343400" cy="646331"/>
              </a:xfrm>
              <a:prstGeom prst="rect">
                <a:avLst/>
              </a:prstGeom>
              <a:pattFill prst="pct75">
                <a:fgClr>
                  <a:srgbClr val="FF0000"/>
                </a:fgClr>
                <a:bgClr>
                  <a:srgbClr val="45FC04"/>
                </a:bgClr>
              </a:pattFill>
              <a:ln w="38100">
                <a:solidFill>
                  <a:srgbClr val="0072FF"/>
                </a:solidFill>
                <a:prstDash val="sysDot"/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BD" sz="3600" dirty="0" smtClean="0">
                    <a:latin typeface="NikoshBAN" pitchFamily="2" charset="0"/>
                    <a:cs typeface="NikoshBAN" pitchFamily="2" charset="0"/>
                  </a:rPr>
                  <a:t>3.নৈতিকতাবোধ জাগ্রতকরণ</a:t>
                </a:r>
                <a:endParaRPr lang="en-US" sz="28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81000" y="457200"/>
                <a:ext cx="8382000" cy="2308324"/>
              </a:xfrm>
              <a:prstGeom prst="rect">
                <a:avLst/>
              </a:prstGeom>
              <a:noFill/>
              <a:ln w="38100">
                <a:noFill/>
                <a:prstDash val="sysDot"/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BD" sz="3600" dirty="0" smtClean="0">
                    <a:latin typeface="NikoshBAN" pitchFamily="2" charset="0"/>
                    <a:cs typeface="NikoshBAN" pitchFamily="2" charset="0"/>
                  </a:rPr>
                  <a:t>                                       </a:t>
                </a:r>
                <a:r>
                  <a:rPr lang="bn-BD" sz="3600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ইসলাম সন্ত্রাসের কারণ উদঘাটন    ও তা নিরসনের প্রতি বিশেষ গুরুত্বারোপ করেছে ।এ জন্য ইসলামে দারিদ্র,অশিক্ষা,বেকারত্ব ও অনৈতিক অবক্ষয় রোধে ব্যবস্থা গ্রহনের প্রতি জোর দিইয়েছে।</a:t>
                </a:r>
                <a:endParaRPr lang="en-US" sz="36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370609" y="2951340"/>
                <a:ext cx="8496300" cy="3416320"/>
              </a:xfrm>
              <a:prstGeom prst="rect">
                <a:avLst/>
              </a:prstGeom>
              <a:noFill/>
              <a:ln w="38100">
                <a:noFill/>
                <a:prstDash val="sysDot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3600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                                    </a:t>
                </a:r>
                <a:r>
                  <a:rPr lang="bn-BD" sz="3600" dirty="0" smtClean="0">
                    <a:latin typeface="NikoshBAN" pitchFamily="2" charset="0"/>
                    <a:cs typeface="NikoshBAN" pitchFamily="2" charset="0"/>
                  </a:rPr>
                  <a:t>জী</a:t>
                </a:r>
                <a:r>
                  <a:rPr lang="bn-BD" sz="3600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বনের সকল পর্যায়ে ইসলামি</a:t>
                </a:r>
              </a:p>
              <a:p>
                <a:pPr algn="ctr"/>
                <a:r>
                  <a:rPr lang="bn-BD" sz="3600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বিধান কার্যকর করে ও নৈতিকতবোধ জাগ্রত করে সন্ত্রাস দূর করা যায়।নৈতিকতাবোধ জাগ্রত করার জন্য সামাজিক সচেতনতা বৃদ্ধি করা প্রয়োজন। সন্ত্রাসি কাজকে  ঘৃনা করা ও সন্ত্রসি কে সামাজিক ভাবে বয়কোট করার মাধ্যমে নৈতিকতা বোধ জাগ্রত করা যায়।</a:t>
                </a:r>
                <a:endParaRPr lang="en-US" sz="36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0160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9FCD0-8ED0-45C1-9884-6D037607B65B}" type="datetime1">
              <a:rPr lang="en-US" smtClean="0"/>
              <a:pPr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 Mahabub Alam , Razzak Howlader Academy, Madaripur Sadar.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651164" y="432137"/>
            <a:ext cx="7848600" cy="5607894"/>
            <a:chOff x="609600" y="418282"/>
            <a:chExt cx="7848600" cy="5607894"/>
          </a:xfrm>
        </p:grpSpPr>
        <p:sp>
          <p:nvSpPr>
            <p:cNvPr id="7" name="TextBox 6"/>
            <p:cNvSpPr txBox="1"/>
            <p:nvPr/>
          </p:nvSpPr>
          <p:spPr>
            <a:xfrm>
              <a:off x="2667000" y="418282"/>
              <a:ext cx="3733800" cy="1015663"/>
            </a:xfrm>
            <a:prstGeom prst="rect">
              <a:avLst/>
            </a:prstGeom>
            <a:pattFill prst="ltDnDiag">
              <a:fgClr>
                <a:srgbClr val="FF0000"/>
              </a:fgClr>
              <a:bgClr>
                <a:srgbClr val="45FC04"/>
              </a:bgClr>
            </a:pattFill>
            <a:ln w="38100">
              <a:solidFill>
                <a:srgbClr val="FF0000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6000" b="1" dirty="0" smtClean="0">
                  <a:latin typeface="NikoshBAN" pitchFamily="2" charset="0"/>
                  <a:cs typeface="NikoshBAN" pitchFamily="2" charset="0"/>
                </a:rPr>
                <a:t>দলিয় কাজ</a:t>
              </a:r>
              <a:endParaRPr lang="en-US" sz="60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09600" y="5195179"/>
              <a:ext cx="7848600" cy="830997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45FC04"/>
              </a:bgClr>
            </a:pattFill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800" dirty="0" smtClean="0">
                  <a:latin typeface="NikoshBAN" pitchFamily="2" charset="0"/>
                  <a:cs typeface="NikoshBAN" pitchFamily="2" charset="0"/>
                </a:rPr>
                <a:t>সন্ত্রাস প্রতিরোধে ইসলামের বিধান লিখ</a:t>
              </a:r>
              <a:endParaRPr lang="en-US" sz="48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596"/>
            <a:stretch/>
          </p:blipFill>
          <p:spPr>
            <a:xfrm>
              <a:off x="1683483" y="1586345"/>
              <a:ext cx="5669818" cy="3419072"/>
            </a:xfrm>
            <a:prstGeom prst="rect">
              <a:avLst/>
            </a:prstGeom>
            <a:ln w="88900" cap="sq" cmpd="thickThin">
              <a:solidFill>
                <a:srgbClr val="0072FF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 cap="rnd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4800" y="304800"/>
            <a:ext cx="8534400" cy="6248400"/>
          </a:xfrm>
          <a:prstGeom prst="rect">
            <a:avLst/>
          </a:prstGeom>
          <a:noFill/>
          <a:ln w="76200" cap="rnd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58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9FCD0-8ED0-45C1-9884-6D037607B65B}" type="datetime1">
              <a:rPr lang="en-US" smtClean="0"/>
              <a:pPr/>
              <a:t>3/15/2021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 Mahabub Alam , Razzak Howlader Academy, Madaripur Sadar.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>
              <a:solidFill>
                <a:srgbClr val="45FC0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04800" y="304800"/>
              <a:ext cx="8534400" cy="6248400"/>
            </a:xfrm>
            <a:prstGeom prst="rect">
              <a:avLst/>
            </a:prstGeom>
            <a:noFill/>
            <a:ln w="38100">
              <a:solidFill>
                <a:srgbClr val="0070C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69322" y="533400"/>
            <a:ext cx="8224406" cy="5513558"/>
            <a:chOff x="469322" y="533400"/>
            <a:chExt cx="8224406" cy="5513558"/>
          </a:xfrm>
        </p:grpSpPr>
        <p:sp>
          <p:nvSpPr>
            <p:cNvPr id="24" name="TextBox 23"/>
            <p:cNvSpPr txBox="1"/>
            <p:nvPr/>
          </p:nvSpPr>
          <p:spPr>
            <a:xfrm>
              <a:off x="495297" y="3105834"/>
              <a:ext cx="2919845" cy="646331"/>
            </a:xfrm>
            <a:prstGeom prst="rect">
              <a:avLst/>
            </a:prstGeom>
            <a:pattFill prst="dotGrid">
              <a:fgClr>
                <a:srgbClr val="FF0000"/>
              </a:fgClr>
              <a:bgClr>
                <a:srgbClr val="45FC04"/>
              </a:bgClr>
            </a:pattFill>
            <a:ln w="38100">
              <a:solidFill>
                <a:srgbClr val="FF0000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dirty="0" smtClean="0">
                  <a:latin typeface="Nikosh" pitchFamily="2" charset="0"/>
                  <a:cs typeface="Nikosh" pitchFamily="2" charset="0"/>
                </a:rPr>
                <a:t>সন্ত্রাস দমনে ইসলামে  কয়টি ব্যবস্থা  রয়েছে ?</a:t>
              </a:r>
              <a:endParaRPr lang="en-US" dirty="0">
                <a:latin typeface="Nikosh" pitchFamily="2" charset="0"/>
                <a:cs typeface="Nikosh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415145" y="533400"/>
              <a:ext cx="2057400" cy="923330"/>
            </a:xfrm>
            <a:prstGeom prst="rect">
              <a:avLst/>
            </a:prstGeom>
            <a:pattFill prst="horzBrick">
              <a:fgClr>
                <a:srgbClr val="FF0000"/>
              </a:fgClr>
              <a:bgClr>
                <a:srgbClr val="66FF66"/>
              </a:bgClr>
            </a:pattFill>
            <a:ln w="38100">
              <a:solidFill>
                <a:srgbClr val="FF0000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5400" dirty="0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মূল্যায়ন</a:t>
              </a:r>
              <a:endParaRPr lang="en-US" sz="5400" dirty="0">
                <a:solidFill>
                  <a:srgbClr val="002060"/>
                </a:solidFill>
                <a:latin typeface="Nikosh" pitchFamily="2" charset="0"/>
                <a:cs typeface="Nikosh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622473" y="1975999"/>
              <a:ext cx="2057400" cy="830997"/>
            </a:xfrm>
            <a:prstGeom prst="rect">
              <a:avLst/>
            </a:prstGeom>
            <a:pattFill prst="dotDmnd">
              <a:fgClr>
                <a:srgbClr val="FF0000"/>
              </a:fgClr>
              <a:bgClr>
                <a:srgbClr val="45FC04"/>
              </a:bgClr>
            </a:pattFill>
            <a:ln w="38100">
              <a:solidFill>
                <a:srgbClr val="FF0000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800" dirty="0" smtClean="0">
                  <a:latin typeface="Nikosh" pitchFamily="2" charset="0"/>
                  <a:cs typeface="Nikosh" pitchFamily="2" charset="0"/>
                </a:rPr>
                <a:t>মারামারি</a:t>
              </a:r>
              <a:endParaRPr lang="en-US" sz="4800" dirty="0">
                <a:latin typeface="Nikosh" pitchFamily="2" charset="0"/>
                <a:cs typeface="Nikosh" pitchFamily="2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95299" y="2068333"/>
              <a:ext cx="2919845" cy="646331"/>
            </a:xfrm>
            <a:prstGeom prst="rect">
              <a:avLst/>
            </a:prstGeom>
            <a:pattFill prst="dotDmnd">
              <a:fgClr>
                <a:srgbClr val="FF0000"/>
              </a:fgClr>
              <a:bgClr>
                <a:srgbClr val="45FC04"/>
              </a:bgClr>
            </a:pattFill>
            <a:ln w="38100">
              <a:solidFill>
                <a:srgbClr val="FF0000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ar-SA" sz="2800" b="1" dirty="0" smtClean="0">
                  <a:latin typeface="Nikosh" pitchFamily="2" charset="0"/>
                  <a:cs typeface="Nikosh" pitchFamily="2" charset="0"/>
                </a:rPr>
                <a:t>الارهاب</a:t>
              </a:r>
              <a:endParaRPr lang="en-US" sz="2800" b="1" dirty="0">
                <a:latin typeface="Nikosh" pitchFamily="2" charset="0"/>
                <a:cs typeface="Nikosh" pitchFamily="2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038601" y="4114800"/>
              <a:ext cx="2057400" cy="830997"/>
            </a:xfrm>
            <a:prstGeom prst="rect">
              <a:avLst/>
            </a:prstGeom>
            <a:pattFill prst="pct5">
              <a:fgClr>
                <a:srgbClr val="FF0000"/>
              </a:fgClr>
              <a:bgClr>
                <a:srgbClr val="45FC04"/>
              </a:bgClr>
            </a:pattFill>
            <a:ln w="38100">
              <a:solidFill>
                <a:srgbClr val="FF0000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800" dirty="0" smtClean="0">
                  <a:latin typeface="Nikosh" pitchFamily="2" charset="0"/>
                  <a:cs typeface="Nikosh" pitchFamily="2" charset="0"/>
                </a:rPr>
                <a:t>বিশৃংখলা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676401" y="2191443"/>
              <a:ext cx="17387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 smtClean="0">
                  <a:latin typeface="Nikosh" pitchFamily="2" charset="0"/>
                  <a:cs typeface="Nikosh" pitchFamily="2" charset="0"/>
                </a:rPr>
                <a:t>শব্দের অর্থ কি ?</a:t>
              </a:r>
              <a:endParaRPr lang="en-US" sz="2400" dirty="0">
                <a:latin typeface="Nikosh" pitchFamily="2" charset="0"/>
                <a:cs typeface="Nikosh" pitchFamily="2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038600" y="1975999"/>
              <a:ext cx="2057400" cy="830997"/>
            </a:xfrm>
            <a:prstGeom prst="rect">
              <a:avLst/>
            </a:prstGeom>
            <a:pattFill prst="dotDmnd">
              <a:fgClr>
                <a:srgbClr val="FF0000"/>
              </a:fgClr>
              <a:bgClr>
                <a:srgbClr val="45FC04"/>
              </a:bgClr>
            </a:pattFill>
            <a:ln w="38100">
              <a:solidFill>
                <a:srgbClr val="FF0000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800" dirty="0" smtClean="0">
                  <a:latin typeface="Nikosh" pitchFamily="2" charset="0"/>
                  <a:cs typeface="Nikosh" pitchFamily="2" charset="0"/>
                </a:rPr>
                <a:t>সন্ত্রাস</a:t>
              </a:r>
              <a:endParaRPr lang="en-US" sz="4800" dirty="0">
                <a:latin typeface="Nikosh" pitchFamily="2" charset="0"/>
                <a:cs typeface="Nikosh" pitchFamily="2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038600" y="3013501"/>
              <a:ext cx="2057400" cy="830997"/>
            </a:xfrm>
            <a:prstGeom prst="rect">
              <a:avLst/>
            </a:prstGeom>
            <a:pattFill prst="dotGrid">
              <a:fgClr>
                <a:srgbClr val="FF0000"/>
              </a:fgClr>
              <a:bgClr>
                <a:srgbClr val="45FC04"/>
              </a:bgClr>
            </a:pattFill>
            <a:ln w="38100">
              <a:solidFill>
                <a:srgbClr val="FF0000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800" dirty="0" smtClean="0">
                  <a:latin typeface="Nikosh" pitchFamily="2" charset="0"/>
                  <a:cs typeface="Nikosh" pitchFamily="2" charset="0"/>
                </a:rPr>
                <a:t>চারটি</a:t>
              </a:r>
              <a:endParaRPr lang="en-US" sz="4800" dirty="0">
                <a:latin typeface="Nikosh" pitchFamily="2" charset="0"/>
                <a:cs typeface="Nikosh" pitchFamily="2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622473" y="3013501"/>
              <a:ext cx="2057400" cy="830997"/>
            </a:xfrm>
            <a:prstGeom prst="rect">
              <a:avLst/>
            </a:prstGeom>
            <a:pattFill prst="dotGrid">
              <a:fgClr>
                <a:srgbClr val="FF0000"/>
              </a:fgClr>
              <a:bgClr>
                <a:srgbClr val="45FC04"/>
              </a:bgClr>
            </a:pattFill>
            <a:ln w="38100">
              <a:solidFill>
                <a:srgbClr val="FF0000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800" dirty="0" smtClean="0">
                  <a:latin typeface="Nikosh" pitchFamily="2" charset="0"/>
                  <a:cs typeface="Nikosh" pitchFamily="2" charset="0"/>
                </a:rPr>
                <a:t>তিনটি</a:t>
              </a:r>
              <a:endParaRPr lang="en-US" sz="4800" dirty="0">
                <a:latin typeface="Nikosh" pitchFamily="2" charset="0"/>
                <a:cs typeface="Nikosh" pitchFamily="2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69322" y="4253299"/>
              <a:ext cx="2919845" cy="584775"/>
            </a:xfrm>
            <a:prstGeom prst="rect">
              <a:avLst/>
            </a:prstGeom>
            <a:pattFill prst="pct5">
              <a:fgClr>
                <a:srgbClr val="FF0000"/>
              </a:fgClr>
              <a:bgClr>
                <a:srgbClr val="45FC04"/>
              </a:bgClr>
            </a:pattFill>
            <a:ln w="38100">
              <a:solidFill>
                <a:srgbClr val="FF0000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r>
                <a:rPr lang="ar-SA" sz="2800" b="1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ar-SA" sz="3200" b="1" dirty="0" smtClean="0">
                  <a:latin typeface="Nikosh" pitchFamily="2" charset="0"/>
                  <a:cs typeface="Nikosh" pitchFamily="2" charset="0"/>
                </a:rPr>
                <a:t>الفتنة</a:t>
              </a:r>
              <a:endParaRPr lang="en-US" sz="3200" b="1" dirty="0">
                <a:latin typeface="Nikosh" pitchFamily="2" charset="0"/>
                <a:cs typeface="Nikosh" pitchFamily="2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676398" y="4314854"/>
              <a:ext cx="17387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 smtClean="0">
                  <a:latin typeface="Nikosh" pitchFamily="2" charset="0"/>
                  <a:cs typeface="Nikosh" pitchFamily="2" charset="0"/>
                </a:rPr>
                <a:t>শব্দের অর্থ কি ?</a:t>
              </a:r>
              <a:endParaRPr lang="en-US" sz="2400" dirty="0">
                <a:latin typeface="Nikosh" pitchFamily="2" charset="0"/>
                <a:cs typeface="Nikosh" pitchFamily="2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622473" y="4130187"/>
              <a:ext cx="2057400" cy="830997"/>
            </a:xfrm>
            <a:prstGeom prst="rect">
              <a:avLst/>
            </a:prstGeom>
            <a:pattFill prst="pct5">
              <a:fgClr>
                <a:srgbClr val="FF0000"/>
              </a:fgClr>
              <a:bgClr>
                <a:srgbClr val="45FC04"/>
              </a:bgClr>
            </a:pattFill>
            <a:ln w="38100">
              <a:solidFill>
                <a:srgbClr val="FF0000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800" dirty="0" smtClean="0">
                  <a:latin typeface="Nikosh" pitchFamily="2" charset="0"/>
                  <a:cs typeface="Nikosh" pitchFamily="2" charset="0"/>
                </a:rPr>
                <a:t>তর্ক করা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95300" y="5257800"/>
              <a:ext cx="2919845" cy="707886"/>
            </a:xfrm>
            <a:prstGeom prst="rect">
              <a:avLst/>
            </a:prstGeom>
            <a:pattFill prst="ltHorz">
              <a:fgClr>
                <a:srgbClr val="FF0000"/>
              </a:fgClr>
              <a:bgClr>
                <a:srgbClr val="45FC04"/>
              </a:bgClr>
            </a:pattFill>
            <a:ln w="38100">
              <a:solidFill>
                <a:srgbClr val="FF0000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000" dirty="0" smtClean="0">
                  <a:latin typeface="Nikosh" pitchFamily="2" charset="0"/>
                  <a:cs typeface="Nikosh" pitchFamily="2" charset="0"/>
                </a:rPr>
                <a:t>তোমার এই পাঠে কয়টি কুরআনের আয়াত আছে  ?</a:t>
              </a:r>
              <a:endParaRPr lang="en-US" sz="2000" dirty="0">
                <a:latin typeface="Nikosh" pitchFamily="2" charset="0"/>
                <a:cs typeface="Nikosh" pitchFamily="2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038601" y="5215961"/>
              <a:ext cx="2057400" cy="830997"/>
            </a:xfrm>
            <a:prstGeom prst="rect">
              <a:avLst/>
            </a:prstGeom>
            <a:pattFill prst="ltHorz">
              <a:fgClr>
                <a:srgbClr val="FF0000"/>
              </a:fgClr>
              <a:bgClr>
                <a:srgbClr val="45FC04"/>
              </a:bgClr>
            </a:pattFill>
            <a:ln w="38100">
              <a:solidFill>
                <a:srgbClr val="FF0000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800" dirty="0" smtClean="0">
                  <a:latin typeface="Nikosh" pitchFamily="2" charset="0"/>
                  <a:cs typeface="Nikosh" pitchFamily="2" charset="0"/>
                </a:rPr>
                <a:t>দুইটি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636328" y="5196244"/>
              <a:ext cx="2057400" cy="830997"/>
            </a:xfrm>
            <a:prstGeom prst="rect">
              <a:avLst/>
            </a:prstGeom>
            <a:pattFill prst="ltHorz">
              <a:fgClr>
                <a:srgbClr val="FF0000"/>
              </a:fgClr>
              <a:bgClr>
                <a:srgbClr val="45FC04"/>
              </a:bgClr>
            </a:pattFill>
            <a:ln w="38100">
              <a:solidFill>
                <a:srgbClr val="FF0000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800" dirty="0" smtClean="0">
                  <a:latin typeface="Nikosh" pitchFamily="2" charset="0"/>
                  <a:cs typeface="Nikosh" pitchFamily="2" charset="0"/>
                </a:rPr>
                <a:t>তিনটি</a:t>
              </a:r>
            </a:p>
          </p:txBody>
        </p:sp>
        <p:sp>
          <p:nvSpPr>
            <p:cNvPr id="33" name="Equal 32"/>
            <p:cNvSpPr/>
            <p:nvPr/>
          </p:nvSpPr>
          <p:spPr>
            <a:xfrm>
              <a:off x="3519055" y="2260695"/>
              <a:ext cx="381000" cy="323157"/>
            </a:xfrm>
            <a:prstGeom prst="mathEqual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Equal 33"/>
            <p:cNvSpPr/>
            <p:nvPr/>
          </p:nvSpPr>
          <p:spPr>
            <a:xfrm>
              <a:off x="3519055" y="3267421"/>
              <a:ext cx="381000" cy="323157"/>
            </a:xfrm>
            <a:prstGeom prst="mathEqual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" name="Equal 34"/>
            <p:cNvSpPr/>
            <p:nvPr/>
          </p:nvSpPr>
          <p:spPr>
            <a:xfrm>
              <a:off x="3519055" y="4384107"/>
              <a:ext cx="381000" cy="323157"/>
            </a:xfrm>
            <a:prstGeom prst="mathEqual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Equal 35"/>
            <p:cNvSpPr/>
            <p:nvPr/>
          </p:nvSpPr>
          <p:spPr>
            <a:xfrm>
              <a:off x="3519055" y="5450163"/>
              <a:ext cx="381000" cy="323157"/>
            </a:xfrm>
            <a:prstGeom prst="mathEqual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" name="Half Frame 1"/>
          <p:cNvSpPr/>
          <p:nvPr/>
        </p:nvSpPr>
        <p:spPr>
          <a:xfrm rot="12865078">
            <a:off x="4308763" y="1596779"/>
            <a:ext cx="381000" cy="609600"/>
          </a:xfrm>
          <a:prstGeom prst="halfFrame">
            <a:avLst>
              <a:gd name="adj1" fmla="val 8284"/>
              <a:gd name="adj2" fmla="val 883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Half Frame 36"/>
          <p:cNvSpPr/>
          <p:nvPr/>
        </p:nvSpPr>
        <p:spPr>
          <a:xfrm rot="12779490">
            <a:off x="6688647" y="4918258"/>
            <a:ext cx="381000" cy="609600"/>
          </a:xfrm>
          <a:prstGeom prst="halfFrame">
            <a:avLst>
              <a:gd name="adj1" fmla="val 8284"/>
              <a:gd name="adj2" fmla="val 883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Half Frame 38"/>
          <p:cNvSpPr/>
          <p:nvPr/>
        </p:nvSpPr>
        <p:spPr>
          <a:xfrm rot="12451285">
            <a:off x="3919315" y="3797935"/>
            <a:ext cx="381000" cy="609600"/>
          </a:xfrm>
          <a:prstGeom prst="halfFrame">
            <a:avLst>
              <a:gd name="adj1" fmla="val 8284"/>
              <a:gd name="adj2" fmla="val 883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Half Frame 39"/>
          <p:cNvSpPr/>
          <p:nvPr/>
        </p:nvSpPr>
        <p:spPr>
          <a:xfrm rot="12624329">
            <a:off x="6688335" y="2769159"/>
            <a:ext cx="381000" cy="609600"/>
          </a:xfrm>
          <a:prstGeom prst="halfFrame">
            <a:avLst>
              <a:gd name="adj1" fmla="val 8284"/>
              <a:gd name="adj2" fmla="val 883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764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7" grpId="0" animBg="1"/>
      <p:bldP spid="39" grpId="0" animBg="1"/>
      <p:bldP spid="4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9FCD0-8ED0-45C1-9884-6D037607B65B}" type="datetime1">
              <a:rPr lang="en-US" smtClean="0"/>
              <a:pPr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 Mahabub Alam , Razzak Howlader Academy, Madaripur Sadar.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381000" y="457200"/>
            <a:ext cx="8382000" cy="5613975"/>
            <a:chOff x="381000" y="457200"/>
            <a:chExt cx="8382000" cy="5613975"/>
          </a:xfrm>
        </p:grpSpPr>
        <p:sp>
          <p:nvSpPr>
            <p:cNvPr id="7" name="TextBox 6"/>
            <p:cNvSpPr txBox="1"/>
            <p:nvPr/>
          </p:nvSpPr>
          <p:spPr>
            <a:xfrm>
              <a:off x="3360420" y="457200"/>
              <a:ext cx="2514600" cy="830997"/>
            </a:xfrm>
            <a:prstGeom prst="rect">
              <a:avLst/>
            </a:prstGeom>
            <a:pattFill prst="diagBrick">
              <a:fgClr>
                <a:srgbClr val="FF0000"/>
              </a:fgClr>
              <a:bgClr>
                <a:srgbClr val="45FC04"/>
              </a:bgClr>
            </a:pattFill>
            <a:ln w="28575">
              <a:solidFill>
                <a:schemeClr val="tx1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r>
                <a:rPr lang="bn-BD" sz="4800" b="1" dirty="0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বাড়ির কাজ</a:t>
              </a:r>
              <a:endParaRPr lang="en-US" sz="4800" b="1" dirty="0">
                <a:solidFill>
                  <a:srgbClr val="002060"/>
                </a:solidFill>
                <a:latin typeface="Nikosh" pitchFamily="2" charset="0"/>
                <a:cs typeface="Nikosh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81000" y="5486400"/>
              <a:ext cx="8382000" cy="584775"/>
            </a:xfrm>
            <a:prstGeom prst="rect">
              <a:avLst/>
            </a:prstGeom>
            <a:pattFill prst="openDmnd">
              <a:fgClr>
                <a:srgbClr val="FF0000"/>
              </a:fgClr>
              <a:bgClr>
                <a:srgbClr val="45FC04"/>
              </a:bgClr>
            </a:pattFill>
            <a:ln w="28575">
              <a:noFill/>
              <a:prstDash val="sys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b="1" dirty="0" smtClean="0">
                  <a:solidFill>
                    <a:srgbClr val="0070C0"/>
                  </a:solidFill>
                  <a:latin typeface="Nikosh" pitchFamily="2" charset="0"/>
                  <a:cs typeface="Nikosh" pitchFamily="2" charset="0"/>
                </a:rPr>
                <a:t>সন্ত্রাস ব্যক্তি,পরিবার,সমাজ ও রাস্ট্রের কি ধরনের ক্ষতি করে লিখ</a:t>
              </a:r>
              <a:endParaRPr lang="en-US" sz="3200" b="1" dirty="0">
                <a:solidFill>
                  <a:srgbClr val="0070C0"/>
                </a:solidFill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8732" y="1447800"/>
              <a:ext cx="6150334" cy="3886200"/>
            </a:xfrm>
            <a:prstGeom prst="rect">
              <a:avLst/>
            </a:prstGeom>
            <a:ln w="88900" cap="sq" cmpd="thickThin">
              <a:solidFill>
                <a:srgbClr val="00B05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grpSp>
        <p:nvGrpSpPr>
          <p:cNvPr id="16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57150" cap="rnd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04800" y="304800"/>
              <a:ext cx="8534400" cy="6248400"/>
            </a:xfrm>
            <a:prstGeom prst="rect">
              <a:avLst/>
            </a:prstGeom>
            <a:noFill/>
            <a:ln w="57150" cap="rnd">
              <a:solidFill>
                <a:srgbClr val="45FC04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8664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6"/>
            <p:cNvSpPr/>
            <p:nvPr/>
          </p:nvSpPr>
          <p:spPr>
            <a:xfrm>
              <a:off x="914400" y="512618"/>
              <a:ext cx="7467600" cy="5791200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>
              <a:solidFill>
                <a:srgbClr val="45FC0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28600" y="228600"/>
              <a:ext cx="8686800" cy="64008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295400" y="838200"/>
              <a:ext cx="6705600" cy="5029200"/>
            </a:xfrm>
            <a:prstGeom prst="rect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45FC04"/>
                </a:solidFill>
              </a:rPr>
              <a:t>Md</a:t>
            </a:r>
            <a:r>
              <a:rPr lang="en-US" dirty="0" smtClean="0">
                <a:solidFill>
                  <a:srgbClr val="45FC04"/>
                </a:solidFill>
              </a:rPr>
              <a:t> </a:t>
            </a:r>
            <a:r>
              <a:rPr lang="en-US" dirty="0" err="1" smtClean="0">
                <a:solidFill>
                  <a:srgbClr val="45FC04"/>
                </a:solidFill>
              </a:rPr>
              <a:t>Mahabub</a:t>
            </a:r>
            <a:r>
              <a:rPr lang="en-US" dirty="0" smtClean="0">
                <a:solidFill>
                  <a:srgbClr val="45FC04"/>
                </a:solidFill>
              </a:rPr>
              <a:t> </a:t>
            </a:r>
            <a:r>
              <a:rPr lang="en-US" dirty="0" err="1" smtClean="0">
                <a:solidFill>
                  <a:srgbClr val="45FC04"/>
                </a:solidFill>
              </a:rPr>
              <a:t>Alam</a:t>
            </a:r>
            <a:r>
              <a:rPr lang="en-US" dirty="0" smtClean="0">
                <a:solidFill>
                  <a:srgbClr val="45FC04"/>
                </a:solidFill>
              </a:rPr>
              <a:t> , </a:t>
            </a:r>
            <a:r>
              <a:rPr lang="en-US" dirty="0" err="1" smtClean="0">
                <a:solidFill>
                  <a:srgbClr val="45FC04"/>
                </a:solidFill>
              </a:rPr>
              <a:t>Razzak</a:t>
            </a:r>
            <a:r>
              <a:rPr lang="en-US" dirty="0" smtClean="0">
                <a:solidFill>
                  <a:srgbClr val="45FC04"/>
                </a:solidFill>
              </a:rPr>
              <a:t> </a:t>
            </a:r>
            <a:r>
              <a:rPr lang="en-US" dirty="0" err="1" smtClean="0">
                <a:solidFill>
                  <a:srgbClr val="45FC04"/>
                </a:solidFill>
              </a:rPr>
              <a:t>Howlader</a:t>
            </a:r>
            <a:r>
              <a:rPr lang="en-US" dirty="0" smtClean="0">
                <a:solidFill>
                  <a:srgbClr val="45FC04"/>
                </a:solidFill>
              </a:rPr>
              <a:t> Academy, </a:t>
            </a:r>
            <a:r>
              <a:rPr lang="en-US" dirty="0" err="1" smtClean="0">
                <a:solidFill>
                  <a:srgbClr val="45FC04"/>
                </a:solidFill>
              </a:rPr>
              <a:t>Madaripur</a:t>
            </a:r>
            <a:r>
              <a:rPr lang="en-US" dirty="0" smtClean="0">
                <a:solidFill>
                  <a:srgbClr val="45FC04"/>
                </a:solidFill>
              </a:rPr>
              <a:t> </a:t>
            </a:r>
            <a:r>
              <a:rPr lang="en-US" dirty="0" err="1" smtClean="0">
                <a:solidFill>
                  <a:srgbClr val="45FC04"/>
                </a:solidFill>
              </a:rPr>
              <a:t>Sadar</a:t>
            </a:r>
            <a:r>
              <a:rPr lang="en-US" dirty="0" smtClean="0">
                <a:solidFill>
                  <a:srgbClr val="45FC04"/>
                </a:solidFill>
              </a:rPr>
              <a:t>.</a:t>
            </a:r>
            <a:endParaRPr lang="en-US" dirty="0">
              <a:solidFill>
                <a:srgbClr val="45FC04"/>
              </a:solidFill>
            </a:endParaRPr>
          </a:p>
        </p:txBody>
      </p:sp>
      <p:sp>
        <p:nvSpPr>
          <p:cNvPr id="19" name="Half Frame 18"/>
          <p:cNvSpPr/>
          <p:nvPr/>
        </p:nvSpPr>
        <p:spPr>
          <a:xfrm rot="16200000">
            <a:off x="38100" y="6057900"/>
            <a:ext cx="762000" cy="685800"/>
          </a:xfrm>
          <a:prstGeom prst="halfFrame">
            <a:avLst>
              <a:gd name="adj1" fmla="val 13043"/>
              <a:gd name="adj2" fmla="val 13043"/>
            </a:avLst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9FCD0-8ED0-45C1-9884-6D037607B65B}" type="datetime1">
              <a:rPr lang="en-US" sz="1400" smtClean="0">
                <a:solidFill>
                  <a:srgbClr val="45FC04"/>
                </a:solidFill>
              </a:rPr>
              <a:pPr/>
              <a:t>3/15/2021</a:t>
            </a:fld>
            <a:endParaRPr lang="en-US" sz="1400" dirty="0">
              <a:solidFill>
                <a:srgbClr val="45FC0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400" smtClean="0">
                <a:solidFill>
                  <a:srgbClr val="45FC04"/>
                </a:solidFill>
              </a:rPr>
              <a:pPr/>
              <a:t>17</a:t>
            </a:fld>
            <a:endParaRPr lang="en-US" dirty="0">
              <a:solidFill>
                <a:srgbClr val="45FC04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286000" y="1143000"/>
            <a:ext cx="4572000" cy="4572000"/>
            <a:chOff x="2286000" y="1143000"/>
            <a:chExt cx="4572000" cy="45720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0" y="1143000"/>
              <a:ext cx="4572000" cy="3409950"/>
            </a:xfrm>
            <a:prstGeom prst="rect">
              <a:avLst/>
            </a:prstGeom>
            <a:ln w="88900" cap="sq" cmpd="thickThin">
              <a:solidFill>
                <a:srgbClr val="00B0F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2" name="Rectangle 11"/>
            <p:cNvSpPr/>
            <p:nvPr/>
          </p:nvSpPr>
          <p:spPr>
            <a:xfrm>
              <a:off x="2286000" y="4791670"/>
              <a:ext cx="4572000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/>
              <a:r>
                <a:rPr lang="bn-BD" sz="5400" b="1" dirty="0" smtClean="0">
                  <a:ln/>
                  <a:solidFill>
                    <a:schemeClr val="accent3"/>
                  </a:solidFill>
                </a:rPr>
                <a:t>বিদায় শুভেচ্ছা</a:t>
              </a:r>
              <a:endParaRPr lang="en-US" sz="5400" b="1" cap="none" spc="0" dirty="0">
                <a:ln/>
                <a:solidFill>
                  <a:schemeClr val="accent3"/>
                </a:solidFill>
                <a:effectLst/>
              </a:endParaRPr>
            </a:p>
          </p:txBody>
        </p:sp>
      </p:grpSp>
      <p:sp>
        <p:nvSpPr>
          <p:cNvPr id="16" name="Half Frame 15"/>
          <p:cNvSpPr/>
          <p:nvPr/>
        </p:nvSpPr>
        <p:spPr>
          <a:xfrm rot="5400000">
            <a:off x="8343900" y="114300"/>
            <a:ext cx="762000" cy="685800"/>
          </a:xfrm>
          <a:prstGeom prst="halfFrame">
            <a:avLst>
              <a:gd name="adj1" fmla="val 13043"/>
              <a:gd name="adj2" fmla="val 13043"/>
            </a:avLst>
          </a:prstGeom>
          <a:solidFill>
            <a:schemeClr val="accent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Half Frame 16"/>
          <p:cNvSpPr/>
          <p:nvPr/>
        </p:nvSpPr>
        <p:spPr>
          <a:xfrm rot="10800000">
            <a:off x="8305800" y="6096000"/>
            <a:ext cx="762000" cy="685800"/>
          </a:xfrm>
          <a:prstGeom prst="halfFrame">
            <a:avLst>
              <a:gd name="adj1" fmla="val 13043"/>
              <a:gd name="adj2" fmla="val 13043"/>
            </a:avLst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Half Frame 17"/>
          <p:cNvSpPr/>
          <p:nvPr/>
        </p:nvSpPr>
        <p:spPr>
          <a:xfrm>
            <a:off x="76200" y="76200"/>
            <a:ext cx="762000" cy="685800"/>
          </a:xfrm>
          <a:prstGeom prst="halfFrame">
            <a:avLst>
              <a:gd name="adj1" fmla="val 13043"/>
              <a:gd name="adj2" fmla="val 13043"/>
            </a:avLst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07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9FCD0-8ED0-45C1-9884-6D037607B65B}" type="datetime1">
              <a:rPr lang="en-US" smtClean="0"/>
              <a:pPr/>
              <a:t>3/15/2021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 Mahabub Alam , Razzak Howlader Academy, Madaripur Sadar.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0" y="-77361"/>
            <a:ext cx="9144000" cy="6935359"/>
            <a:chOff x="0" y="-77361"/>
            <a:chExt cx="9144000" cy="6935359"/>
          </a:xfrm>
        </p:grpSpPr>
        <p:grpSp>
          <p:nvGrpSpPr>
            <p:cNvPr id="13" name="Group 12"/>
            <p:cNvGrpSpPr/>
            <p:nvPr/>
          </p:nvGrpSpPr>
          <p:grpSpPr>
            <a:xfrm>
              <a:off x="0" y="-77361"/>
              <a:ext cx="9144000" cy="6935359"/>
              <a:chOff x="0" y="0"/>
              <a:chExt cx="9144000" cy="6858000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152400" y="4200942"/>
                <a:ext cx="4038600" cy="2123658"/>
              </a:xfrm>
              <a:prstGeom prst="rect">
                <a:avLst/>
              </a:prstGeom>
              <a:noFill/>
              <a:ln>
                <a:solidFill>
                  <a:srgbClr val="66FF66"/>
                </a:solidFill>
                <a:prstDash val="sysDot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4000" dirty="0" smtClean="0">
                    <a:solidFill>
                      <a:srgbClr val="00B050"/>
                    </a:solidFill>
                    <a:latin typeface="Nikosh" pitchFamily="2" charset="0"/>
                    <a:cs typeface="Nikosh" pitchFamily="2" charset="0"/>
                  </a:rPr>
                  <a:t>মোঃমাহাবুব আলম</a:t>
                </a:r>
              </a:p>
              <a:p>
                <a:pPr algn="ctr"/>
                <a:r>
                  <a:rPr lang="bn-BD" sz="2800" dirty="0" smtClean="0">
                    <a:solidFill>
                      <a:srgbClr val="002060"/>
                    </a:solidFill>
                    <a:latin typeface="Nikosh" pitchFamily="2" charset="0"/>
                    <a:cs typeface="Nikosh" pitchFamily="2" charset="0"/>
                  </a:rPr>
                  <a:t>সিনিয়র শিক্ষক</a:t>
                </a:r>
              </a:p>
              <a:p>
                <a:pPr algn="ctr"/>
                <a:r>
                  <a:rPr lang="bn-BD" sz="3200" dirty="0" smtClean="0">
                    <a:solidFill>
                      <a:srgbClr val="C00000"/>
                    </a:solidFill>
                    <a:latin typeface="Nikosh" pitchFamily="2" charset="0"/>
                    <a:cs typeface="Nikosh" pitchFamily="2" charset="0"/>
                  </a:rPr>
                  <a:t>রাজ্জাক হাওলাদার একাডেমী</a:t>
                </a:r>
              </a:p>
              <a:p>
                <a:pPr algn="ctr"/>
                <a:r>
                  <a:rPr lang="bn-BD" sz="2800" dirty="0" smtClean="0">
                    <a:solidFill>
                      <a:srgbClr val="002060"/>
                    </a:solidFill>
                    <a:latin typeface="Nikosh" pitchFamily="2" charset="0"/>
                    <a:cs typeface="Nikosh" pitchFamily="2" charset="0"/>
                  </a:rPr>
                  <a:t>পুরান বাজার,মাদারীপুর</a:t>
                </a:r>
                <a:r>
                  <a:rPr lang="bn-BD" sz="3200" dirty="0" smtClean="0">
                    <a:solidFill>
                      <a:srgbClr val="002060"/>
                    </a:solidFill>
                    <a:latin typeface="Nikosh" pitchFamily="2" charset="0"/>
                    <a:cs typeface="Nikosh" pitchFamily="2" charset="0"/>
                  </a:rPr>
                  <a:t>।</a:t>
                </a:r>
                <a:endParaRPr lang="en-US" dirty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4800600" y="4200942"/>
                <a:ext cx="4114800" cy="2000548"/>
              </a:xfrm>
              <a:prstGeom prst="rect">
                <a:avLst/>
              </a:prstGeom>
              <a:noFill/>
              <a:ln>
                <a:solidFill>
                  <a:srgbClr val="66FF66"/>
                </a:solidFill>
                <a:prstDash val="sysDot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3600" dirty="0" smtClean="0">
                    <a:solidFill>
                      <a:srgbClr val="00B050"/>
                    </a:solidFill>
                    <a:latin typeface="Nikosh" pitchFamily="2" charset="0"/>
                    <a:cs typeface="Nikosh" pitchFamily="2" charset="0"/>
                  </a:rPr>
                  <a:t>ইসলাম ও নৈতিক শিক্ষা</a:t>
                </a:r>
              </a:p>
              <a:p>
                <a:pPr algn="ctr"/>
                <a:r>
                  <a:rPr lang="bn-BD" sz="2800" dirty="0" smtClean="0">
                    <a:solidFill>
                      <a:srgbClr val="002060"/>
                    </a:solidFill>
                    <a:latin typeface="Nikosh" pitchFamily="2" charset="0"/>
                    <a:cs typeface="Nikosh" pitchFamily="2" charset="0"/>
                  </a:rPr>
                  <a:t>অষ্টম শ্রেণি</a:t>
                </a:r>
              </a:p>
              <a:p>
                <a:pPr algn="ctr"/>
                <a:r>
                  <a:rPr lang="bn-BD" sz="3200" dirty="0" smtClean="0">
                    <a:solidFill>
                      <a:srgbClr val="C00000"/>
                    </a:solidFill>
                    <a:latin typeface="Nikosh" pitchFamily="2" charset="0"/>
                    <a:cs typeface="Nikosh" pitchFamily="2" charset="0"/>
                  </a:rPr>
                  <a:t>প্রথম অধ্যায়</a:t>
                </a:r>
              </a:p>
              <a:p>
                <a:pPr algn="ctr"/>
                <a:r>
                  <a:rPr lang="bn-BD" sz="2800" dirty="0" smtClean="0">
                    <a:solidFill>
                      <a:srgbClr val="002060"/>
                    </a:solidFill>
                    <a:latin typeface="Nikosh" pitchFamily="2" charset="0"/>
                    <a:cs typeface="Nikosh" pitchFamily="2" charset="0"/>
                  </a:rPr>
                  <a:t>পাঠ ২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4419600" y="1305342"/>
                <a:ext cx="76200" cy="4953000"/>
              </a:xfrm>
              <a:prstGeom prst="rect">
                <a:avLst/>
              </a:prstGeom>
              <a:solidFill>
                <a:srgbClr val="FF0000"/>
              </a:solidFill>
              <a:ln w="25400" cap="flat" cmpd="sng" algn="ctr">
                <a:solidFill>
                  <a:srgbClr val="66FF66"/>
                </a:solidFill>
                <a:prstDash val="sysDot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endParaRPr>
              </a:p>
            </p:txBody>
          </p:sp>
          <p:pic>
            <p:nvPicPr>
              <p:cNvPr id="10" name="Picture 9" descr="8_Islam_1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5486400" y="1142112"/>
                <a:ext cx="2514600" cy="2906430"/>
              </a:xfrm>
              <a:prstGeom prst="rect">
                <a:avLst/>
              </a:prstGeom>
              <a:ln w="88900" cap="sq" cmpd="thickThin">
                <a:solidFill>
                  <a:srgbClr val="66FF66"/>
                </a:solidFill>
                <a:prstDash val="sysDot"/>
                <a:miter lim="800000"/>
              </a:ln>
              <a:effectLst>
                <a:innerShdw blurRad="76200">
                  <a:srgbClr val="000000"/>
                </a:innerShdw>
              </a:effectLst>
            </p:spPr>
          </p:pic>
          <p:pic>
            <p:nvPicPr>
              <p:cNvPr id="11" name="Picture 10" descr="IMG_20210226_144612.jpg"/>
              <p:cNvPicPr>
                <a:picLocks noChangeAspect="1"/>
              </p:cNvPicPr>
              <p:nvPr/>
            </p:nvPicPr>
            <p:blipFill>
              <a:blip r:embed="rId3" cstate="print"/>
              <a:srcRect l="3412" t="5555" r="1111" b="6667"/>
              <a:stretch>
                <a:fillRect/>
              </a:stretch>
            </p:blipFill>
            <p:spPr>
              <a:xfrm>
                <a:off x="838200" y="1073125"/>
                <a:ext cx="2590800" cy="2975417"/>
              </a:xfrm>
              <a:prstGeom prst="rect">
                <a:avLst/>
              </a:prstGeom>
              <a:ln w="88900" cap="sq" cmpd="thickThin">
                <a:solidFill>
                  <a:srgbClr val="66FF66"/>
                </a:solidFill>
                <a:prstDash val="sysDot"/>
                <a:miter lim="800000"/>
              </a:ln>
              <a:effectLst>
                <a:innerShdw blurRad="76200">
                  <a:srgbClr val="000000"/>
                </a:innerShdw>
              </a:effectLst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2800350" y="350520"/>
                <a:ext cx="3314700" cy="830997"/>
              </a:xfrm>
              <a:prstGeom prst="rect">
                <a:avLst/>
              </a:prstGeom>
              <a:noFill/>
              <a:ln>
                <a:noFill/>
                <a:prstDash val="sysDot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4800" b="1" dirty="0" smtClean="0">
                    <a:solidFill>
                      <a:srgbClr val="FF0000"/>
                    </a:solidFill>
                    <a:latin typeface="Nikosh" pitchFamily="2" charset="0"/>
                    <a:cs typeface="Nikosh" pitchFamily="2" charset="0"/>
                  </a:rPr>
                  <a:t>প</a:t>
                </a:r>
                <a:r>
                  <a:rPr lang="bn-BD" sz="4800" b="1" dirty="0" smtClean="0">
                    <a:solidFill>
                      <a:srgbClr val="66FF66"/>
                    </a:solidFill>
                    <a:latin typeface="Nikosh" pitchFamily="2" charset="0"/>
                    <a:cs typeface="Nikosh" pitchFamily="2" charset="0"/>
                  </a:rPr>
                  <a:t>রি</a:t>
                </a:r>
                <a:r>
                  <a:rPr lang="bn-BD" sz="4800" b="1" dirty="0" smtClean="0">
                    <a:solidFill>
                      <a:srgbClr val="FF0000"/>
                    </a:solidFill>
                    <a:latin typeface="Nikosh" pitchFamily="2" charset="0"/>
                    <a:cs typeface="Nikosh" pitchFamily="2" charset="0"/>
                  </a:rPr>
                  <a:t>চি</a:t>
                </a:r>
                <a:r>
                  <a:rPr lang="bn-BD" sz="4800" b="1" dirty="0" smtClean="0">
                    <a:solidFill>
                      <a:srgbClr val="66FF66"/>
                    </a:solidFill>
                    <a:latin typeface="Nikosh" pitchFamily="2" charset="0"/>
                    <a:cs typeface="Nikosh" pitchFamily="2" charset="0"/>
                  </a:rPr>
                  <a:t>তি</a:t>
                </a:r>
                <a:endParaRPr lang="en-US" sz="3200" b="1" dirty="0">
                  <a:solidFill>
                    <a:srgbClr val="66FF66"/>
                  </a:solidFill>
                  <a:latin typeface="Nikosh" pitchFamily="2" charset="0"/>
                  <a:cs typeface="Nikosh" pitchFamily="2" charset="0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76200" cap="rnd" cmpd="sng">
                <a:solidFill>
                  <a:srgbClr val="FF0000"/>
                </a:solidFill>
              </a:ln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381000" y="304800"/>
                <a:ext cx="8458200" cy="6248400"/>
              </a:xfrm>
              <a:prstGeom prst="rect">
                <a:avLst/>
              </a:prstGeom>
              <a:noFill/>
              <a:ln w="38100" cap="rnd" cmpd="sng">
                <a:solidFill>
                  <a:srgbClr val="FF0000"/>
                </a:solidFill>
                <a:prstDash val="dash"/>
              </a:ln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228600" y="152400"/>
                <a:ext cx="8763000" cy="6553200"/>
              </a:xfrm>
              <a:prstGeom prst="rect">
                <a:avLst/>
              </a:prstGeom>
              <a:noFill/>
              <a:ln w="38100" cap="rnd" cmpd="sng">
                <a:solidFill>
                  <a:srgbClr val="00B050"/>
                </a:solidFill>
                <a:prstDash val="sysDot"/>
              </a:ln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17" name="Half Frame 16"/>
              <p:cNvSpPr/>
              <p:nvPr/>
            </p:nvSpPr>
            <p:spPr>
              <a:xfrm>
                <a:off x="76200" y="76200"/>
                <a:ext cx="762000" cy="685800"/>
              </a:xfrm>
              <a:prstGeom prst="halfFrame">
                <a:avLst>
                  <a:gd name="adj1" fmla="val 13043"/>
                  <a:gd name="adj2" fmla="val 13043"/>
                </a:avLst>
              </a:prstGeom>
              <a:solidFill>
                <a:srgbClr val="66FF66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Half Frame 18"/>
              <p:cNvSpPr/>
              <p:nvPr/>
            </p:nvSpPr>
            <p:spPr>
              <a:xfrm rot="10800000">
                <a:off x="8305800" y="6095999"/>
                <a:ext cx="762000" cy="685800"/>
              </a:xfrm>
              <a:prstGeom prst="halfFrame">
                <a:avLst>
                  <a:gd name="adj1" fmla="val 13043"/>
                  <a:gd name="adj2" fmla="val 13043"/>
                </a:avLst>
              </a:prstGeom>
              <a:solidFill>
                <a:srgbClr val="66FF66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Half Frame 19"/>
              <p:cNvSpPr/>
              <p:nvPr/>
            </p:nvSpPr>
            <p:spPr>
              <a:xfrm rot="5400000">
                <a:off x="8343900" y="114300"/>
                <a:ext cx="762000" cy="685800"/>
              </a:xfrm>
              <a:prstGeom prst="halfFrame">
                <a:avLst>
                  <a:gd name="adj1" fmla="val 13043"/>
                  <a:gd name="adj2" fmla="val 13043"/>
                </a:avLst>
              </a:prstGeom>
              <a:solidFill>
                <a:srgbClr val="66FF66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Half Frame 20"/>
              <p:cNvSpPr/>
              <p:nvPr/>
            </p:nvSpPr>
            <p:spPr>
              <a:xfrm rot="16200000">
                <a:off x="38100" y="6057900"/>
                <a:ext cx="762000" cy="685800"/>
              </a:xfrm>
              <a:prstGeom prst="halfFrame">
                <a:avLst>
                  <a:gd name="adj1" fmla="val 13043"/>
                  <a:gd name="adj2" fmla="val 13043"/>
                </a:avLst>
              </a:prstGeom>
              <a:solidFill>
                <a:srgbClr val="66FF66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762000" y="996924"/>
                <a:ext cx="2819400" cy="3127818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5334000" y="990600"/>
                <a:ext cx="2819400" cy="3127818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" name="Rectangle 1"/>
            <p:cNvSpPr/>
            <p:nvPr/>
          </p:nvSpPr>
          <p:spPr>
            <a:xfrm>
              <a:off x="3581400" y="441960"/>
              <a:ext cx="1676400" cy="472440"/>
            </a:xfrm>
            <a:prstGeom prst="rect">
              <a:avLst/>
            </a:prstGeom>
            <a:noFill/>
            <a:ln w="44450" cap="rnd">
              <a:solidFill>
                <a:srgbClr val="FF0000"/>
              </a:solidFill>
              <a:prstDash val="sysDot"/>
            </a:ln>
            <a:effectLst>
              <a:outerShdw dir="4860000" sx="105000" sy="105000" algn="ctr" rotWithShape="0">
                <a:srgbClr val="FF0000">
                  <a:alpha val="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505200" y="375382"/>
              <a:ext cx="1828800" cy="621542"/>
            </a:xfrm>
            <a:prstGeom prst="rect">
              <a:avLst/>
            </a:prstGeom>
            <a:noFill/>
            <a:ln w="44450" cap="rnd">
              <a:solidFill>
                <a:srgbClr val="00B050"/>
              </a:solidFill>
              <a:prstDash val="sysDot"/>
            </a:ln>
            <a:effectLst>
              <a:outerShdw dir="4860000" sx="105000" sy="105000" algn="ctr" rotWithShape="0">
                <a:srgbClr val="FF0000">
                  <a:alpha val="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9FCD0-8ED0-45C1-9884-6D037607B65B}" type="datetime1">
              <a:rPr lang="en-US" smtClean="0"/>
              <a:pPr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454212"/>
            <a:ext cx="3352800" cy="365125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Md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Mahabub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Alam</a:t>
            </a:r>
            <a:r>
              <a:rPr lang="en-US" dirty="0" smtClean="0">
                <a:solidFill>
                  <a:srgbClr val="FF0000"/>
                </a:solidFill>
              </a:rPr>
              <a:t> , </a:t>
            </a:r>
            <a:r>
              <a:rPr lang="en-US" dirty="0" err="1" smtClean="0">
                <a:solidFill>
                  <a:srgbClr val="FF0000"/>
                </a:solidFill>
              </a:rPr>
              <a:t>Razzak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Howlader</a:t>
            </a:r>
            <a:r>
              <a:rPr lang="en-US" dirty="0" smtClean="0">
                <a:solidFill>
                  <a:srgbClr val="FF0000"/>
                </a:solidFill>
              </a:rPr>
              <a:t> Academy, </a:t>
            </a:r>
            <a:r>
              <a:rPr lang="en-US" dirty="0" err="1" smtClean="0">
                <a:solidFill>
                  <a:srgbClr val="FF0000"/>
                </a:solidFill>
              </a:rPr>
              <a:t>Madaripur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Sadar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effectLst>
            <a:glow rad="101600">
              <a:srgbClr val="0072FF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ZFYPYlFSF2Xn1GSXNo6ptMcwTLMuVxVekJP4a8pC.jpeg"/>
          <p:cNvPicPr>
            <a:picLocks noChangeAspect="1"/>
          </p:cNvPicPr>
          <p:nvPr/>
        </p:nvPicPr>
        <p:blipFill>
          <a:blip r:embed="rId2"/>
          <a:srcRect l="30357" t="6250" b="9375"/>
          <a:stretch>
            <a:fillRect/>
          </a:stretch>
        </p:blipFill>
        <p:spPr>
          <a:xfrm>
            <a:off x="480381" y="4498108"/>
            <a:ext cx="4028008" cy="19174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11" descr="Dj6McTjX4AAUNv_.jpg"/>
          <p:cNvPicPr>
            <a:picLocks noChangeAspect="1"/>
          </p:cNvPicPr>
          <p:nvPr/>
        </p:nvPicPr>
        <p:blipFill rotWithShape="1">
          <a:blip r:embed="rId3"/>
          <a:srcRect b="5134"/>
          <a:stretch/>
        </p:blipFill>
        <p:spPr>
          <a:xfrm>
            <a:off x="480381" y="516195"/>
            <a:ext cx="4028008" cy="179372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Picture 12" descr="1479646584131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6386" y="2580968"/>
            <a:ext cx="3648007" cy="169606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" name="Picture 14" descr="jgWSIDh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2390" y="4494197"/>
            <a:ext cx="4075254" cy="192135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9" name="Picture 18" descr="image-198539-1562967857.jpg"/>
          <p:cNvPicPr>
            <a:picLocks noChangeAspect="1"/>
          </p:cNvPicPr>
          <p:nvPr/>
        </p:nvPicPr>
        <p:blipFill>
          <a:blip r:embed="rId6"/>
          <a:srcRect l="2370" t="2104" r="1647" b="3214"/>
          <a:stretch>
            <a:fillRect/>
          </a:stretch>
        </p:blipFill>
        <p:spPr>
          <a:xfrm>
            <a:off x="4812390" y="516194"/>
            <a:ext cx="4104008" cy="179372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0" y="0"/>
            <a:ext cx="9192533" cy="6781800"/>
          </a:xfrm>
          <a:prstGeom prst="rect">
            <a:avLst/>
          </a:prstGeom>
          <a:noFill/>
          <a:ln w="44450" cmpd="sng">
            <a:solidFill>
              <a:srgbClr val="66FF66"/>
            </a:solidFill>
            <a:prstDash val="sysDash"/>
          </a:ln>
          <a:effectLst>
            <a:outerShdw blurRad="876300" dist="1714500" dir="14400000" sx="134000" sy="134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52381" y="294968"/>
            <a:ext cx="8816018" cy="6341806"/>
          </a:xfrm>
          <a:prstGeom prst="rect">
            <a:avLst/>
          </a:prstGeom>
          <a:noFill/>
          <a:ln>
            <a:solidFill>
              <a:srgbClr val="FFFF00"/>
            </a:solidFill>
            <a:prstDash val="dash"/>
          </a:ln>
          <a:effectLst>
            <a:glow rad="101600">
              <a:srgbClr val="0072FF"/>
            </a:glow>
            <a:outerShdw blurRad="914400" dist="1676400" dir="10800000" sx="123000" sy="123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2401" y="147485"/>
            <a:ext cx="8991600" cy="64892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58781" y="368710"/>
            <a:ext cx="8633618" cy="6194323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701025" y="3281205"/>
            <a:ext cx="2186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58781" y="2286000"/>
            <a:ext cx="2308219" cy="21236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মারামারি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/</a:t>
            </a:r>
          </a:p>
          <a:p>
            <a:pPr algn="ctr"/>
            <a:r>
              <a:rPr lang="bn-BD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সন্ত্রাসের</a:t>
            </a:r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চিত্র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08179" y="2286000"/>
            <a:ext cx="2384220" cy="21236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মারামারি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/</a:t>
            </a:r>
          </a:p>
          <a:p>
            <a:pPr algn="ctr"/>
            <a:r>
              <a:rPr lang="bn-BD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সন্ত্রাসের </a:t>
            </a:r>
          </a:p>
          <a:p>
            <a:pPr algn="ctr"/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  <p:bldP spid="14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9FCD0-8ED0-45C1-9884-6D037607B65B}" type="datetime1">
              <a:rPr lang="en-US" smtClean="0"/>
              <a:pPr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 Mahabub Alam , Razzak Howlader Academy, Madaripur Sadar.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0" y="76200"/>
            <a:ext cx="9144000" cy="6858000"/>
            <a:chOff x="0" y="76200"/>
            <a:chExt cx="9144000" cy="6858000"/>
          </a:xfrm>
        </p:grpSpPr>
        <p:sp>
          <p:nvSpPr>
            <p:cNvPr id="7" name="TextBox 6"/>
            <p:cNvSpPr txBox="1"/>
            <p:nvPr/>
          </p:nvSpPr>
          <p:spPr>
            <a:xfrm>
              <a:off x="762000" y="2528377"/>
              <a:ext cx="7620000" cy="3643823"/>
            </a:xfrm>
            <a:prstGeom prst="rect">
              <a:avLst/>
            </a:prstGeom>
            <a:noFill/>
            <a:ln w="76200" cap="rnd" cmpd="sng">
              <a:solidFill>
                <a:srgbClr val="66FF66"/>
              </a:solidFill>
              <a:prstDash val="sysDot"/>
            </a:ln>
            <a:effectLst>
              <a:innerShdw blurRad="63500" dist="50800" dir="13500000">
                <a:prstClr val="black">
                  <a:alpha val="50000"/>
                </a:prstClr>
              </a:innerShdw>
              <a:reflection blurRad="152400" stA="45000" endPos="46000" dir="5400000" sy="-100000" algn="bl" rotWithShape="0"/>
            </a:effectLst>
          </p:spPr>
          <p:txBody>
            <a:bodyPr wrap="square" rtlCol="0">
              <a:prstTxWarp prst="textWave1">
                <a:avLst>
                  <a:gd name="adj1" fmla="val 12500"/>
                  <a:gd name="adj2" fmla="val 522"/>
                </a:avLst>
              </a:prstTxWarp>
              <a:spAutoFit/>
            </a:bodyPr>
            <a:lstStyle/>
            <a:p>
              <a:r>
                <a:rPr lang="bn-BD" sz="28700" b="1" dirty="0" smtClean="0">
                  <a:ln>
                    <a:solidFill>
                      <a:schemeClr val="tx1"/>
                    </a:solidFill>
                    <a:prstDash val="sysDash"/>
                  </a:ln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স</a:t>
              </a:r>
              <a:r>
                <a:rPr lang="bn-BD" sz="28700" b="1" dirty="0" smtClean="0">
                  <a:ln>
                    <a:solidFill>
                      <a:schemeClr val="tx1"/>
                    </a:solidFill>
                    <a:prstDash val="sysDash"/>
                  </a:ln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ন্ত্রা</a:t>
              </a:r>
              <a:r>
                <a:rPr lang="bn-BD" sz="28700" b="1" dirty="0" smtClean="0">
                  <a:ln>
                    <a:solidFill>
                      <a:schemeClr val="tx1"/>
                    </a:solidFill>
                    <a:prstDash val="sysDash"/>
                  </a:ln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স</a:t>
              </a:r>
              <a:endParaRPr lang="en-US" sz="28700" b="1" dirty="0">
                <a:ln>
                  <a:solidFill>
                    <a:schemeClr val="tx1"/>
                  </a:solidFill>
                  <a:prstDash val="sysDash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76200"/>
              <a:ext cx="9144000" cy="6858000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52400" y="228600"/>
              <a:ext cx="8839200" cy="6572250"/>
            </a:xfrm>
            <a:prstGeom prst="rect">
              <a:avLst/>
            </a:prstGeom>
            <a:noFill/>
            <a:ln w="76200" cap="rnd">
              <a:solidFill>
                <a:srgbClr val="FF0000"/>
              </a:solidFill>
              <a:prstDash val="sysDot"/>
            </a:ln>
            <a:effectLst>
              <a:outerShdw blurRad="63500" dir="6000000" sx="99000" sy="99000" algn="ctr" rotWithShape="0">
                <a:srgbClr val="000000">
                  <a:alpha val="99000"/>
                </a:srgbClr>
              </a:outerShdw>
              <a:reflection endPos="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15072" y="533400"/>
              <a:ext cx="8095527" cy="5867400"/>
            </a:xfrm>
            <a:prstGeom prst="rect">
              <a:avLst/>
            </a:prstGeom>
            <a:noFill/>
            <a:ln w="76200" cap="rnd">
              <a:solidFill>
                <a:srgbClr val="FF0000"/>
              </a:solidFill>
              <a:prstDash val="sysDot"/>
            </a:ln>
            <a:effectLst>
              <a:outerShdw blurRad="63500" dir="6000000" sx="99000" sy="99000" algn="ctr" rotWithShape="0">
                <a:srgbClr val="000000">
                  <a:alpha val="99000"/>
                </a:srgbClr>
              </a:outerShdw>
              <a:reflection endPos="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>
                  <a:solidFill>
                    <a:schemeClr val="tx1"/>
                  </a:solidFill>
                  <a:prstDash val="sysDash"/>
                </a:ln>
                <a:effectLst>
                  <a:outerShdw blurRad="393700" dist="50800" dir="5400000" sx="76000" sy="76000" algn="ctr" rotWithShape="0">
                    <a:schemeClr val="accent1">
                      <a:alpha val="46000"/>
                    </a:schemeClr>
                  </a:outerShdw>
                </a:effectLst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62000" y="728752"/>
              <a:ext cx="7620000" cy="1862048"/>
            </a:xfrm>
            <a:prstGeom prst="rect">
              <a:avLst/>
            </a:prstGeom>
            <a:noFill/>
            <a:ln w="76200" cap="sq" cmpd="sng">
              <a:solidFill>
                <a:srgbClr val="00B0F0"/>
              </a:solidFill>
              <a:prstDash val="sysDot"/>
              <a:miter lim="800000"/>
            </a:ln>
            <a:effectLst>
              <a:innerShdw blurRad="571500" dist="1168400" dir="13500000">
                <a:srgbClr val="00B050">
                  <a:alpha val="50000"/>
                </a:srgbClr>
              </a:innerShdw>
              <a:reflection blurRad="152400" stA="45000" endPos="46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11500" b="1" dirty="0" smtClean="0">
                  <a:ln>
                    <a:solidFill>
                      <a:schemeClr val="tx1"/>
                    </a:solidFill>
                    <a:prstDash val="sysDash"/>
                  </a:ln>
                  <a:solidFill>
                    <a:srgbClr val="FF0000"/>
                  </a:solidFill>
                </a:rPr>
                <a:t>الارها ب</a:t>
              </a:r>
              <a:endParaRPr lang="en-US" sz="11500" b="1" dirty="0">
                <a:ln>
                  <a:solidFill>
                    <a:schemeClr val="tx1"/>
                  </a:solidFill>
                  <a:prstDash val="sysDash"/>
                </a:ln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756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9FCD0-8ED0-45C1-9884-6D037607B65B}" type="datetime1">
              <a:rPr lang="en-US" smtClean="0"/>
              <a:pPr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 Mahabub Alam , Razzak Howlader Academy, Madaripur Sadar.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152400" y="190500"/>
              <a:ext cx="8839200" cy="6477000"/>
            </a:xfrm>
            <a:prstGeom prst="rect">
              <a:avLst/>
            </a:prstGeom>
            <a:noFill/>
            <a:ln w="57150">
              <a:solidFill>
                <a:srgbClr val="00B05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04800" y="342900"/>
              <a:ext cx="8534400" cy="6134100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57200" y="495300"/>
              <a:ext cx="8229600" cy="58293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09600" y="762000"/>
            <a:ext cx="7924800" cy="5105400"/>
            <a:chOff x="609600" y="762000"/>
            <a:chExt cx="7924800" cy="5105400"/>
          </a:xfrm>
        </p:grpSpPr>
        <p:sp>
          <p:nvSpPr>
            <p:cNvPr id="12" name="TextBox 11"/>
            <p:cNvSpPr txBox="1"/>
            <p:nvPr/>
          </p:nvSpPr>
          <p:spPr>
            <a:xfrm>
              <a:off x="2057400" y="762000"/>
              <a:ext cx="5029200" cy="1107996"/>
            </a:xfrm>
            <a:prstGeom prst="rect">
              <a:avLst/>
            </a:prstGeom>
            <a:pattFill prst="openDmnd">
              <a:fgClr>
                <a:srgbClr val="FF0000"/>
              </a:fgClr>
              <a:bgClr>
                <a:srgbClr val="45FC04"/>
              </a:bgClr>
            </a:pattFill>
            <a:ln w="38100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6600" dirty="0" smtClean="0">
                  <a:latin typeface="NikoshBAN" pitchFamily="2" charset="0"/>
                  <a:cs typeface="NikoshBAN" pitchFamily="2" charset="0"/>
                </a:rPr>
                <a:t>শিক্ষতে পারবে</a:t>
              </a:r>
              <a:endParaRPr lang="en-US" sz="6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09600" y="2081748"/>
              <a:ext cx="7924800" cy="3785652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marL="571500" indent="-571500" algn="ctr">
                <a:buFont typeface="Wingdings" pitchFamily="2" charset="2"/>
                <a:buChar char="Ø"/>
              </a:pPr>
              <a:r>
                <a:rPr lang="bn-BD" sz="6000" dirty="0" smtClean="0">
                  <a:latin typeface="NikoshBAN" pitchFamily="2" charset="0"/>
                  <a:cs typeface="NikoshBAN" pitchFamily="2" charset="0"/>
                </a:rPr>
                <a:t>সন্ত্রাসের পরিচয় বলতে পারবে</a:t>
              </a:r>
            </a:p>
            <a:p>
              <a:pPr marL="571500" indent="-571500" algn="ctr">
                <a:buFont typeface="Wingdings" pitchFamily="2" charset="2"/>
                <a:buChar char="Ø"/>
              </a:pPr>
              <a:r>
                <a:rPr lang="bn-BD" sz="6000" dirty="0" smtClean="0">
                  <a:latin typeface="NikoshBAN" pitchFamily="2" charset="0"/>
                  <a:cs typeface="NikoshBAN" pitchFamily="2" charset="0"/>
                </a:rPr>
                <a:t>সন্ত্রাসের কুফল লিখতে পারবে</a:t>
              </a:r>
            </a:p>
            <a:p>
              <a:pPr marL="571500" indent="-571500" algn="ctr">
                <a:buFont typeface="Wingdings" pitchFamily="2" charset="2"/>
                <a:buChar char="Ø"/>
              </a:pPr>
              <a:r>
                <a:rPr lang="bn-BD" sz="6000" dirty="0" smtClean="0">
                  <a:latin typeface="NikoshBAN" pitchFamily="2" charset="0"/>
                  <a:cs typeface="NikoshBAN" pitchFamily="2" charset="0"/>
                </a:rPr>
                <a:t>সন্ত্রাস প্রতিরোধের  ইসলামের বিধান বিধন লিখতে পারবে</a:t>
              </a:r>
              <a:endParaRPr lang="en-US" sz="60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522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 title="সন্ত্রাস"/>
          <p:cNvSpPr txBox="1"/>
          <p:nvPr/>
        </p:nvSpPr>
        <p:spPr>
          <a:xfrm>
            <a:off x="304800" y="304800"/>
            <a:ext cx="1219200" cy="646331"/>
          </a:xfrm>
          <a:prstGeom prst="rect">
            <a:avLst/>
          </a:prstGeom>
          <a:pattFill prst="pct5">
            <a:fgClr>
              <a:srgbClr val="FF0000"/>
            </a:fgClr>
            <a:bgClr>
              <a:srgbClr val="66FF66"/>
            </a:bgClr>
          </a:patt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পরিচয়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9FCD0-8ED0-45C1-9884-6D037607B65B}" type="datetime1">
              <a:rPr lang="en-US" smtClean="0"/>
              <a:pPr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 Mahabub Alam , Razzak Howlader Academy, Madaripur Sadar.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04800" y="1828800"/>
            <a:ext cx="2057400" cy="584775"/>
          </a:xfrm>
          <a:prstGeom prst="rect">
            <a:avLst/>
          </a:prstGeom>
          <a:pattFill prst="pct5">
            <a:fgClr>
              <a:srgbClr val="FF0000"/>
            </a:fgClr>
            <a:bgClr>
              <a:srgbClr val="0072FF"/>
            </a:bgClr>
          </a:patt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সন্ত্রাসের কুফল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 cap="rnd">
            <a:solidFill>
              <a:srgbClr val="00B050"/>
            </a:solidFill>
            <a:prstDash val="sysDash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  <a:prstDash val="sysDash"/>
              </a:ln>
              <a:effectLst>
                <a:outerShdw blurRad="520700" dist="1638300" dir="9360000" algn="ctr" rotWithShape="0">
                  <a:srgbClr val="000000">
                    <a:alpha val="41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" y="76200"/>
            <a:ext cx="8991600" cy="6705600"/>
          </a:xfrm>
          <a:prstGeom prst="rect">
            <a:avLst/>
          </a:prstGeom>
          <a:noFill/>
          <a:ln w="57150" cap="rnd" cmpd="sng">
            <a:solidFill>
              <a:srgbClr val="FF0000">
                <a:alpha val="96000"/>
              </a:srgbClr>
            </a:solidFill>
            <a:prstDash val="sysDash"/>
            <a:round/>
          </a:ln>
          <a:effectLst>
            <a:glow rad="63500">
              <a:srgbClr val="00B050">
                <a:alpha val="2000"/>
              </a:srgbClr>
            </a:glow>
            <a:outerShdw blurRad="406400" dir="10620000" algn="ctr">
              <a:srgbClr val="FF0000">
                <a:alpha val="63000"/>
              </a:srgbClr>
            </a:outerShdw>
            <a:reflection blurRad="685800" stA="50000" endPos="4000" dist="4064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normAutofit/>
          </a:bodyPr>
          <a:lstStyle/>
          <a:p>
            <a:pPr algn="ctr"/>
            <a:endParaRPr lang="en-US">
              <a:ln>
                <a:solidFill>
                  <a:schemeClr val="tx1"/>
                </a:solidFill>
                <a:prstDash val="sysDot"/>
              </a:ln>
            </a:endParaRPr>
          </a:p>
        </p:txBody>
      </p:sp>
      <p:sp>
        <p:nvSpPr>
          <p:cNvPr id="9" name="Rectangle 8"/>
          <p:cNvSpPr>
            <a:spLocks noChangeAspect="1"/>
          </p:cNvSpPr>
          <p:nvPr/>
        </p:nvSpPr>
        <p:spPr>
          <a:xfrm>
            <a:off x="228600" y="228599"/>
            <a:ext cx="8690686" cy="6324601"/>
          </a:xfrm>
          <a:prstGeom prst="rect">
            <a:avLst/>
          </a:prstGeom>
          <a:noFill/>
          <a:ln w="95250" cap="rnd" cmpd="sng">
            <a:solidFill>
              <a:srgbClr val="FF0000">
                <a:alpha val="96000"/>
              </a:srgbClr>
            </a:solidFill>
            <a:prstDash val="sysDot"/>
            <a:round/>
          </a:ln>
          <a:effectLst>
            <a:glow rad="63500">
              <a:srgbClr val="00B050">
                <a:alpha val="2000"/>
              </a:srgbClr>
            </a:glow>
            <a:outerShdw blurRad="406400" dir="10620000" algn="ctr">
              <a:srgbClr val="FF0000">
                <a:alpha val="63000"/>
              </a:srgbClr>
            </a:outerShdw>
            <a:reflection blurRad="685800" stA="35000" endPos="24000" dist="4064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normAutofit/>
          </a:bodyPr>
          <a:lstStyle/>
          <a:p>
            <a:pPr algn="ctr"/>
            <a:endParaRPr lang="en-US">
              <a:ln>
                <a:solidFill>
                  <a:schemeClr val="tx1"/>
                </a:solidFill>
                <a:prstDash val="sysDot"/>
              </a:ln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28600" y="108941"/>
            <a:ext cx="8610600" cy="6244174"/>
            <a:chOff x="228600" y="108941"/>
            <a:chExt cx="8610600" cy="6244174"/>
          </a:xfrm>
        </p:grpSpPr>
        <p:sp>
          <p:nvSpPr>
            <p:cNvPr id="2" name="TextBox 1"/>
            <p:cNvSpPr txBox="1"/>
            <p:nvPr/>
          </p:nvSpPr>
          <p:spPr>
            <a:xfrm>
              <a:off x="228600" y="108941"/>
              <a:ext cx="8610600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        </a:t>
              </a:r>
              <a:r>
                <a:rPr lang="bn-BD" sz="4400" dirty="0" smtClean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bn-BD" sz="4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সন্ত্রাস হলো ফেতনা-ফাসাদের আধুনিক রূপ।সন্ত্রাস শব্দের অর্থ অতিশয় ত্রাস বা ভয়ের পরিবেশ।অর্থাৎ ভয় দেখিয়ে বা জোড় খাটিয়ে মানুষের কাছ থেকে কিছু আদায় করা বা আদায়ের পরিবেশ সৃস্টির নীতিকে সন্ত্রাস বলে।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20040" y="1828800"/>
              <a:ext cx="8519160" cy="4524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                    সন্ত্রাসের ফলে সমাজে বিশৃংখলা সৃস্টি হয়।</a:t>
              </a:r>
              <a:r>
                <a:rPr lang="bn-BD" sz="32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ব্যক্তি,   পরিবার,সমাজীক ও রাষ্ট্রিয় জীবন বিপর্যস্ত হয়।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মানুষের স্বাভাবিক শান্তিপূর্ণ জীবনযাপন ব্যাহত হয়।সন্ত্রাস কবলিত জনপদে মানুষের জীবনের নিরাপত্তা থাকে না।যখন তখন কেউ অপমৃত্যুর শিকার হতে পারে।</a:t>
              </a:r>
              <a:r>
                <a:rPr lang="bn-BD" sz="32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সন্ত্রাসের কারনে মানুষের সম্পদ ও সম্ভ্রমের নিরাপত্তাথাকে না। 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পারস্পারিক সম্পর্কনষ্ট হয়। </a:t>
              </a:r>
              <a:r>
                <a:rPr lang="bn-BD" sz="3200" dirty="0" smtClean="0">
                  <a:solidFill>
                    <a:srgbClr val="0072FF"/>
                  </a:solidFill>
                  <a:latin typeface="NikoshBAN" pitchFamily="2" charset="0"/>
                  <a:cs typeface="NikoshBAN" pitchFamily="2" charset="0"/>
                </a:rPr>
                <a:t>হিংসা-বিদ্বেষ বেড়ে যায়,আইন-শৃংখলা ও প্রশাসন স্থবির হয়ে পড়ে।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ফলে জাতীয় উন্নতি ও অগ্রগতি মারাত্মকভাবে ব্যাহত হয়। ফলে ব্যক্তি –পরিবার-সমাজ-দেশ তথা জাতীর অপুরনিয় ক্ষতি সাধিত হয়। 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যা কখনই পুরোন করা সম্ভব নয়।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7041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/>
      <p:bldP spid="5" grpId="0"/>
      <p:bldP spid="6" grpId="0"/>
      <p:bldP spid="11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9FCD0-8ED0-45C1-9884-6D037607B65B}" type="datetime1">
              <a:rPr lang="en-US" smtClean="0"/>
              <a:pPr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 Mahabub Alam , Razzak Howlader Academy, Madaripur Sadar.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pattFill prst="pct5">
            <a:fgClr>
              <a:srgbClr val="45FC04"/>
            </a:fgClr>
            <a:bgClr>
              <a:schemeClr val="bg1"/>
            </a:bgClr>
          </a:pattFill>
          <a:ln w="57150">
            <a:solidFill>
              <a:srgbClr val="0072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4800" y="304800"/>
            <a:ext cx="8534400" cy="6248400"/>
          </a:xfrm>
          <a:prstGeom prst="rect">
            <a:avLst/>
          </a:prstGeom>
          <a:pattFill prst="pct5">
            <a:fgClr>
              <a:srgbClr val="45FC04"/>
            </a:fgClr>
            <a:bgClr>
              <a:schemeClr val="bg1"/>
            </a:bgClr>
          </a:pattFill>
          <a:ln w="57150" cap="rnd">
            <a:solidFill>
              <a:srgbClr val="45FC04"/>
            </a:solidFill>
            <a:prstDash val="sysDot"/>
          </a:ln>
          <a:effectLst>
            <a:reflection blurRad="508000" stA="49000" endPos="50000" dist="5842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>
            <a:spLocks/>
          </p:cNvSpPr>
          <p:nvPr/>
        </p:nvSpPr>
        <p:spPr>
          <a:xfrm>
            <a:off x="2800350" y="533400"/>
            <a:ext cx="3543300" cy="923330"/>
          </a:xfrm>
          <a:prstGeom prst="rect">
            <a:avLst/>
          </a:prstGeom>
          <a:pattFill prst="pct5">
            <a:fgClr>
              <a:srgbClr val="FF0000"/>
            </a:fgClr>
            <a:bgClr>
              <a:srgbClr val="45FC04"/>
            </a:bgClr>
          </a:pattFill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/>
              <a:t>একক কাজ</a:t>
            </a:r>
            <a:endParaRPr lang="en-US" sz="5400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31" b="4444"/>
          <a:stretch/>
        </p:blipFill>
        <p:spPr>
          <a:xfrm>
            <a:off x="1154098" y="1752600"/>
            <a:ext cx="6835803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45FC0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extBox 13"/>
          <p:cNvSpPr txBox="1">
            <a:spLocks/>
          </p:cNvSpPr>
          <p:nvPr/>
        </p:nvSpPr>
        <p:spPr>
          <a:xfrm>
            <a:off x="1154099" y="5221069"/>
            <a:ext cx="6835802" cy="830997"/>
          </a:xfrm>
          <a:prstGeom prst="rect">
            <a:avLst/>
          </a:prstGeom>
          <a:pattFill prst="pct5">
            <a:fgClr>
              <a:srgbClr val="FF0000"/>
            </a:fgClr>
            <a:bgClr>
              <a:srgbClr val="45FC04"/>
            </a:bgClr>
          </a:patt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971952"/>
                </a:solidFill>
              </a:rPr>
              <a:t>সন্ত্রাস কাহাকে বলে ?</a:t>
            </a:r>
            <a:endParaRPr lang="en-US" sz="4800" dirty="0">
              <a:solidFill>
                <a:srgbClr val="9719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70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 err="1" smtClean="0">
                <a:solidFill>
                  <a:schemeClr val="tx1"/>
                </a:solidFill>
              </a:rPr>
              <a:t>Md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Mahabub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Alam</a:t>
            </a:r>
            <a:r>
              <a:rPr lang="en-US" sz="1600" dirty="0" smtClean="0">
                <a:solidFill>
                  <a:schemeClr val="tx1"/>
                </a:solidFill>
              </a:rPr>
              <a:t> , </a:t>
            </a:r>
            <a:r>
              <a:rPr lang="en-US" sz="1600" dirty="0" err="1" smtClean="0">
                <a:solidFill>
                  <a:schemeClr val="tx1"/>
                </a:solidFill>
              </a:rPr>
              <a:t>Razzak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Howlader</a:t>
            </a:r>
            <a:r>
              <a:rPr lang="en-US" sz="1600" dirty="0" smtClean="0">
                <a:solidFill>
                  <a:schemeClr val="tx1"/>
                </a:solidFill>
              </a:rPr>
              <a:t> Academy, </a:t>
            </a:r>
            <a:r>
              <a:rPr lang="en-US" sz="1600" dirty="0" err="1" smtClean="0">
                <a:solidFill>
                  <a:schemeClr val="tx1"/>
                </a:solidFill>
              </a:rPr>
              <a:t>Madaripur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Sadar</a:t>
            </a:r>
            <a:r>
              <a:rPr lang="en-US" sz="1600" dirty="0" smtClean="0">
                <a:solidFill>
                  <a:schemeClr val="tx1"/>
                </a:solidFill>
              </a:rPr>
              <a:t>.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9FCD0-8ED0-45C1-9884-6D037607B65B}" type="datetime1">
              <a:rPr lang="en-US" sz="1800" smtClean="0">
                <a:solidFill>
                  <a:schemeClr val="tx1"/>
                </a:solidFill>
              </a:rPr>
              <a:pPr/>
              <a:t>3/15/2021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800" smtClean="0">
                <a:solidFill>
                  <a:schemeClr val="tx1"/>
                </a:solidFill>
              </a:rPr>
              <a:pPr/>
              <a:t>8</a:t>
            </a:fld>
            <a:endParaRPr lang="en-US" sz="1800" dirty="0">
              <a:solidFill>
                <a:schemeClr val="tx1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5" name="TextBox 14"/>
            <p:cNvSpPr txBox="1"/>
            <p:nvPr/>
          </p:nvSpPr>
          <p:spPr>
            <a:xfrm>
              <a:off x="342900" y="342900"/>
              <a:ext cx="4838700" cy="646331"/>
            </a:xfrm>
            <a:prstGeom prst="rect">
              <a:avLst/>
            </a:prstGeom>
            <a:pattFill prst="pct5">
              <a:fgClr>
                <a:srgbClr val="FFFF00"/>
              </a:fgClr>
              <a:bgClr>
                <a:srgbClr val="00B050"/>
              </a:bgClr>
            </a:pattFill>
            <a:ln w="12700">
              <a:solidFill>
                <a:schemeClr val="tx1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সন্ত্রাস প্রতিরোধে ইসলামের বিধান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0" y="0"/>
                <a:ext cx="9144000" cy="6858000"/>
                <a:chOff x="0" y="0"/>
                <a:chExt cx="9144000" cy="6858000"/>
              </a:xfrm>
            </p:grpSpPr>
            <p:sp>
              <p:nvSpPr>
                <p:cNvPr id="8" name="Rectangle 7"/>
                <p:cNvSpPr>
                  <a:spLocks/>
                </p:cNvSpPr>
                <p:nvPr/>
              </p:nvSpPr>
              <p:spPr>
                <a:xfrm>
                  <a:off x="304800" y="304800"/>
                  <a:ext cx="8534400" cy="6248400"/>
                </a:xfrm>
                <a:prstGeom prst="rect">
                  <a:avLst/>
                </a:prstGeom>
                <a:noFill/>
                <a:ln w="28575">
                  <a:solidFill>
                    <a:srgbClr val="FF0000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" name="Rectangle 1"/>
                <p:cNvSpPr/>
                <p:nvPr/>
              </p:nvSpPr>
              <p:spPr>
                <a:xfrm>
                  <a:off x="0" y="0"/>
                  <a:ext cx="9144000" cy="6858000"/>
                </a:xfrm>
                <a:prstGeom prst="rect">
                  <a:avLst/>
                </a:prstGeom>
                <a:noFill/>
                <a:ln w="76200">
                  <a:solidFill>
                    <a:srgbClr val="FF0000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Rectangle 6"/>
                <p:cNvSpPr>
                  <a:spLocks/>
                </p:cNvSpPr>
                <p:nvPr/>
              </p:nvSpPr>
              <p:spPr>
                <a:xfrm>
                  <a:off x="152400" y="152400"/>
                  <a:ext cx="8839200" cy="6553200"/>
                </a:xfrm>
                <a:prstGeom prst="rect">
                  <a:avLst/>
                </a:prstGeom>
                <a:noFill/>
                <a:ln w="28575">
                  <a:solidFill>
                    <a:srgbClr val="00B050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Half Frame 9"/>
                <p:cNvSpPr/>
                <p:nvPr/>
              </p:nvSpPr>
              <p:spPr>
                <a:xfrm>
                  <a:off x="76200" y="76200"/>
                  <a:ext cx="533400" cy="457200"/>
                </a:xfrm>
                <a:prstGeom prst="halfFrame">
                  <a:avLst>
                    <a:gd name="adj1" fmla="val 10382"/>
                    <a:gd name="adj2" fmla="val 10382"/>
                  </a:avLst>
                </a:prstGeom>
                <a:solidFill>
                  <a:srgbClr val="FF0000"/>
                </a:solidFill>
                <a:ln>
                  <a:solidFill>
                    <a:srgbClr val="66FF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" name="Half Frame 10"/>
                <p:cNvSpPr/>
                <p:nvPr/>
              </p:nvSpPr>
              <p:spPr>
                <a:xfrm rot="10800000">
                  <a:off x="8572500" y="6343962"/>
                  <a:ext cx="533400" cy="457200"/>
                </a:xfrm>
                <a:prstGeom prst="halfFrame">
                  <a:avLst>
                    <a:gd name="adj1" fmla="val 10382"/>
                    <a:gd name="adj2" fmla="val 10382"/>
                  </a:avLst>
                </a:prstGeom>
                <a:solidFill>
                  <a:srgbClr val="FF0000"/>
                </a:solidFill>
                <a:ln>
                  <a:solidFill>
                    <a:srgbClr val="66FF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" name="Half Frame 11"/>
                <p:cNvSpPr/>
                <p:nvPr/>
              </p:nvSpPr>
              <p:spPr>
                <a:xfrm rot="5400000">
                  <a:off x="8585616" y="114300"/>
                  <a:ext cx="533400" cy="457200"/>
                </a:xfrm>
                <a:prstGeom prst="halfFrame">
                  <a:avLst>
                    <a:gd name="adj1" fmla="val 10382"/>
                    <a:gd name="adj2" fmla="val 10382"/>
                  </a:avLst>
                </a:prstGeom>
                <a:solidFill>
                  <a:srgbClr val="FF0000"/>
                </a:solidFill>
                <a:ln>
                  <a:solidFill>
                    <a:srgbClr val="66FF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" name="Half Frame 12"/>
                <p:cNvSpPr/>
                <p:nvPr/>
              </p:nvSpPr>
              <p:spPr>
                <a:xfrm rot="16200000">
                  <a:off x="38100" y="6299616"/>
                  <a:ext cx="533400" cy="457200"/>
                </a:xfrm>
                <a:prstGeom prst="halfFrame">
                  <a:avLst>
                    <a:gd name="adj1" fmla="val 10382"/>
                    <a:gd name="adj2" fmla="val 10382"/>
                  </a:avLst>
                </a:prstGeom>
                <a:solidFill>
                  <a:srgbClr val="FF0000"/>
                </a:solidFill>
                <a:ln>
                  <a:solidFill>
                    <a:srgbClr val="66FF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6" name="TextBox 15"/>
              <p:cNvSpPr txBox="1"/>
              <p:nvPr/>
            </p:nvSpPr>
            <p:spPr>
              <a:xfrm>
                <a:off x="342900" y="345398"/>
                <a:ext cx="8496300" cy="440120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prstDash val="sysDash"/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BD" sz="3600" dirty="0" smtClean="0">
                    <a:latin typeface="NikoshBAN" pitchFamily="2" charset="0"/>
                    <a:cs typeface="NikoshBAN" pitchFamily="2" charset="0"/>
                  </a:rPr>
                  <a:t>                                           ইসলাম সন্ত্রাস প্রতিরোধে মুসলমানদের ঐক্যবদ্ধ থেকে যুদ্ধ করার নির্দেশ দিয়েছে। আর এ যুদ্ধ মুসলমানদের ইমান রক্ষার যুদ্ধ বলে ঘোষণা দিইয়েছে। আল্লাহ্‌ পবিত্র কুর আনে বলেন- </a:t>
                </a:r>
                <a:r>
                  <a:rPr lang="ar-SA" sz="40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وقا تلوهم حتى لاتكونفتنة</a:t>
                </a:r>
                <a:r>
                  <a:rPr lang="bn-BD" sz="36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      </a:t>
                </a:r>
              </a:p>
              <a:p>
                <a:r>
                  <a:rPr lang="bn-BD" sz="4400" dirty="0" smtClean="0">
                    <a:solidFill>
                      <a:schemeClr val="accent4"/>
                    </a:solidFill>
                    <a:latin typeface="NikoshBAN" pitchFamily="2" charset="0"/>
                    <a:cs typeface="NikoshBAN" pitchFamily="2" charset="0"/>
                  </a:rPr>
                  <a:t>অর্থঃ “এবং তোমরা তাদের বিরুদ্ধে সংগ্রাম করতে থাকবে যতক্ষণ না ফিতনা দূরীভূত না হয়।” </a:t>
                </a:r>
                <a:r>
                  <a:rPr lang="bn-BD" sz="32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(সূরা আল-আনফাল-৩৯)   </a:t>
                </a:r>
                <a:endParaRPr lang="en-US" sz="44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24400" y="4086819"/>
                <a:ext cx="3962400" cy="2085381"/>
              </a:xfrm>
              <a:prstGeom prst="rect">
                <a:avLst/>
              </a:prstGeom>
              <a:ln w="88900" cap="sq" cmpd="thickThin">
                <a:solidFill>
                  <a:srgbClr val="0070C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</p:spPr>
          </p:pic>
        </p:grpSp>
        <p:sp>
          <p:nvSpPr>
            <p:cNvPr id="17" name="TextBox 16"/>
            <p:cNvSpPr txBox="1"/>
            <p:nvPr/>
          </p:nvSpPr>
          <p:spPr>
            <a:xfrm>
              <a:off x="395990" y="4866382"/>
              <a:ext cx="4176010" cy="1077218"/>
            </a:xfrm>
            <a:prstGeom prst="rect">
              <a:avLst/>
            </a:prstGeom>
            <a:pattFill prst="lgCheck">
              <a:fgClr>
                <a:srgbClr val="FF0000"/>
              </a:fgClr>
              <a:bgClr>
                <a:srgbClr val="00B050"/>
              </a:bgClr>
            </a:pattFill>
            <a:ln w="28575">
              <a:solidFill>
                <a:srgbClr val="00B050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b="1" dirty="0" smtClean="0">
                  <a:latin typeface="NikoshBAN" pitchFamily="2" charset="0"/>
                  <a:cs typeface="NikoshBAN" pitchFamily="2" charset="0"/>
                </a:rPr>
                <a:t>সন্ত্রাস দমনে ইসলাম সাধারণণত তিন প্রকার ব্যবস্থা নিয়েছে</a:t>
              </a:r>
              <a:r>
                <a:rPr lang="bn-BD" sz="2800" b="1" dirty="0" smtClean="0">
                  <a:latin typeface="NikoshBAN" pitchFamily="2" charset="0"/>
                  <a:cs typeface="NikoshBAN" pitchFamily="2" charset="0"/>
                </a:rPr>
                <a:t>।</a:t>
              </a:r>
              <a:endParaRPr lang="en-US" sz="2800" b="1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227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9FCD0-8ED0-45C1-9884-6D037607B65B}" type="datetime1">
              <a:rPr lang="en-US" smtClean="0"/>
              <a:pPr/>
              <a:t>3/15/2021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Md</a:t>
            </a:r>
            <a:r>
              <a:rPr lang="en-US" dirty="0" smtClean="0"/>
              <a:t> </a:t>
            </a:r>
            <a:r>
              <a:rPr lang="en-US" dirty="0" err="1" smtClean="0"/>
              <a:t>Mahabub</a:t>
            </a:r>
            <a:r>
              <a:rPr lang="en-US" dirty="0" smtClean="0"/>
              <a:t> </a:t>
            </a:r>
            <a:r>
              <a:rPr lang="en-US" dirty="0" err="1" smtClean="0"/>
              <a:t>Alam</a:t>
            </a:r>
            <a:r>
              <a:rPr lang="en-US" dirty="0" smtClean="0"/>
              <a:t> , </a:t>
            </a:r>
            <a:r>
              <a:rPr lang="en-US" dirty="0" err="1" smtClean="0"/>
              <a:t>Razzak</a:t>
            </a:r>
            <a:r>
              <a:rPr lang="en-US" dirty="0" smtClean="0"/>
              <a:t> </a:t>
            </a:r>
            <a:r>
              <a:rPr lang="en-US" dirty="0" err="1" smtClean="0"/>
              <a:t>Howlader</a:t>
            </a:r>
            <a:r>
              <a:rPr lang="en-US" dirty="0" smtClean="0"/>
              <a:t> Academy, </a:t>
            </a:r>
            <a:r>
              <a:rPr lang="en-US" dirty="0" err="1" smtClean="0"/>
              <a:t>Madaripur</a:t>
            </a:r>
            <a:r>
              <a:rPr lang="en-US" dirty="0" smtClean="0"/>
              <a:t> </a:t>
            </a:r>
            <a:r>
              <a:rPr lang="en-US" dirty="0" err="1" smtClean="0"/>
              <a:t>Sadar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4" name="Group 13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37160" y="152400"/>
                <a:ext cx="8869680" cy="6515100"/>
              </a:xfrm>
              <a:prstGeom prst="rect">
                <a:avLst/>
              </a:prstGeom>
              <a:noFill/>
              <a:ln w="44450">
                <a:solidFill>
                  <a:srgbClr val="00B05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89560" y="304800"/>
                <a:ext cx="8549640" cy="6248400"/>
              </a:xfrm>
              <a:prstGeom prst="rect">
                <a:avLst/>
              </a:prstGeom>
              <a:noFill/>
              <a:ln w="44450" cap="rnd">
                <a:solidFill>
                  <a:srgbClr val="FF0000"/>
                </a:solidFill>
                <a:prstDash val="sysDot"/>
              </a:ln>
              <a:effectLst>
                <a:outerShdw blurRad="50800" dist="50800" dir="5400000" algn="ctr" rotWithShape="0">
                  <a:srgbClr val="000000">
                    <a:alpha val="5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10" name="Half Frame 9"/>
              <p:cNvSpPr/>
              <p:nvPr/>
            </p:nvSpPr>
            <p:spPr>
              <a:xfrm rot="16200000">
                <a:off x="-5871" y="6319798"/>
                <a:ext cx="533400" cy="457200"/>
              </a:xfrm>
              <a:prstGeom prst="halfFrame">
                <a:avLst>
                  <a:gd name="adj1" fmla="val 20218"/>
                  <a:gd name="adj2" fmla="val 23497"/>
                </a:avLst>
              </a:prstGeom>
              <a:solidFill>
                <a:srgbClr val="FF000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Half Frame 10"/>
              <p:cNvSpPr/>
              <p:nvPr/>
            </p:nvSpPr>
            <p:spPr>
              <a:xfrm>
                <a:off x="45345" y="52466"/>
                <a:ext cx="533400" cy="457200"/>
              </a:xfrm>
              <a:prstGeom prst="halfFrame">
                <a:avLst>
                  <a:gd name="adj1" fmla="val 20219"/>
                  <a:gd name="adj2" fmla="val 20218"/>
                </a:avLst>
              </a:prstGeom>
              <a:solidFill>
                <a:srgbClr val="FF000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Half Frame 11"/>
              <p:cNvSpPr/>
              <p:nvPr/>
            </p:nvSpPr>
            <p:spPr>
              <a:xfrm rot="5400000">
                <a:off x="8616471" y="90566"/>
                <a:ext cx="533400" cy="457200"/>
              </a:xfrm>
              <a:prstGeom prst="halfFrame">
                <a:avLst>
                  <a:gd name="adj1" fmla="val 20218"/>
                  <a:gd name="adj2" fmla="val 23497"/>
                </a:avLst>
              </a:prstGeom>
              <a:solidFill>
                <a:srgbClr val="FF000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Half Frame 12"/>
              <p:cNvSpPr/>
              <p:nvPr/>
            </p:nvSpPr>
            <p:spPr>
              <a:xfrm rot="10800000">
                <a:off x="8572375" y="6367697"/>
                <a:ext cx="533400" cy="457200"/>
              </a:xfrm>
              <a:prstGeom prst="halfFrame">
                <a:avLst>
                  <a:gd name="adj1" fmla="val 20219"/>
                  <a:gd name="adj2" fmla="val 20218"/>
                </a:avLst>
              </a:prstGeom>
              <a:solidFill>
                <a:srgbClr val="FF000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489429" y="778460"/>
              <a:ext cx="8197371" cy="5170646"/>
            </a:xfrm>
            <a:prstGeom prst="rect">
              <a:avLst/>
            </a:prstGeom>
            <a:pattFill prst="divot">
              <a:fgClr>
                <a:srgbClr val="FF0000"/>
              </a:fgClr>
              <a:bgClr>
                <a:srgbClr val="00B050"/>
              </a:bgClr>
            </a:pattFill>
            <a:ln w="76200">
              <a:solidFill>
                <a:srgbClr val="002060">
                  <a:alpha val="51000"/>
                </a:srgbClr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pPr marL="342900" indent="-342900" algn="ctr">
                <a:buFont typeface="+mj-lt"/>
                <a:buAutoNum type="arabicParenR"/>
              </a:pPr>
              <a:r>
                <a:rPr lang="bn-BD" sz="7200" dirty="0" smtClean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bn-BD" sz="6000" dirty="0" smtClean="0">
                  <a:latin typeface="NikoshBAN" pitchFamily="2" charset="0"/>
                  <a:cs typeface="NikoshBAN" pitchFamily="2" charset="0"/>
                </a:rPr>
                <a:t>সন্ত্রাসের পরিচয় বলতে পারবে</a:t>
              </a:r>
              <a:endParaRPr lang="bn-BD" sz="6600" dirty="0" smtClean="0">
                <a:latin typeface="NikoshBAN" pitchFamily="2" charset="0"/>
                <a:cs typeface="NikoshBAN" pitchFamily="2" charset="0"/>
              </a:endParaRPr>
            </a:p>
            <a:p>
              <a:r>
                <a:rPr lang="bn-BD" sz="6600" dirty="0" smtClean="0"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r>
                <a:rPr lang="bn-BD" sz="6600" dirty="0" smtClean="0">
                  <a:latin typeface="NikoshBAN" pitchFamily="2" charset="0"/>
                  <a:cs typeface="NikoshBAN" pitchFamily="2" charset="0"/>
                </a:rPr>
                <a:t>২</a:t>
              </a:r>
              <a:r>
                <a:rPr lang="bn-BD" sz="6000" dirty="0" smtClean="0">
                  <a:latin typeface="NikoshBAN" pitchFamily="2" charset="0"/>
                  <a:cs typeface="NikoshBAN" pitchFamily="2" charset="0"/>
                </a:rPr>
                <a:t>)  সন্ত্রাসের কুফল লিখতে পারবে</a:t>
              </a:r>
            </a:p>
            <a:p>
              <a:endParaRPr lang="bn-BD" sz="6600" dirty="0" smtClean="0">
                <a:latin typeface="NikoshBAN" pitchFamily="2" charset="0"/>
                <a:cs typeface="NikoshBAN" pitchFamily="2" charset="0"/>
              </a:endParaRPr>
            </a:p>
            <a:p>
              <a:r>
                <a:rPr lang="bn-BD" sz="6000" dirty="0" smtClean="0">
                  <a:latin typeface="NikoshBAN" pitchFamily="2" charset="0"/>
                  <a:cs typeface="NikoshBAN" pitchFamily="2" charset="0"/>
                </a:rPr>
                <a:t>৩)  নৈতিকতাবোধ  জাগ্রতকরণ</a:t>
              </a:r>
              <a:endParaRPr lang="en-US" sz="60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864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1003</TotalTime>
  <Words>766</Words>
  <Application>Microsoft Office PowerPoint</Application>
  <PresentationFormat>On-screen Show (4:3)</PresentationFormat>
  <Paragraphs>121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Office Theme</vt:lpstr>
      <vt:lpstr>Origin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113</cp:revision>
  <dcterms:created xsi:type="dcterms:W3CDTF">2006-08-16T00:00:00Z</dcterms:created>
  <dcterms:modified xsi:type="dcterms:W3CDTF">2021-03-15T15:18:11Z</dcterms:modified>
</cp:coreProperties>
</file>