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0" r:id="rId5"/>
    <p:sldId id="271" r:id="rId6"/>
    <p:sldId id="272" r:id="rId7"/>
    <p:sldId id="259" r:id="rId8"/>
    <p:sldId id="260" r:id="rId9"/>
    <p:sldId id="269" r:id="rId10"/>
    <p:sldId id="261" r:id="rId11"/>
    <p:sldId id="262" r:id="rId12"/>
    <p:sldId id="263" r:id="rId13"/>
    <p:sldId id="268" r:id="rId14"/>
    <p:sldId id="266" r:id="rId15"/>
    <p:sldId id="265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0EAC2-BCF9-4D6B-8D16-410A7FF79AF5}" type="datetimeFigureOut">
              <a:rPr lang="en-US" smtClean="0"/>
              <a:t>05-Mar-21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F66C2-BB21-4AF4-B5A0-409234A3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2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F66C2-BB21-4AF4-B5A0-409234A34C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9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F3D1-F83A-4A85-9CCC-5E0C61517677}" type="datetimeFigureOut">
              <a:rPr lang="en-US" smtClean="0"/>
              <a:t>05-Mar-21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8674-0C89-4A29-80BD-D622CFCE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2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F3D1-F83A-4A85-9CCC-5E0C61517677}" type="datetimeFigureOut">
              <a:rPr lang="en-US" smtClean="0"/>
              <a:t>05-Mar-21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8674-0C89-4A29-80BD-D622CFCE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3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F3D1-F83A-4A85-9CCC-5E0C61517677}" type="datetimeFigureOut">
              <a:rPr lang="en-US" smtClean="0"/>
              <a:t>05-Mar-21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8674-0C89-4A29-80BD-D622CFCE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2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F3D1-F83A-4A85-9CCC-5E0C61517677}" type="datetimeFigureOut">
              <a:rPr lang="en-US" smtClean="0"/>
              <a:t>05-Mar-21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8674-0C89-4A29-80BD-D622CFCE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9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F3D1-F83A-4A85-9CCC-5E0C61517677}" type="datetimeFigureOut">
              <a:rPr lang="en-US" smtClean="0"/>
              <a:t>05-Mar-21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8674-0C89-4A29-80BD-D622CFCE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F3D1-F83A-4A85-9CCC-5E0C61517677}" type="datetimeFigureOut">
              <a:rPr lang="en-US" smtClean="0"/>
              <a:t>05-Mar-21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8674-0C89-4A29-80BD-D622CFCE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6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F3D1-F83A-4A85-9CCC-5E0C61517677}" type="datetimeFigureOut">
              <a:rPr lang="en-US" smtClean="0"/>
              <a:t>05-Mar-21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8674-0C89-4A29-80BD-D622CFCE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0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F3D1-F83A-4A85-9CCC-5E0C61517677}" type="datetimeFigureOut">
              <a:rPr lang="en-US" smtClean="0"/>
              <a:t>05-Mar-21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8674-0C89-4A29-80BD-D622CFCE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4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F3D1-F83A-4A85-9CCC-5E0C61517677}" type="datetimeFigureOut">
              <a:rPr lang="en-US" smtClean="0"/>
              <a:t>05-Mar-21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8674-0C89-4A29-80BD-D622CFCE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5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F3D1-F83A-4A85-9CCC-5E0C61517677}" type="datetimeFigureOut">
              <a:rPr lang="en-US" smtClean="0"/>
              <a:t>05-Mar-21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8674-0C89-4A29-80BD-D622CFCE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2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F3D1-F83A-4A85-9CCC-5E0C61517677}" type="datetimeFigureOut">
              <a:rPr lang="en-US" smtClean="0"/>
              <a:t>05-Mar-21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8674-0C89-4A29-80BD-D622CFCE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6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CF3D1-F83A-4A85-9CCC-5E0C61517677}" type="datetimeFigureOut">
              <a:rPr lang="en-US" smtClean="0"/>
              <a:t>05-Mar-21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68674-0C89-4A29-80BD-D622CFCE0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4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4" y="127520"/>
            <a:ext cx="11916229" cy="673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4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46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7942" y="232229"/>
            <a:ext cx="114153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AIDS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রোগের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কারণ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এটি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যেভাবে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ছড়ায়ঃ</a:t>
            </a:r>
            <a:endParaRPr lang="en-US" sz="32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IN" sz="2800" dirty="0" smtClean="0"/>
              <a:t>এইচ আই ভি ভাইরাস দ্বারা আক্রান্ত ব্যক্তির রক্ত গ্রহণ করলে বা তার ব্যবহৃত ইনজেকশনের সিরিঞ্জ বা সুঁচ ব্যবহার করলে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IN" sz="2800" dirty="0" smtClean="0"/>
              <a:t>এইচ আই ভি ভাইরাস দ্বারা আক্রান্ত গর্ভবতী মায়ের শিশুরও আক্রান্ত হওয়ার সম্ভাবনা  রয়েছে , যা গর্ভধারনের শেষদিকে  বা  প্রসবের সময় হতে পারে 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IN" sz="2800" dirty="0" smtClean="0"/>
              <a:t>সমকামী কিংবা নারী – পুরুষের অনিয়ন্ত্রিত যৌন সংযোগের মাধ্যমে এই ভাইরাস সংক্রমিত হয়।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IN" sz="2800" dirty="0" smtClean="0"/>
              <a:t>এইডস আক্রান্ত মায়ের বুকের দুধ পান করলে সদ্যোজাত শিশুর এ রোগ হতে পারে।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IN" sz="2800" dirty="0" smtClean="0"/>
              <a:t>রক্ত , বীর্য ,লালা ,অশ্রু ইত্যাদি শারীরিক তরলের মাধ্যমে এই রোগ সংক্রমিত হতে পারে ।</a:t>
            </a:r>
          </a:p>
          <a:p>
            <a:r>
              <a:rPr lang="bn-IN" sz="2800" dirty="0"/>
              <a:t> </a:t>
            </a:r>
            <a:r>
              <a:rPr lang="bn-IN" sz="2800" dirty="0" smtClean="0"/>
              <a:t>  তবে খাদ্য , পানি, মশা বা কীটপতঙ্গ অথবা এইডস রোগীর সাধারণ       সংস্পর্শে এ রোগ সংক্রমনের আশংখা থাকে না । এটি ছোঁয়াছে রোগ নয়।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404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0341" y="341476"/>
            <a:ext cx="6923690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AIDS</a:t>
            </a:r>
            <a:r>
              <a:rPr lang="bn-IN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এর ফলে কি ঘটে ?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170" y="1378857"/>
            <a:ext cx="108130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/>
              <a:t>এইচ আই ভি দেহের স্বাভাবিক রোগ প্রতিরোধ ক্ষমতা নষ্ট করে দেয় । দেহের রক্ত স্রোতে প্রবেশ করার পর এটি রক্তের শ্বেত কনিকার  লিম্ফোসাইটকে আক্রমণ করে । এ কারনে এগুলো নষ্ট হয়ে যাওয়ায় দেহের রোগ প্রতিরোধ  ক্ষমতা  নষ্ট হয়ে যায় । এর ফলে  শরীরে নানা ধরনের বিরল রোগের সংক্রমণ ঘটে । যেমন শ্বাসতন্ত্রের রোগ ,মস্তিষ্কের রোগ , পরিপাক তন্ত্রের রোগ ও টিউমার । এটি সংক্রমনের পর প্রথম ৫ বছর পর্যন্ত মানুষের দেহে কোনো রোগের লক্ষণ প্রকাশ পায় না । তাই মানুষ এই রোগের বাহক হিসাবে কাজ করে তখন তারা অন্যকে সংক্রমিত করতে পারে।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4957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4597" y="216015"/>
            <a:ext cx="8895384" cy="830997"/>
          </a:xfrm>
          <a:prstGeom prst="rect">
            <a:avLst/>
          </a:prstGeom>
          <a:gradFill flip="none" rotWithShape="1">
            <a:gsLst>
              <a:gs pos="9900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AIDS</a:t>
            </a:r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এর প্রতিরোধে করনীয় বিষয়ঃ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1483" y="154616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arenR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1621" y="1164134"/>
            <a:ext cx="1142274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bn-IN" sz="4400" dirty="0" smtClean="0"/>
              <a:t> </a:t>
            </a:r>
            <a:r>
              <a:rPr lang="en-US" sz="4000" dirty="0" smtClean="0"/>
              <a:t>AIDS</a:t>
            </a:r>
            <a:r>
              <a:rPr lang="bn-IN" sz="4000" dirty="0" smtClean="0"/>
              <a:t> সংক্রমণ  সম্পর্কে সকলকে অবহিত করা </a:t>
            </a:r>
          </a:p>
          <a:p>
            <a:pPr marL="342900" indent="-342900">
              <a:buAutoNum type="arabicParenR"/>
            </a:pPr>
            <a:r>
              <a:rPr lang="bn-IN" sz="4000" dirty="0" smtClean="0"/>
              <a:t> নিজেকে এই রোগ হতে দূরে রাখা</a:t>
            </a:r>
          </a:p>
          <a:p>
            <a:pPr marL="342900" indent="-342900">
              <a:buAutoNum type="arabicParenR"/>
            </a:pPr>
            <a:r>
              <a:rPr lang="bn-IN" sz="4000" dirty="0" smtClean="0"/>
              <a:t> রক্তদান বা গ্রহনের সময় আলাদা আলাদা সিরিঞ্জ ব্যবহার করা</a:t>
            </a:r>
          </a:p>
          <a:p>
            <a:pPr marL="342900" indent="-342900">
              <a:buAutoNum type="arabicParenR"/>
            </a:pPr>
            <a:r>
              <a:rPr lang="bn-IN" sz="4000" dirty="0" smtClean="0"/>
              <a:t> অনিয়ন্ত্রিত যৌন কর্ম হতে বিরত থাকা </a:t>
            </a:r>
          </a:p>
          <a:p>
            <a:pPr marL="342900" indent="-342900">
              <a:buAutoNum type="arabicParenR"/>
            </a:pPr>
            <a:r>
              <a:rPr lang="bn-IN" sz="4000" dirty="0"/>
              <a:t> </a:t>
            </a:r>
            <a:r>
              <a:rPr lang="bn-IN" sz="4000" dirty="0" smtClean="0"/>
              <a:t>সামাজিক সচেতনতা বৃদ্ধি সহ সরকারী ও বেসরকারী পর্যায়ে এ বিষয়ে বিভিন্ন পদক্ষেপ গ্রহণ করা।</a:t>
            </a:r>
          </a:p>
          <a:p>
            <a:pPr marL="342900" indent="-342900">
              <a:buAutoNum type="arabicParenR"/>
            </a:pPr>
            <a:r>
              <a:rPr lang="bn-IN" sz="4000" dirty="0"/>
              <a:t> </a:t>
            </a:r>
            <a:r>
              <a:rPr lang="bn-IN" sz="4000" dirty="0" smtClean="0"/>
              <a:t>ধর্মীয় অনুশাসন মেনে চলা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3386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3409"/>
            <a:ext cx="4831080" cy="32255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1077" y="3280316"/>
            <a:ext cx="3788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/>
              <a:t>১। </a:t>
            </a:r>
            <a:r>
              <a:rPr lang="en-US" sz="2800" dirty="0" smtClean="0"/>
              <a:t>AIDS</a:t>
            </a:r>
            <a:r>
              <a:rPr lang="bn-IN" sz="2800" dirty="0" smtClean="0"/>
              <a:t> এর পূর্ণরূপ লিখ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38980" y="5619988"/>
            <a:ext cx="5950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/>
              <a:t>৪। </a:t>
            </a:r>
            <a:r>
              <a:rPr lang="en-US" sz="2800" dirty="0" smtClean="0"/>
              <a:t>AIDS</a:t>
            </a:r>
            <a:r>
              <a:rPr lang="bn-IN" sz="2800" dirty="0" smtClean="0"/>
              <a:t> বাংলাদেশে কবে সনাক্ত হয় ? 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38980" y="4951214"/>
            <a:ext cx="5920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/>
              <a:t>৩। </a:t>
            </a:r>
            <a:r>
              <a:rPr lang="en-US" sz="2400" dirty="0" smtClean="0"/>
              <a:t>AIDS</a:t>
            </a:r>
            <a:r>
              <a:rPr lang="bn-IN" sz="2400" dirty="0" smtClean="0"/>
              <a:t> রোগী প্রথম কোন দেশে সনাক্ত হয় ?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38980" y="4097774"/>
            <a:ext cx="6027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/>
              <a:t>২। এইডস রোগ কোন ভাইরাসের কারণে হয় ?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016111" y="4928364"/>
            <a:ext cx="3441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  </a:t>
            </a:r>
            <a:r>
              <a:rPr lang="bn-IN" sz="2800" dirty="0" smtClean="0"/>
              <a:t>উত্তরঃ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আমেরিকা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58272" y="4066996"/>
            <a:ext cx="1915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/>
              <a:t>উত্তরঃ </a:t>
            </a:r>
            <a:r>
              <a:rPr lang="en-US" sz="2800" dirty="0" smtClean="0"/>
              <a:t>  HIV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4903050" y="3240167"/>
            <a:ext cx="69817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/>
              <a:t>উত্তরঃ</a:t>
            </a:r>
            <a:r>
              <a:rPr lang="en-US" sz="2800" dirty="0" err="1" smtClean="0"/>
              <a:t>Accquired</a:t>
            </a:r>
            <a:r>
              <a:rPr lang="en-US" sz="2800" dirty="0" smtClean="0"/>
              <a:t> </a:t>
            </a:r>
            <a:r>
              <a:rPr lang="en-US" sz="2800" dirty="0"/>
              <a:t>Immune Deficiency Syndrome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6458272" y="5619988"/>
            <a:ext cx="2999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/>
              <a:t>উত্তরঃ</a:t>
            </a:r>
            <a:r>
              <a:rPr lang="en-US" sz="2800" dirty="0" smtClean="0"/>
              <a:t> ১৯৮৯ </a:t>
            </a:r>
            <a:r>
              <a:rPr lang="en-US" sz="2800" dirty="0" err="1" smtClean="0"/>
              <a:t>সালে</a:t>
            </a:r>
            <a:endParaRPr lang="en-US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372" y="210389"/>
            <a:ext cx="6238726" cy="269163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538751" y="1029623"/>
            <a:ext cx="19431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/>
              <a:t>মূল্যায়ণ</a:t>
            </a:r>
            <a:r>
              <a:rPr lang="bn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6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" y="157162"/>
            <a:ext cx="4324441" cy="21796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53864" y="781276"/>
            <a:ext cx="521328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8000" dirty="0" smtClean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দলীয় কাজ </a:t>
            </a:r>
            <a:endParaRPr lang="en-US" sz="8000" dirty="0">
              <a:ln w="0"/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" y="2784248"/>
            <a:ext cx="11332489" cy="34423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134008" y="3672115"/>
            <a:ext cx="6951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গ্রূপ-১ঃ  এইডস রোগের কারণ ও লক্ষণ লিখ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134008" y="4397814"/>
            <a:ext cx="72422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গ্রূপ-২ঃ এইডস রোগ প্রতিরোধে করনীয় বিষয়</a:t>
            </a:r>
          </a:p>
          <a:p>
            <a:r>
              <a:rPr lang="bn-IN" sz="2800" dirty="0" smtClean="0">
                <a:ln w="0"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আলোচনা কর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029580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030" y="333660"/>
            <a:ext cx="5215890" cy="31562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31" y="3699822"/>
            <a:ext cx="11632367" cy="25449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</p:pic>
      <p:sp>
        <p:nvSpPr>
          <p:cNvPr id="5" name="Rectangle 4"/>
          <p:cNvSpPr/>
          <p:nvPr/>
        </p:nvSpPr>
        <p:spPr>
          <a:xfrm>
            <a:off x="1796257" y="4601980"/>
            <a:ext cx="95962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AIDS</a:t>
            </a:r>
            <a:r>
              <a:rPr lang="bn-IN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এর</a:t>
            </a:r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কারণ</a:t>
            </a:r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,</a:t>
            </a:r>
            <a:r>
              <a:rPr lang="en-US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লক্ষণ</a:t>
            </a:r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ও </a:t>
            </a:r>
            <a:r>
              <a:rPr lang="en-US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প্রতিরোধে</a:t>
            </a:r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করনীয়</a:t>
            </a:r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বিষয়</a:t>
            </a:r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আ</a:t>
            </a:r>
            <a:r>
              <a:rPr lang="bn-IN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লো</a:t>
            </a:r>
            <a:r>
              <a:rPr lang="en-US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চনা</a:t>
            </a:r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করো</a:t>
            </a:r>
            <a:r>
              <a:rPr lang="bn-IN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। 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" y="333660"/>
            <a:ext cx="4800277" cy="304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54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71" y="381000"/>
            <a:ext cx="1138381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8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chemeClr val="accent3">
                <a:lumMod val="20000"/>
                <a:lumOff val="80000"/>
              </a:schemeClr>
            </a:gs>
            <a:gs pos="4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61371" cy="67543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1402480" y="893021"/>
            <a:ext cx="11402480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bn-IN" sz="6600" dirty="0" smtClean="0"/>
              <a:t>আজকের ক্লাসে সকলকে স্বাগত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36833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7 L 0.98542 0.360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271" y="1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chemeClr val="accent3">
                <a:lumMod val="20000"/>
                <a:lumOff val="80000"/>
              </a:schemeClr>
            </a:gs>
            <a:gs pos="4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1291"/>
            <a:ext cx="122152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/>
              <a:t>নিচের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চিত্রে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তোমরা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ধরনের</a:t>
            </a:r>
            <a:r>
              <a:rPr lang="en-US" sz="3200" dirty="0" smtClean="0"/>
              <a:t> </a:t>
            </a:r>
            <a:r>
              <a:rPr lang="bn-IN" sz="3200" dirty="0" smtClean="0"/>
              <a:t>রোগ সৃষ্টিকারী ভাইরাস দেখতে পাচ্ছ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5" y="1138765"/>
            <a:ext cx="10193311" cy="509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0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862" y="321254"/>
            <a:ext cx="11634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/>
              <a:t>নিচের চিহ্নটি কোন রোগকে নির্দেশ করতে ব্যবহার করা হয়?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125" y="1593397"/>
            <a:ext cx="6285875" cy="39635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1" y="1593397"/>
            <a:ext cx="5705143" cy="396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5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829"/>
            <a:ext cx="12192000" cy="63939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35528" y="575292"/>
            <a:ext cx="9881231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none">
            <a:spAutoFit/>
          </a:bodyPr>
          <a:lstStyle/>
          <a:p>
            <a:r>
              <a:rPr lang="bn-IN" sz="3200" dirty="0" smtClean="0"/>
              <a:t>চলো শিক্ষার্থী বন্ধুরা , এবার আমরা উত্তরটা জেনে নিই......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023673" y="1986302"/>
            <a:ext cx="6640643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সঠিক উত্তরঃ এইডস ( 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AIDS)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299603"/>
            <a:ext cx="11752288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 smtClean="0"/>
              <a:t>                   </a:t>
            </a:r>
          </a:p>
          <a:p>
            <a:pPr algn="ctr"/>
            <a:r>
              <a:rPr lang="en-US" sz="3200" dirty="0" err="1" smtClean="0"/>
              <a:t>যারা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উত্তরটি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দিয়েছো</a:t>
            </a:r>
            <a:r>
              <a:rPr lang="en-US" sz="3200" dirty="0" smtClean="0"/>
              <a:t>  </a:t>
            </a:r>
            <a:r>
              <a:rPr lang="en-US" sz="3200" dirty="0" err="1" smtClean="0"/>
              <a:t>আর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চেষ্টা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করেছ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সকলকে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আমার</a:t>
            </a:r>
            <a:r>
              <a:rPr lang="en-US" sz="3200" dirty="0" smtClean="0"/>
              <a:t> </a:t>
            </a:r>
            <a:r>
              <a:rPr lang="en-US" sz="4400" dirty="0" err="1" smtClean="0"/>
              <a:t>আন্তরিক</a:t>
            </a:r>
            <a:r>
              <a:rPr lang="en-US" sz="4400" dirty="0" smtClean="0"/>
              <a:t> </a:t>
            </a:r>
            <a:r>
              <a:rPr lang="en-US" sz="4400" dirty="0" err="1" smtClean="0"/>
              <a:t>অভিনন্দন</a:t>
            </a:r>
            <a:r>
              <a:rPr lang="en-US" sz="36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7270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46" y="317442"/>
            <a:ext cx="10792918" cy="60440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9646" y="1908298"/>
            <a:ext cx="106130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8000" dirty="0" smtClean="0">
                <a:solidFill>
                  <a:srgbClr val="FFFF00"/>
                </a:solidFill>
              </a:rPr>
              <a:t>আজকের পাঠের বিষয়ঃ</a:t>
            </a:r>
          </a:p>
          <a:p>
            <a:r>
              <a:rPr lang="bn-IN" sz="8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এইডস ও এর প্রতিরোধে করনীয় বিষয়</a:t>
            </a:r>
            <a:endParaRPr lang="en-US" sz="8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741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786" y="869920"/>
            <a:ext cx="91887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শেষে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শিক্ষার্থীরা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শিখতে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……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22786" y="2151681"/>
            <a:ext cx="111477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smtClean="0"/>
              <a:t>AIDS </a:t>
            </a:r>
            <a:r>
              <a:rPr lang="bn-IN" sz="4400" dirty="0" smtClean="0"/>
              <a:t>কি তা বলতে পারবে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smtClean="0"/>
              <a:t>AIDS </a:t>
            </a:r>
            <a:r>
              <a:rPr lang="bn-IN" sz="4400" dirty="0" smtClean="0"/>
              <a:t>এর লক্ষণ কী তা বলতে পারবে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smtClean="0"/>
              <a:t>AIDS </a:t>
            </a:r>
            <a:r>
              <a:rPr lang="bn-IN" sz="4400" dirty="0" smtClean="0"/>
              <a:t>এর কারণ বলতে পারবে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smtClean="0"/>
              <a:t>AIDS </a:t>
            </a:r>
            <a:r>
              <a:rPr lang="bn-IN" sz="4400" dirty="0" smtClean="0"/>
              <a:t>প্রতিরোধে করনীয় বিষয় সম্পর্কে জ্ঞান লাভ করবে</a:t>
            </a:r>
            <a:endParaRPr lang="bn-IN" dirty="0" smtClean="0"/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4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7333" y="145143"/>
            <a:ext cx="29193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/>
              <a:t>AIDS </a:t>
            </a:r>
            <a:r>
              <a:rPr lang="en-US" sz="5400" dirty="0" err="1" smtClean="0"/>
              <a:t>কী</a:t>
            </a:r>
            <a:r>
              <a:rPr lang="en-US" sz="5400" dirty="0" smtClean="0"/>
              <a:t> ?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667658" y="1068473"/>
            <a:ext cx="110018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এইডস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সংক্রামক</a:t>
            </a:r>
            <a:r>
              <a:rPr lang="en-US" sz="3600" dirty="0" smtClean="0"/>
              <a:t> </a:t>
            </a:r>
            <a:r>
              <a:rPr lang="en-US" sz="3600" dirty="0" err="1" smtClean="0"/>
              <a:t>রোগ</a:t>
            </a:r>
            <a:r>
              <a:rPr lang="en-US" sz="3600" dirty="0" smtClean="0"/>
              <a:t>  ও </a:t>
            </a:r>
            <a:r>
              <a:rPr lang="en-US" sz="3600" dirty="0" err="1" smtClean="0"/>
              <a:t>মরণব্যাধী</a:t>
            </a:r>
            <a:r>
              <a:rPr lang="en-US" sz="3600" dirty="0" smtClean="0"/>
              <a:t> । AIDS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পুর্ণরূপ</a:t>
            </a:r>
            <a:r>
              <a:rPr lang="en-US" sz="3600" dirty="0" smtClean="0"/>
              <a:t>  </a:t>
            </a:r>
            <a:r>
              <a:rPr lang="en-US" sz="3600" dirty="0" err="1" smtClean="0"/>
              <a:t>হলো</a:t>
            </a:r>
            <a:r>
              <a:rPr lang="en-US" sz="3600" dirty="0" smtClean="0"/>
              <a:t>  </a:t>
            </a:r>
            <a:r>
              <a:rPr lang="en-US" sz="3600" dirty="0" err="1" smtClean="0"/>
              <a:t>Accquired</a:t>
            </a:r>
            <a:r>
              <a:rPr lang="en-US" sz="3600" dirty="0" smtClean="0"/>
              <a:t> Immune Deficiency Syndrome।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অর্থ</a:t>
            </a:r>
            <a:r>
              <a:rPr lang="en-US" sz="3600" dirty="0" smtClean="0"/>
              <a:t> </a:t>
            </a:r>
            <a:r>
              <a:rPr lang="en-US" sz="3600" dirty="0" err="1" smtClean="0"/>
              <a:t>হলো</a:t>
            </a:r>
            <a:r>
              <a:rPr lang="en-US" sz="3600" dirty="0" smtClean="0"/>
              <a:t> “</a:t>
            </a:r>
            <a:r>
              <a:rPr lang="en-US" sz="3600" dirty="0" err="1" smtClean="0"/>
              <a:t>অর্জিত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প্রতিরক্ষার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অভাবজনিত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লক্ষণসমষ্টি</a:t>
            </a:r>
            <a:r>
              <a:rPr lang="en-US" sz="3600" dirty="0" smtClean="0"/>
              <a:t> “।  HIV ( Human </a:t>
            </a:r>
            <a:r>
              <a:rPr lang="en-US" sz="3600" dirty="0" err="1" smtClean="0"/>
              <a:t>Immuno</a:t>
            </a:r>
            <a:r>
              <a:rPr lang="en-US" sz="3600" dirty="0" smtClean="0"/>
              <a:t> Deficiency Virus) </a:t>
            </a:r>
            <a:r>
              <a:rPr lang="en-US" sz="3600" dirty="0" err="1" smtClean="0"/>
              <a:t>ভাইরাসের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কারনে</a:t>
            </a:r>
            <a:r>
              <a:rPr lang="en-US" sz="3600" dirty="0" smtClean="0"/>
              <a:t>  </a:t>
            </a:r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রোগ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।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অর্থ</a:t>
            </a:r>
            <a:r>
              <a:rPr lang="en-US" sz="3600" dirty="0" smtClean="0"/>
              <a:t> </a:t>
            </a:r>
            <a:r>
              <a:rPr lang="en-US" sz="3600" dirty="0" err="1" smtClean="0"/>
              <a:t>হলো</a:t>
            </a:r>
            <a:r>
              <a:rPr lang="en-US" sz="3600" dirty="0" smtClean="0"/>
              <a:t> “</a:t>
            </a:r>
            <a:r>
              <a:rPr lang="en-US" sz="3600" dirty="0" err="1" smtClean="0"/>
              <a:t>মানব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প্রতিরক্ষা</a:t>
            </a:r>
            <a:r>
              <a:rPr lang="en-US" sz="3600" dirty="0" smtClean="0"/>
              <a:t> </a:t>
            </a:r>
            <a:r>
              <a:rPr lang="en-US" sz="3600" dirty="0" err="1" smtClean="0"/>
              <a:t>অভাবসৃষ্টিকারী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ভাইরাস</a:t>
            </a:r>
            <a:r>
              <a:rPr lang="en-US" sz="3600" dirty="0" smtClean="0"/>
              <a:t>”।</a:t>
            </a:r>
          </a:p>
          <a:p>
            <a:r>
              <a:rPr lang="en-US" sz="3600" dirty="0" smtClean="0"/>
              <a:t>১৯৮১ </a:t>
            </a:r>
            <a:r>
              <a:rPr lang="en-US" sz="3600" dirty="0" err="1" smtClean="0"/>
              <a:t>সালে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প্রথম</a:t>
            </a:r>
            <a:r>
              <a:rPr lang="en-US" sz="3600" dirty="0" smtClean="0"/>
              <a:t> </a:t>
            </a:r>
            <a:r>
              <a:rPr lang="en-US" sz="3600" dirty="0" err="1" smtClean="0"/>
              <a:t>আমেরিকায়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রোগ</a:t>
            </a:r>
            <a:r>
              <a:rPr lang="en-US" sz="3600" dirty="0" smtClean="0"/>
              <a:t> </a:t>
            </a:r>
            <a:r>
              <a:rPr lang="en-US" sz="3600" dirty="0" err="1" smtClean="0"/>
              <a:t>চিহ্নিত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। </a:t>
            </a:r>
            <a:r>
              <a:rPr lang="en-US" sz="3600" dirty="0" err="1" smtClean="0"/>
              <a:t>আফ্রিকার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দেশগুলোতে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প্রকোপ</a:t>
            </a:r>
            <a:r>
              <a:rPr lang="en-US" sz="3600" dirty="0" smtClean="0"/>
              <a:t> </a:t>
            </a:r>
            <a:r>
              <a:rPr lang="en-US" sz="3600" dirty="0" err="1" smtClean="0"/>
              <a:t>বেশি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। </a:t>
            </a:r>
            <a:r>
              <a:rPr lang="en-US" sz="3600" dirty="0" err="1" smtClean="0"/>
              <a:t>বাংলাদেশে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রোগ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প্রথম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সংক্রমিত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চাঁদপুরে</a:t>
            </a:r>
            <a:r>
              <a:rPr lang="en-US" sz="3600" dirty="0" smtClean="0"/>
              <a:t>  </a:t>
            </a:r>
            <a:r>
              <a:rPr lang="bn-IN" sz="3600" dirty="0" smtClean="0"/>
              <a:t>১৯৮৯ সালে।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566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9636" y="196334"/>
            <a:ext cx="3986989" cy="83099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48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AIDS</a:t>
            </a:r>
            <a:r>
              <a:rPr lang="bn-IN" sz="48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এর লক্ষণ</a:t>
            </a:r>
            <a:endParaRPr lang="en-US" sz="480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892" y="1233714"/>
            <a:ext cx="11896479" cy="5016758"/>
          </a:xfrm>
          <a:prstGeom prst="rect">
            <a:avLst/>
          </a:prstGeom>
          <a:gradFill>
            <a:gsLst>
              <a:gs pos="45000">
                <a:schemeClr val="accent3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en-US" sz="4000" dirty="0" smtClean="0"/>
              <a:t>AIDS</a:t>
            </a:r>
            <a:r>
              <a:rPr lang="bn-IN" sz="4000" dirty="0" smtClean="0"/>
              <a:t> হলে ৬-৭ সপ্তাহ পর অনির্দিষ্ট কিছু লক্ষণ যেমন জ্বর ,মাথা ব্যথা ,গলা ব্যথা , লসিকা গ্রন্থি ফুলে উঠা,ফুসকুড়ি,মুখ ও যৌনাঙ্গে ঘা সহ ইত্যাদি উপসর্গ  দেখা দেয় । এছাড়া দীর্ঘমেয়াদি জ্বর , শুকনা কাশির প্রকোপ ,রাতে প্রচুর ঘাম ,কৃমির প্রভাব,স্মৃতিশক্তি হ্রাস, স্বস্থ্যের ক্রমশ অবনতি ঘটে। এই ভাইরাস কোন লক্ষণ ছাড়াই সর্বোচ্চ ১০ বছর মানুষের শরীরে নিরবে বাস করতে পারে।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875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599</Words>
  <Application>Microsoft Office PowerPoint</Application>
  <PresentationFormat>Widescreen</PresentationFormat>
  <Paragraphs>50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41</cp:revision>
  <dcterms:created xsi:type="dcterms:W3CDTF">2021-02-28T13:23:14Z</dcterms:created>
  <dcterms:modified xsi:type="dcterms:W3CDTF">2021-03-05T12:03:54Z</dcterms:modified>
</cp:coreProperties>
</file>