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4" r:id="rId8"/>
    <p:sldId id="265"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F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440"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BA4622-AAFF-4FC5-95A4-3A3C478648DF}"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60804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BA4622-AAFF-4FC5-95A4-3A3C478648DF}"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202749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BA4622-AAFF-4FC5-95A4-3A3C478648DF}"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58377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BA4622-AAFF-4FC5-95A4-3A3C478648DF}"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108794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BA4622-AAFF-4FC5-95A4-3A3C478648DF}" type="datetimeFigureOut">
              <a:rPr lang="en-US" smtClean="0"/>
              <a:t>3/17/2021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246517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BA4622-AAFF-4FC5-95A4-3A3C478648DF}"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378267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BA4622-AAFF-4FC5-95A4-3A3C478648DF}" type="datetimeFigureOut">
              <a:rPr lang="en-US" smtClean="0"/>
              <a:t>3/17/2021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211322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BA4622-AAFF-4FC5-95A4-3A3C478648DF}" type="datetimeFigureOut">
              <a:rPr lang="en-US" smtClean="0"/>
              <a:t>3/17/2021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371424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CB4D4-A6B9-4346-A489-D4A3ABECBD55}"/>
              </a:ext>
            </a:extLst>
          </p:cNvPr>
          <p:cNvSpPr/>
          <p:nvPr userDrawn="1"/>
        </p:nvSpPr>
        <p:spPr>
          <a:xfrm>
            <a:off x="0" y="0"/>
            <a:ext cx="9144000" cy="6858000"/>
          </a:xfrm>
          <a:prstGeom prst="rect">
            <a:avLst/>
          </a:prstGeom>
          <a:noFill/>
          <a:ln w="165100" cmpd="tri">
            <a:gradFill flip="none" rotWithShape="1">
              <a:gsLst>
                <a:gs pos="0">
                  <a:schemeClr val="accent2">
                    <a:lumMod val="75000"/>
                  </a:schemeClr>
                </a:gs>
                <a:gs pos="16825">
                  <a:srgbClr val="92D050"/>
                </a:gs>
                <a:gs pos="30099">
                  <a:srgbClr val="FFC000"/>
                </a:gs>
                <a:gs pos="42453">
                  <a:srgbClr val="7030A0"/>
                </a:gs>
                <a:gs pos="53000">
                  <a:srgbClr val="0070C0"/>
                </a:gs>
                <a:gs pos="56618">
                  <a:srgbClr val="BF5FC1"/>
                </a:gs>
                <a:gs pos="69046">
                  <a:srgbClr val="00B0F0"/>
                </a:gs>
                <a:gs pos="79000">
                  <a:srgbClr val="92D050"/>
                </a:gs>
                <a:gs pos="91000">
                  <a:srgbClr val="FFC000"/>
                </a:gs>
                <a:gs pos="100000">
                  <a:srgbClr val="C00000"/>
                </a:gs>
              </a:gsLst>
              <a:lin ang="6000000" scaled="0"/>
              <a:tileRect/>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মুজিব বর্ষ - উইকিপিডিয়া">
            <a:extLst>
              <a:ext uri="{FF2B5EF4-FFF2-40B4-BE49-F238E27FC236}">
                <a16:creationId xmlns:a16="http://schemas.microsoft.com/office/drawing/2014/main" id="{ADC5BE63-93F7-43D4-9476-F3516DE3F2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744" y="109125"/>
            <a:ext cx="755405" cy="526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দৈনিক জনকন্ঠ || অগ্নিঝরা মার্চ">
            <a:extLst>
              <a:ext uri="{FF2B5EF4-FFF2-40B4-BE49-F238E27FC236}">
                <a16:creationId xmlns:a16="http://schemas.microsoft.com/office/drawing/2014/main" id="{9EAF341D-FEB2-4D4B-8E77-33CE4007C0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851" y="96291"/>
            <a:ext cx="755406" cy="5533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Grass Ground with Pink Flowers PNG Clipart | Pink flowers, Blue lotus  flower, Clip art">
            <a:extLst>
              <a:ext uri="{FF2B5EF4-FFF2-40B4-BE49-F238E27FC236}">
                <a16:creationId xmlns:a16="http://schemas.microsoft.com/office/drawing/2014/main" id="{CF2287F3-06ED-48D9-A65A-E389D6AC02F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756" y="5328062"/>
            <a:ext cx="9031149" cy="142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88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BA4622-AAFF-4FC5-95A4-3A3C478648DF}"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207709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BA4622-AAFF-4FC5-95A4-3A3C478648DF}" type="datetimeFigureOut">
              <a:rPr lang="en-US" smtClean="0"/>
              <a:t>3/17/2021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8DA2B-817A-458E-9A6E-C3CA2431A356}" type="slidenum">
              <a:rPr lang="en-US" smtClean="0"/>
              <a:t>‹#›</a:t>
            </a:fld>
            <a:endParaRPr lang="en-US"/>
          </a:p>
        </p:txBody>
      </p:sp>
    </p:spTree>
    <p:extLst>
      <p:ext uri="{BB962C8B-B14F-4D97-AF65-F5344CB8AC3E}">
        <p14:creationId xmlns:p14="http://schemas.microsoft.com/office/powerpoint/2010/main" val="342119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A4622-AAFF-4FC5-95A4-3A3C478648DF}" type="datetimeFigureOut">
              <a:rPr lang="en-US" smtClean="0"/>
              <a:t>3/17/2021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8DA2B-817A-458E-9A6E-C3CA2431A356}" type="slidenum">
              <a:rPr lang="en-US" smtClean="0"/>
              <a:t>‹#›</a:t>
            </a:fld>
            <a:endParaRPr lang="en-US"/>
          </a:p>
        </p:txBody>
      </p:sp>
    </p:spTree>
    <p:extLst>
      <p:ext uri="{BB962C8B-B14F-4D97-AF65-F5344CB8AC3E}">
        <p14:creationId xmlns:p14="http://schemas.microsoft.com/office/powerpoint/2010/main" val="231863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nimated images flowers gif love friends facebook | Flores, Arreglos  florales, Rosas">
            <a:extLst>
              <a:ext uri="{FF2B5EF4-FFF2-40B4-BE49-F238E27FC236}">
                <a16:creationId xmlns:a16="http://schemas.microsoft.com/office/drawing/2014/main" id="{FDA95301-C4EE-457A-84BA-4E3A5667F4C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09786" y="1572217"/>
            <a:ext cx="3370031" cy="356260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AA7091D-68C9-40DE-8601-C5987B0B874B}"/>
              </a:ext>
            </a:extLst>
          </p:cNvPr>
          <p:cNvSpPr txBox="1"/>
          <p:nvPr/>
        </p:nvSpPr>
        <p:spPr>
          <a:xfrm>
            <a:off x="1607709" y="261421"/>
            <a:ext cx="5474436" cy="923330"/>
          </a:xfrm>
          <a:prstGeom prst="rect">
            <a:avLst/>
          </a:prstGeom>
          <a:noFill/>
        </p:spPr>
        <p:txBody>
          <a:bodyPr wrap="square" rtlCol="0">
            <a:spAutoFit/>
          </a:bodyPr>
          <a:lstStyle/>
          <a:p>
            <a:pPr algn="ctr"/>
            <a:r>
              <a:rPr lang="en-US" sz="5400" b="1" dirty="0">
                <a:ln>
                  <a:solidFill>
                    <a:srgbClr val="C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আজকের</a:t>
            </a:r>
            <a:r>
              <a:rPr lang="en-US" sz="5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5400" b="1" dirty="0" err="1">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ক্লাসে</a:t>
            </a:r>
            <a:r>
              <a:rPr lang="en-US" sz="5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r>
              <a:rPr lang="en-US" sz="5400" b="1" dirty="0" err="1">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সবাইকে</a:t>
            </a:r>
            <a:r>
              <a:rPr lang="en-US" sz="5400" b="1" dirty="0">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mpact" panose="020B0806030902050204" pitchFamily="34" charset="0"/>
                <a:cs typeface="NikoshBAN" panose="02000000000000000000" pitchFamily="2" charset="0"/>
              </a:rPr>
              <a:t> </a:t>
            </a:r>
          </a:p>
        </p:txBody>
      </p:sp>
      <p:sp>
        <p:nvSpPr>
          <p:cNvPr id="13" name="Rectangle 12">
            <a:extLst>
              <a:ext uri="{FF2B5EF4-FFF2-40B4-BE49-F238E27FC236}">
                <a16:creationId xmlns:a16="http://schemas.microsoft.com/office/drawing/2014/main" id="{90D68706-392A-46A4-A994-DCE3FB183C03}"/>
              </a:ext>
            </a:extLst>
          </p:cNvPr>
          <p:cNvSpPr/>
          <p:nvPr/>
        </p:nvSpPr>
        <p:spPr>
          <a:xfrm>
            <a:off x="4194802" y="4229626"/>
            <a:ext cx="4279665" cy="2215991"/>
          </a:xfrm>
          <a:prstGeom prst="rect">
            <a:avLst/>
          </a:prstGeom>
        </p:spPr>
        <p:txBody>
          <a:bodyPr wrap="square">
            <a:spAutoFit/>
          </a:bodyPr>
          <a:lstStyle/>
          <a:p>
            <a:pPr algn="ctr">
              <a:defRPr/>
            </a:pPr>
            <a:r>
              <a:rPr lang="bn-BD" sz="13800" b="1" i="1" dirty="0">
                <a:ln w="6600">
                  <a:solidFill>
                    <a:srgbClr val="7030A0"/>
                  </a:solidFill>
                  <a:prstDash val="solid"/>
                </a:ln>
                <a:gradFill flip="none" rotWithShape="1">
                  <a:gsLst>
                    <a:gs pos="37000">
                      <a:srgbClr val="B519CE"/>
                    </a:gs>
                    <a:gs pos="45000">
                      <a:srgbClr val="00B0F0"/>
                    </a:gs>
                    <a:gs pos="87000">
                      <a:srgbClr val="FF6600"/>
                    </a:gs>
                    <a:gs pos="72000">
                      <a:srgbClr val="D2BD33"/>
                    </a:gs>
                    <a:gs pos="63000">
                      <a:srgbClr val="FFFF00"/>
                    </a:gs>
                    <a:gs pos="56000">
                      <a:srgbClr val="00CCFF"/>
                    </a:gs>
                    <a:gs pos="100000">
                      <a:srgbClr val="7030A0"/>
                    </a:gs>
                    <a:gs pos="10000">
                      <a:srgbClr val="FF00FF"/>
                    </a:gs>
                    <a:gs pos="20000">
                      <a:srgbClr val="DB0CE7"/>
                    </a:gs>
                  </a:gsLst>
                  <a:lin ang="16200000" scaled="1"/>
                  <a:tileRect/>
                </a:gradFill>
                <a:latin typeface="Matura MT Script Capitals" panose="03020802060602070202" pitchFamily="66" charset="0"/>
                <a:cs typeface="NikoshBAN" panose="02000000000000000000" pitchFamily="2" charset="0"/>
              </a:rPr>
              <a:t>স্বাগতম</a:t>
            </a:r>
            <a:endParaRPr lang="en-US" sz="13800" b="1" i="1" dirty="0">
              <a:ln w="6600">
                <a:solidFill>
                  <a:srgbClr val="7030A0"/>
                </a:solidFill>
                <a:prstDash val="solid"/>
              </a:ln>
              <a:gradFill flip="none" rotWithShape="1">
                <a:gsLst>
                  <a:gs pos="37000">
                    <a:srgbClr val="B519CE"/>
                  </a:gs>
                  <a:gs pos="45000">
                    <a:srgbClr val="00B0F0"/>
                  </a:gs>
                  <a:gs pos="87000">
                    <a:srgbClr val="FF6600"/>
                  </a:gs>
                  <a:gs pos="72000">
                    <a:srgbClr val="D2BD33"/>
                  </a:gs>
                  <a:gs pos="63000">
                    <a:srgbClr val="FFFF00"/>
                  </a:gs>
                  <a:gs pos="56000">
                    <a:srgbClr val="00CCFF"/>
                  </a:gs>
                  <a:gs pos="100000">
                    <a:srgbClr val="7030A0"/>
                  </a:gs>
                  <a:gs pos="10000">
                    <a:srgbClr val="FF00FF"/>
                  </a:gs>
                  <a:gs pos="20000">
                    <a:srgbClr val="DB0CE7"/>
                  </a:gs>
                </a:gsLst>
                <a:lin ang="16200000" scaled="1"/>
                <a:tileRect/>
              </a:gradFill>
              <a:latin typeface="Matura MT Script Capitals" panose="03020802060602070202" pitchFamily="66" charset="0"/>
              <a:cs typeface="NikoshBAN" panose="02000000000000000000" pitchFamily="2" charset="0"/>
            </a:endParaRPr>
          </a:p>
        </p:txBody>
      </p:sp>
    </p:spTree>
    <p:extLst>
      <p:ext uri="{BB962C8B-B14F-4D97-AF65-F5344CB8AC3E}">
        <p14:creationId xmlns:p14="http://schemas.microsoft.com/office/powerpoint/2010/main" val="13636115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34" presetClass="emph" presetSubtype="0" repeatCount="indefinite" fill="hold" grpId="0" nodeType="afterEffect">
                                  <p:stCondLst>
                                    <p:cond delay="0"/>
                                  </p:stCondLst>
                                  <p:iterate type="lt">
                                    <p:tmPct val="10000"/>
                                  </p:iterate>
                                  <p:childTnLst>
                                    <p:animMotion origin="layout" path="M 3.75E-6 -2.96296E-6 L 3.75E-6 -0.07222 " pathEditMode="relative" rAng="0" ptsTypes="AA">
                                      <p:cBhvr>
                                        <p:cTn id="11" dur="1000" accel="50000" decel="50000" autoRev="1" fill="hold">
                                          <p:stCondLst>
                                            <p:cond delay="0"/>
                                          </p:stCondLst>
                                        </p:cTn>
                                        <p:tgtEl>
                                          <p:spTgt spid="13"/>
                                        </p:tgtEl>
                                        <p:attrNameLst>
                                          <p:attrName>ppt_x</p:attrName>
                                          <p:attrName>ppt_y</p:attrName>
                                        </p:attrNameLst>
                                      </p:cBhvr>
                                      <p:rCtr x="0" y="-3611"/>
                                    </p:animMotion>
                                    <p:animRot by="1500000">
                                      <p:cBhvr>
                                        <p:cTn id="12" dur="500" fill="hold">
                                          <p:stCondLst>
                                            <p:cond delay="0"/>
                                          </p:stCondLst>
                                        </p:cTn>
                                        <p:tgtEl>
                                          <p:spTgt spid="13"/>
                                        </p:tgtEl>
                                        <p:attrNameLst>
                                          <p:attrName>r</p:attrName>
                                        </p:attrNameLst>
                                      </p:cBhvr>
                                    </p:animRot>
                                    <p:animRot by="-1500000">
                                      <p:cBhvr>
                                        <p:cTn id="13" dur="500" fill="hold">
                                          <p:stCondLst>
                                            <p:cond delay="500"/>
                                          </p:stCondLst>
                                        </p:cTn>
                                        <p:tgtEl>
                                          <p:spTgt spid="13"/>
                                        </p:tgtEl>
                                        <p:attrNameLst>
                                          <p:attrName>r</p:attrName>
                                        </p:attrNameLst>
                                      </p:cBhvr>
                                    </p:animRot>
                                    <p:animRot by="-1500000">
                                      <p:cBhvr>
                                        <p:cTn id="14" dur="500" fill="hold">
                                          <p:stCondLst>
                                            <p:cond delay="1000"/>
                                          </p:stCondLst>
                                        </p:cTn>
                                        <p:tgtEl>
                                          <p:spTgt spid="13"/>
                                        </p:tgtEl>
                                        <p:attrNameLst>
                                          <p:attrName>r</p:attrName>
                                        </p:attrNameLst>
                                      </p:cBhvr>
                                    </p:animRot>
                                    <p:animRot by="1500000">
                                      <p:cBhvr>
                                        <p:cTn id="15" dur="500" fill="hold">
                                          <p:stCondLst>
                                            <p:cond delay="15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64DDE-25F2-43FF-B711-5B7253468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086" y="1141969"/>
            <a:ext cx="4427828" cy="3006906"/>
          </a:xfrm>
          <a:prstGeom prst="rect">
            <a:avLst/>
          </a:prstGeom>
          <a:ln w="57150">
            <a:solidFill>
              <a:schemeClr val="tx2">
                <a:lumMod val="40000"/>
                <a:lumOff val="60000"/>
              </a:schemeClr>
            </a:solidFill>
          </a:ln>
          <a:scene3d>
            <a:camera prst="orthographicFront"/>
            <a:lightRig rig="threePt" dir="t"/>
          </a:scene3d>
          <a:sp3d>
            <a:bevelT w="101600" prst="riblet"/>
          </a:sp3d>
        </p:spPr>
      </p:pic>
      <p:sp>
        <p:nvSpPr>
          <p:cNvPr id="3" name="TextBox 2">
            <a:extLst>
              <a:ext uri="{FF2B5EF4-FFF2-40B4-BE49-F238E27FC236}">
                <a16:creationId xmlns:a16="http://schemas.microsoft.com/office/drawing/2014/main" id="{852E5D72-C96F-4DC0-A06B-759E6A0FED65}"/>
              </a:ext>
            </a:extLst>
          </p:cNvPr>
          <p:cNvSpPr txBox="1"/>
          <p:nvPr/>
        </p:nvSpPr>
        <p:spPr>
          <a:xfrm>
            <a:off x="2092036" y="301961"/>
            <a:ext cx="4959928" cy="707886"/>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 কী দেখতে পাচ্ছ?</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3B598FD-EAB4-439C-B78A-EA8148DD542B}"/>
              </a:ext>
            </a:extLst>
          </p:cNvPr>
          <p:cNvSpPr txBox="1"/>
          <p:nvPr/>
        </p:nvSpPr>
        <p:spPr>
          <a:xfrm>
            <a:off x="2680305" y="4564135"/>
            <a:ext cx="3955472"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 জীবনে বঙ্গবন্ধু</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A3E65BB-B91F-4C77-B58B-9D4C5657C7BD}"/>
              </a:ext>
            </a:extLst>
          </p:cNvPr>
          <p:cNvSpPr txBox="1"/>
          <p:nvPr/>
        </p:nvSpPr>
        <p:spPr>
          <a:xfrm>
            <a:off x="317654" y="4409308"/>
            <a:ext cx="8680773" cy="1569660"/>
          </a:xfrm>
          <a:prstGeom prst="rect">
            <a:avLst/>
          </a:prstGeom>
          <a:noFill/>
        </p:spPr>
        <p:txBody>
          <a:bodyPr wrap="square" rtlCol="0">
            <a:spAutoFit/>
          </a:bodyPr>
          <a:lstStyle/>
          <a:p>
            <a:pPr algn="just"/>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ছাত্র জীবন থেকেই বঙ্গবন্ধু রাজনীতিতে যুক্ত হন। ভাষা আন্দোলন সহ বিভিন্ন গণতান্ত্রিক আন্দোলনে যোগ দিয়ে তিনি বহুবার গ্রেফতার ও কারাবরণ করেছেন।</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A810943-052A-4810-818C-627FDACECE8D}"/>
              </a:ext>
            </a:extLst>
          </p:cNvPr>
          <p:cNvSpPr txBox="1"/>
          <p:nvPr/>
        </p:nvSpPr>
        <p:spPr>
          <a:xfrm>
            <a:off x="1274618" y="2119745"/>
            <a:ext cx="8229600"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A0949D4-8628-4528-9E7C-8468564AA72B}"/>
              </a:ext>
            </a:extLst>
          </p:cNvPr>
          <p:cNvSpPr txBox="1"/>
          <p:nvPr/>
        </p:nvSpPr>
        <p:spPr>
          <a:xfrm>
            <a:off x="258318" y="4368924"/>
            <a:ext cx="8799443" cy="2062103"/>
          </a:xfrm>
          <a:prstGeom prst="rect">
            <a:avLst/>
          </a:prstGeom>
          <a:noFill/>
        </p:spPr>
        <p:txBody>
          <a:bodyPr wrap="square" rtlCol="0">
            <a:spAutoFit/>
          </a:bodyPr>
          <a:lstStyle/>
          <a:p>
            <a:pPr algn="just"/>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১৯৪৭ সালে উর্দু ভাষাকে চাপিয়ে দেয়ার প্রতিবাদে বিক্ষোভ, ১৯৫২ সালের ভাষা আন্দোলন, ১৯৫৪ সালের নির্বাচনে যুক্তফ্রন্টের বিজয়, ১৯৬৬ সালের ছয়দফা কর্মসূচি ঘোষণা এবং ১৯৬৮ সালে জেলে থাকা অবস্থায় তাঁর বিরুদ্ধে আগরতলা ষড়যন্ত্র মামলা দায়ের করা হয়।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98923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5">
                                            <p:txEl>
                                              <p:pRg st="0" end="0"/>
                                            </p:txEl>
                                          </p:spTgt>
                                        </p:tgtEl>
                                      </p:cBhvr>
                                    </p:animEffect>
                                    <p:anim calcmode="lin" valueType="num">
                                      <p:cBhvr>
                                        <p:cTn id="31" dur="1000"/>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5">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5">
                                            <p:txEl>
                                              <p:pRg st="0" end="0"/>
                                            </p:txEl>
                                          </p:spTgt>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1000"/>
                                        <p:tgtEl>
                                          <p:spTgt spid="7">
                                            <p:txEl>
                                              <p:pRg st="0" end="0"/>
                                            </p:txEl>
                                          </p:spTgt>
                                        </p:tgtEl>
                                      </p:cBhvr>
                                    </p:animEffect>
                                    <p:anim calcmode="lin" valueType="num">
                                      <p:cBhvr>
                                        <p:cTn id="3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7910A4-65D0-4C48-86E1-2AA862979A4E}"/>
              </a:ext>
            </a:extLst>
          </p:cNvPr>
          <p:cNvSpPr txBox="1"/>
          <p:nvPr/>
        </p:nvSpPr>
        <p:spPr>
          <a:xfrm>
            <a:off x="3204172" y="297444"/>
            <a:ext cx="3106271" cy="830997"/>
          </a:xfrm>
          <a:prstGeom prst="rect">
            <a:avLst/>
          </a:prstGeom>
          <a:noFill/>
        </p:spPr>
        <p:txBody>
          <a:bodyPr wrap="square" rtlCol="0">
            <a:spAutoFit/>
          </a:bodyPr>
          <a:lstStyle/>
          <a:p>
            <a:r>
              <a:rPr lang="en-US" sz="4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594B3A80-CFDA-47E7-8695-6348C406CCD6}"/>
              </a:ext>
            </a:extLst>
          </p:cNvPr>
          <p:cNvSpPr txBox="1"/>
          <p:nvPr/>
        </p:nvSpPr>
        <p:spPr>
          <a:xfrm>
            <a:off x="595443" y="4902124"/>
            <a:ext cx="8058228" cy="1200329"/>
          </a:xfrm>
          <a:prstGeom prst="rect">
            <a:avLst/>
          </a:prstGeom>
          <a:noFill/>
        </p:spPr>
        <p:txBody>
          <a:bodyPr wrap="square" rtlCol="0">
            <a:spAutoFit/>
          </a:bodyPr>
          <a:lstStyle/>
          <a:p>
            <a:pPr marL="571500" indent="-571500">
              <a:buFont typeface="Wingdings" panose="05000000000000000000" pitchFamily="2" charset="2"/>
              <a:buChar char="q"/>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রহমানের</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ছাত্র</a:t>
            </a: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জীবন</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সম্পর্কে আলোচনা করে ৫টি বাক্য 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098" name="Picture 2" descr="আদালত কক্ষে বঙ্গবন্ধুর ছবি টাঙানোর নির্দেশ | আইন- আদালত | Shampratikdeshkal">
            <a:extLst>
              <a:ext uri="{FF2B5EF4-FFF2-40B4-BE49-F238E27FC236}">
                <a16:creationId xmlns:a16="http://schemas.microsoft.com/office/drawing/2014/main" id="{2A935FA1-4F34-4708-92EF-33F649E90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574" y="1486936"/>
            <a:ext cx="4876800" cy="3248025"/>
          </a:xfrm>
          <a:prstGeom prst="rect">
            <a:avLst/>
          </a:prstGeom>
          <a:solidFill>
            <a:srgbClr val="FFFFFF">
              <a:shade val="85000"/>
            </a:srgbClr>
          </a:solidFill>
          <a:ln w="28575" cap="sq">
            <a:solidFill>
              <a:srgbClr val="BF5FC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spTree>
    <p:extLst>
      <p:ext uri="{BB962C8B-B14F-4D97-AF65-F5344CB8AC3E}">
        <p14:creationId xmlns:p14="http://schemas.microsoft.com/office/powerpoint/2010/main" val="40694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0CC18-3813-4609-9FD8-9EA5FF135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740" y="1227893"/>
            <a:ext cx="4884517" cy="2744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ross"/>
            <a:contourClr>
              <a:srgbClr val="FFFFFF"/>
            </a:contourClr>
          </a:sp3d>
        </p:spPr>
      </p:pic>
      <p:sp>
        <p:nvSpPr>
          <p:cNvPr id="4" name="TextBox 3">
            <a:extLst>
              <a:ext uri="{FF2B5EF4-FFF2-40B4-BE49-F238E27FC236}">
                <a16:creationId xmlns:a16="http://schemas.microsoft.com/office/drawing/2014/main" id="{BC89F728-BA3A-4980-BA4F-8D5B9F09EEA9}"/>
              </a:ext>
            </a:extLst>
          </p:cNvPr>
          <p:cNvSpPr txBox="1"/>
          <p:nvPr/>
        </p:nvSpPr>
        <p:spPr>
          <a:xfrm>
            <a:off x="1050923" y="384141"/>
            <a:ext cx="7277069" cy="646331"/>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 মুজিব</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কিভাবে বঙ্গবন্ধু উপাধি লাভ করেন?</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D305345-AEEB-4E84-818B-EA9FEAA48B20}"/>
              </a:ext>
            </a:extLst>
          </p:cNvPr>
          <p:cNvSpPr txBox="1"/>
          <p:nvPr/>
        </p:nvSpPr>
        <p:spPr>
          <a:xfrm>
            <a:off x="225284" y="4169792"/>
            <a:ext cx="8693427" cy="1569660"/>
          </a:xfrm>
          <a:prstGeom prst="rect">
            <a:avLst/>
          </a:prstGeom>
          <a:noFill/>
        </p:spPr>
        <p:txBody>
          <a:bodyPr wrap="square" rtlCol="0">
            <a:spAutoFit/>
          </a:bodyPr>
          <a:lstStyle/>
          <a:p>
            <a:pPr algn="just"/>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১৯৬৯ সালে প্রবল আন্দোলনের মুখে আইয়ুব খান শেখ মুজিবকে মুক্তি দিতে বাধ্য হন। ২৩শে ফেব্রুয়ারি ঢাকা রেসকোর্স ময়দানে ছাত্র-জনতার বিশাল জনসভায় তাঁকে ‘বঙ্গবন্ধু’ আখ্যা দেওয়া হয়। </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9868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EB608C-0A6F-4A8E-8DEA-27828B39CE9A}"/>
              </a:ext>
            </a:extLst>
          </p:cNvPr>
          <p:cNvSpPr txBox="1"/>
          <p:nvPr/>
        </p:nvSpPr>
        <p:spPr>
          <a:xfrm>
            <a:off x="789709" y="600164"/>
            <a:ext cx="8354291" cy="707886"/>
          </a:xfrm>
          <a:prstGeom prst="rect">
            <a:avLst/>
          </a:prstGeom>
          <a:noFill/>
        </p:spPr>
        <p:txBody>
          <a:bodyPr wrap="square" rtlCol="0">
            <a:spAutoFit/>
          </a:bodyPr>
          <a:lstStyle/>
          <a:p>
            <a:r>
              <a:rPr lang="bn-BD"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দেখি বঙ্গবন্ধুর ভাষণ এর মধ্যে অন্যতম কোনটি?</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EE387AA3-C5BF-453B-933B-770E92941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639" y="1354069"/>
            <a:ext cx="5434429" cy="3005131"/>
          </a:xfrm>
          <a:prstGeom prst="rect">
            <a:avLst/>
          </a:prstGeom>
          <a:ln w="38100">
            <a:solidFill>
              <a:schemeClr val="tx2">
                <a:lumMod val="40000"/>
                <a:lumOff val="60000"/>
              </a:schemeClr>
            </a:solidFill>
          </a:ln>
          <a:scene3d>
            <a:camera prst="orthographicFront"/>
            <a:lightRig rig="threePt" dir="t"/>
          </a:scene3d>
          <a:sp3d>
            <a:bevelT prst="slope"/>
          </a:sp3d>
        </p:spPr>
      </p:pic>
      <p:sp>
        <p:nvSpPr>
          <p:cNvPr id="4" name="TextBox 3">
            <a:extLst>
              <a:ext uri="{FF2B5EF4-FFF2-40B4-BE49-F238E27FC236}">
                <a16:creationId xmlns:a16="http://schemas.microsoft.com/office/drawing/2014/main" id="{8D76E695-6C70-40EA-AEFE-A75E19A7D30F}"/>
              </a:ext>
            </a:extLst>
          </p:cNvPr>
          <p:cNvSpPr txBox="1"/>
          <p:nvPr/>
        </p:nvSpPr>
        <p:spPr>
          <a:xfrm>
            <a:off x="2871217" y="4646835"/>
            <a:ext cx="4447309"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৭ই মার্চের ঐতিহাসিক ভাষণ</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108A047-AF67-4B78-82B6-80D86F7528E0}"/>
              </a:ext>
            </a:extLst>
          </p:cNvPr>
          <p:cNvSpPr txBox="1"/>
          <p:nvPr/>
        </p:nvSpPr>
        <p:spPr>
          <a:xfrm>
            <a:off x="497254" y="4598105"/>
            <a:ext cx="8487720" cy="1200329"/>
          </a:xfrm>
          <a:prstGeom prst="rect">
            <a:avLst/>
          </a:prstGeom>
          <a:noFill/>
        </p:spPr>
        <p:txBody>
          <a:bodyPr wrap="square" rtlCol="0">
            <a:spAutoFit/>
          </a:bodyPr>
          <a:lstStyle/>
          <a:p>
            <a:pPr algn="just"/>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৭ই মার্চ তৎকালীন ঢাকার রেসকোর্স ময়দানে প্রায় দশ লাখ লোকের উপস্থিতিতে বঙ্গবন্ধু এক ঐতিহাসিক ভাষণ দেন।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7511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A7D390-62A1-455C-A97F-C18275C6F304}"/>
              </a:ext>
            </a:extLst>
          </p:cNvPr>
          <p:cNvSpPr txBox="1"/>
          <p:nvPr/>
        </p:nvSpPr>
        <p:spPr>
          <a:xfrm>
            <a:off x="2745439" y="326091"/>
            <a:ext cx="3653119" cy="707886"/>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 দৃপ্ত কণ্ঠে বলেন-</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বঙ্গবন্ধুর ঐতিহাসিক ৭ই মার্চের ভাষণ...[3]">
            <a:hlinkClick r:id="" action="ppaction://media"/>
            <a:extLst>
              <a:ext uri="{FF2B5EF4-FFF2-40B4-BE49-F238E27FC236}">
                <a16:creationId xmlns:a16="http://schemas.microsoft.com/office/drawing/2014/main" id="{907BCED3-1A29-443F-9DFE-58D4F468249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96820" y="1305461"/>
            <a:ext cx="7550360" cy="4247078"/>
          </a:xfrm>
          <a:prstGeom prst="rect">
            <a:avLst/>
          </a:prstGeom>
        </p:spPr>
      </p:pic>
    </p:spTree>
    <p:extLst>
      <p:ext uri="{BB962C8B-B14F-4D97-AF65-F5344CB8AC3E}">
        <p14:creationId xmlns:p14="http://schemas.microsoft.com/office/powerpoint/2010/main" val="331388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49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video>
              <p:cMediaNode vol="80000">
                <p:cTn id="19" fill="hold" display="0">
                  <p:stCondLst>
                    <p:cond delay="indefinite"/>
                  </p:stCondLst>
                </p:cTn>
                <p:tgtEl>
                  <p:spTgt spid="4"/>
                </p:tgtEl>
              </p:cMediaNode>
            </p:video>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097D8-B42D-48AF-974F-8A885A2F8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691" y="1179869"/>
            <a:ext cx="4891088" cy="3254797"/>
          </a:xfrm>
          <a:prstGeom prst="rect">
            <a:avLst/>
          </a:prstGeom>
          <a:ln w="57150">
            <a:solidFill>
              <a:schemeClr val="tx2">
                <a:lumMod val="40000"/>
                <a:lumOff val="60000"/>
              </a:schemeClr>
            </a:solidFill>
          </a:ln>
          <a:scene3d>
            <a:camera prst="orthographicFront"/>
            <a:lightRig rig="threePt" dir="t"/>
          </a:scene3d>
          <a:sp3d>
            <a:bevelT w="139700" h="139700" prst="divot"/>
          </a:sp3d>
        </p:spPr>
      </p:pic>
      <p:sp>
        <p:nvSpPr>
          <p:cNvPr id="3" name="TextBox 2">
            <a:extLst>
              <a:ext uri="{FF2B5EF4-FFF2-40B4-BE49-F238E27FC236}">
                <a16:creationId xmlns:a16="http://schemas.microsoft.com/office/drawing/2014/main" id="{8DA80907-307B-4E39-AFCB-30D68CA42613}"/>
              </a:ext>
            </a:extLst>
          </p:cNvPr>
          <p:cNvSpPr txBox="1"/>
          <p:nvPr/>
        </p:nvSpPr>
        <p:spPr>
          <a:xfrm>
            <a:off x="2652929" y="212413"/>
            <a:ext cx="3838142" cy="707886"/>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 কী দেখতে পাচ্ছ?</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EDF7021-5B82-4024-A418-1833EF297C7C}"/>
              </a:ext>
            </a:extLst>
          </p:cNvPr>
          <p:cNvSpPr txBox="1"/>
          <p:nvPr/>
        </p:nvSpPr>
        <p:spPr>
          <a:xfrm>
            <a:off x="2575910" y="4503915"/>
            <a:ext cx="4073237"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স্বদেশ প্রত্যাবর্তন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796D439-3692-4FCD-A47B-67105637E9D1}"/>
              </a:ext>
            </a:extLst>
          </p:cNvPr>
          <p:cNvSpPr txBox="1"/>
          <p:nvPr/>
        </p:nvSpPr>
        <p:spPr>
          <a:xfrm>
            <a:off x="92765" y="4694236"/>
            <a:ext cx="9204239" cy="1077218"/>
          </a:xfrm>
          <a:prstGeom prst="rect">
            <a:avLst/>
          </a:prstGeom>
          <a:noFill/>
        </p:spPr>
        <p:txBody>
          <a:bodyPr wrap="square" rtlCol="0">
            <a:spAutoFit/>
          </a:bodyPr>
          <a:lstStyle/>
          <a:p>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১৯৭১ সালের ২৫শে মার্চ মধ্যরাতে বঙ্গবন্ধু পাক হানাদার বাহিনীর হাতে বন্দি হন। ১৯৭১ সালের ১৬ই ডিসেম্বর বাংলাদেশ স্বাধীনতা লাভ করে।</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691B2E0-152A-45CD-B949-2A67375FF86D}"/>
              </a:ext>
            </a:extLst>
          </p:cNvPr>
          <p:cNvSpPr txBox="1"/>
          <p:nvPr/>
        </p:nvSpPr>
        <p:spPr>
          <a:xfrm>
            <a:off x="477079" y="4434666"/>
            <a:ext cx="8819925" cy="1569660"/>
          </a:xfrm>
          <a:prstGeom prst="rect">
            <a:avLst/>
          </a:prstGeom>
          <a:noFill/>
        </p:spPr>
        <p:txBody>
          <a:bodyPr wrap="square" rtlCol="0">
            <a:spAutoFit/>
          </a:bodyPr>
          <a:lstStyle/>
          <a:p>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পাকিস্তানি কারাগার থেকে মুক্ত হয়ে ১৯৭২ সালের ১০ই জানুয়ারি বঙ্গবন্ধু তাঁর প্রিয় দেশবাসীর কাছে ফিরে আসেন। তাঁর নেতৃত্বে শুরু হয় দেশ গড়ার নতুন সংগ্রাম।</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8595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5"/>
                                        </p:tgtEl>
                                      </p:cBhvr>
                                    </p:animEffect>
                                    <p:anim calcmode="lin" valueType="num">
                                      <p:cBhvr>
                                        <p:cTn id="26" dur="1000"/>
                                        <p:tgtEl>
                                          <p:spTgt spid="5"/>
                                        </p:tgtEl>
                                        <p:attrNameLst>
                                          <p:attrName>ppt_x</p:attrName>
                                        </p:attrNameLst>
                                      </p:cBhvr>
                                      <p:tavLst>
                                        <p:tav tm="0">
                                          <p:val>
                                            <p:strVal val="ppt_x"/>
                                          </p:val>
                                        </p:tav>
                                        <p:tav tm="100000">
                                          <p:val>
                                            <p:strVal val="ppt_x"/>
                                          </p:val>
                                        </p:tav>
                                      </p:tavLst>
                                    </p:anim>
                                    <p:anim calcmode="lin" valueType="num">
                                      <p:cBhvr>
                                        <p:cTn id="27" dur="1000"/>
                                        <p:tgtEl>
                                          <p:spTgt spid="5"/>
                                        </p:tgtEl>
                                        <p:attrNameLst>
                                          <p:attrName>ppt_y</p:attrName>
                                        </p:attrNameLst>
                                      </p:cBhvr>
                                      <p:tavLst>
                                        <p:tav tm="0">
                                          <p:val>
                                            <p:strVal val="ppt_y"/>
                                          </p:val>
                                        </p:tav>
                                        <p:tav tm="100000">
                                          <p:val>
                                            <p:strVal val="ppt_y+.1"/>
                                          </p:val>
                                        </p:tav>
                                      </p:tavLst>
                                    </p:anim>
                                    <p:set>
                                      <p:cBhvr>
                                        <p:cTn id="28" dur="1" fill="hold">
                                          <p:stCondLst>
                                            <p:cond delay="999"/>
                                          </p:stCondLst>
                                        </p:cTn>
                                        <p:tgtEl>
                                          <p:spTgt spid="5"/>
                                        </p:tgtEl>
                                        <p:attrNameLst>
                                          <p:attrName>style.visibility</p:attrName>
                                        </p:attrNameLst>
                                      </p:cBhvr>
                                      <p:to>
                                        <p:strVal val="hidden"/>
                                      </p:to>
                                    </p:set>
                                  </p:childTnLst>
                                </p:cTn>
                              </p:par>
                              <p:par>
                                <p:cTn id="29" presetID="42" presetClass="entr" presetSubtype="0" fill="hold"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1000"/>
                                        <p:tgtEl>
                                          <p:spTgt spid="6">
                                            <p:txEl>
                                              <p:pRg st="0" end="0"/>
                                            </p:txEl>
                                          </p:spTgt>
                                        </p:tgtEl>
                                      </p:cBhvr>
                                    </p:animEffect>
                                    <p:anim calcmode="lin" valueType="num">
                                      <p:cBhvr>
                                        <p:cTn id="3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D549F-EC79-466B-8C63-49709F20D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621" y="960079"/>
            <a:ext cx="3502936" cy="2968072"/>
          </a:xfrm>
          <a:prstGeom prst="rect">
            <a:avLst/>
          </a:prstGeom>
          <a:ln>
            <a:solidFill>
              <a:schemeClr val="tx2">
                <a:lumMod val="40000"/>
                <a:lumOff val="60000"/>
              </a:schemeClr>
            </a:solidFill>
          </a:ln>
          <a:scene3d>
            <a:camera prst="orthographicFront"/>
            <a:lightRig rig="threePt" dir="t"/>
          </a:scene3d>
          <a:sp3d>
            <a:bevelT prst="slope"/>
          </a:sp3d>
        </p:spPr>
      </p:pic>
      <p:sp>
        <p:nvSpPr>
          <p:cNvPr id="3" name="TextBox 2">
            <a:extLst>
              <a:ext uri="{FF2B5EF4-FFF2-40B4-BE49-F238E27FC236}">
                <a16:creationId xmlns:a16="http://schemas.microsoft.com/office/drawing/2014/main" id="{F4677131-CBBC-4BBF-9698-A99DDEADD85C}"/>
              </a:ext>
            </a:extLst>
          </p:cNvPr>
          <p:cNvSpPr txBox="1"/>
          <p:nvPr/>
        </p:nvSpPr>
        <p:spPr>
          <a:xfrm>
            <a:off x="2696361" y="4398273"/>
            <a:ext cx="4266660"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 মুজিবের শাসনামল</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7CDE6D4B-2669-4472-9FBA-2FE02C7E4753}"/>
              </a:ext>
            </a:extLst>
          </p:cNvPr>
          <p:cNvSpPr txBox="1"/>
          <p:nvPr/>
        </p:nvSpPr>
        <p:spPr>
          <a:xfrm>
            <a:off x="850324" y="396666"/>
            <a:ext cx="8293676" cy="584775"/>
          </a:xfrm>
          <a:prstGeom prst="rect">
            <a:avLst/>
          </a:prstGeom>
          <a:noFill/>
        </p:spPr>
        <p:txBody>
          <a:bodyPr wrap="square" rtlCol="0">
            <a:spAutoFit/>
          </a:bodyPr>
          <a:lstStyle/>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 শেখ মুজিবের শাসনামল কত দিন স্থায়ী ছিল?</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00B17194-758B-4612-8609-AE664638150D}"/>
              </a:ext>
            </a:extLst>
          </p:cNvPr>
          <p:cNvSpPr txBox="1"/>
          <p:nvPr/>
        </p:nvSpPr>
        <p:spPr>
          <a:xfrm>
            <a:off x="198782" y="3906789"/>
            <a:ext cx="8746435" cy="2554545"/>
          </a:xfrm>
          <a:prstGeom prst="rect">
            <a:avLst/>
          </a:prstGeom>
          <a:noFill/>
        </p:spPr>
        <p:txBody>
          <a:bodyPr wrap="square" rtlCol="0">
            <a:spAutoFit/>
          </a:bodyPr>
          <a:lstStyle/>
          <a:p>
            <a:pPr algn="just"/>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১৯৭১ সালের ১৭ই এপ্রিল আওয়ামী লীগ বঙ্গবন্ধুকে রাষ্ট্রপতি করে স্বাধীন গণপ্রজাতন্ত্রী বাংলাদেশের বিপ্লবী সরকার গঠন করে। ১৯৭২ সালের ১১ই জানুয়ারি অস্থায়ী সংবিধান আদেশ জারি করে বাংলাদেশের সাংবিধানিক যাত্রার শুভ সূচনা হয়। সময়ের দিক থেকে তাঁর শাসনামল ছিল স্বল্পস্থায়ী।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47241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1000"/>
                                        <p:tgtEl>
                                          <p:spTgt spid="4"/>
                                        </p:tgtEl>
                                        <p:attrNameLst>
                                          <p:attrName>ppt_w</p:attrName>
                                        </p:attrNameLst>
                                      </p:cBhvr>
                                      <p:tavLst>
                                        <p:tav tm="0">
                                          <p:val>
                                            <p:strVal val="ppt_w"/>
                                          </p:val>
                                        </p:tav>
                                        <p:tav tm="100000">
                                          <p:val>
                                            <p:strVal val="ppt_w*0.70"/>
                                          </p:val>
                                        </p:tav>
                                      </p:tavLst>
                                    </p:anim>
                                    <p:anim calcmode="lin" valueType="num">
                                      <p:cBhvr>
                                        <p:cTn id="14" dur="1000"/>
                                        <p:tgtEl>
                                          <p:spTgt spid="4"/>
                                        </p:tgtEl>
                                        <p:attrNameLst>
                                          <p:attrName>ppt_h</p:attrName>
                                        </p:attrNameLst>
                                      </p:cBhvr>
                                      <p:tavLst>
                                        <p:tav tm="0">
                                          <p:val>
                                            <p:strVal val="ppt_h"/>
                                          </p:val>
                                        </p:tav>
                                        <p:tav tm="100000">
                                          <p:val>
                                            <p:strVal val="ppt_h"/>
                                          </p:val>
                                        </p:tav>
                                      </p:tavLst>
                                    </p:anim>
                                    <p:animEffect transition="out" filter="fade">
                                      <p:cBhvr>
                                        <p:cTn id="15" dur="1000"/>
                                        <p:tgtEl>
                                          <p:spTgt spid="4"/>
                                        </p:tgtEl>
                                      </p:cBhvr>
                                    </p:animEffect>
                                    <p:set>
                                      <p:cBhvr>
                                        <p:cTn id="16" dur="1" fill="hold">
                                          <p:stCondLst>
                                            <p:cond delay="999"/>
                                          </p:stCondLst>
                                        </p:cTn>
                                        <p:tgtEl>
                                          <p:spTgt spid="4"/>
                                        </p:tgtEl>
                                        <p:attrNameLst>
                                          <p:attrName>style.visibility</p:attrName>
                                        </p:attrNameLst>
                                      </p:cBhvr>
                                      <p:to>
                                        <p:strVal val="hidden"/>
                                      </p:to>
                                    </p:set>
                                  </p:childTnLst>
                                </p:cTn>
                              </p:par>
                              <p:par>
                                <p:cTn id="17" presetID="55" presetClass="exit" presetSubtype="0" fill="hold" grpId="0" nodeType="withEffect">
                                  <p:stCondLst>
                                    <p:cond delay="0"/>
                                  </p:stCondLst>
                                  <p:childTnLst>
                                    <p:anim calcmode="lin" valueType="num">
                                      <p:cBhvr>
                                        <p:cTn id="18" dur="1000"/>
                                        <p:tgtEl>
                                          <p:spTgt spid="3"/>
                                        </p:tgtEl>
                                        <p:attrNameLst>
                                          <p:attrName>ppt_w</p:attrName>
                                        </p:attrNameLst>
                                      </p:cBhvr>
                                      <p:tavLst>
                                        <p:tav tm="0">
                                          <p:val>
                                            <p:strVal val="ppt_w"/>
                                          </p:val>
                                        </p:tav>
                                        <p:tav tm="100000">
                                          <p:val>
                                            <p:strVal val="ppt_w*0.70"/>
                                          </p:val>
                                        </p:tav>
                                      </p:tavLst>
                                    </p:anim>
                                    <p:anim calcmode="lin" valueType="num">
                                      <p:cBhvr>
                                        <p:cTn id="19" dur="1000"/>
                                        <p:tgtEl>
                                          <p:spTgt spid="3"/>
                                        </p:tgtEl>
                                        <p:attrNameLst>
                                          <p:attrName>ppt_h</p:attrName>
                                        </p:attrNameLst>
                                      </p:cBhvr>
                                      <p:tavLst>
                                        <p:tav tm="0">
                                          <p:val>
                                            <p:strVal val="ppt_h"/>
                                          </p:val>
                                        </p:tav>
                                        <p:tav tm="100000">
                                          <p:val>
                                            <p:strVal val="ppt_h"/>
                                          </p:val>
                                        </p:tav>
                                      </p:tavLst>
                                    </p:anim>
                                    <p:animEffect transition="out" filter="fade">
                                      <p:cBhvr>
                                        <p:cTn id="20" dur="1000"/>
                                        <p:tgtEl>
                                          <p:spTgt spid="3"/>
                                        </p:tgtEl>
                                      </p:cBhvr>
                                    </p:animEffect>
                                    <p:set>
                                      <p:cBhvr>
                                        <p:cTn id="21" dur="1" fill="hold">
                                          <p:stCondLst>
                                            <p:cond delay="999"/>
                                          </p:stCondLst>
                                        </p:cTn>
                                        <p:tgtEl>
                                          <p:spTgt spid="3"/>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7651B3-D457-4AF6-8659-09DD3A464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2254" y="1204724"/>
            <a:ext cx="3147485" cy="2983475"/>
          </a:xfrm>
          <a:prstGeom prst="rect">
            <a:avLst/>
          </a:prstGeom>
          <a:ln w="38100">
            <a:solidFill>
              <a:schemeClr val="tx2">
                <a:lumMod val="40000"/>
                <a:lumOff val="60000"/>
              </a:schemeClr>
            </a:solidFill>
          </a:ln>
          <a:scene3d>
            <a:camera prst="orthographicFront"/>
            <a:lightRig rig="threePt" dir="t"/>
          </a:scene3d>
          <a:sp3d>
            <a:bevelT prst="slope"/>
          </a:sp3d>
        </p:spPr>
      </p:pic>
      <p:sp>
        <p:nvSpPr>
          <p:cNvPr id="3" name="TextBox 2">
            <a:extLst>
              <a:ext uri="{FF2B5EF4-FFF2-40B4-BE49-F238E27FC236}">
                <a16:creationId xmlns:a16="http://schemas.microsoft.com/office/drawing/2014/main" id="{E97AE64F-5CB3-4EB9-A990-79C31FEF0CE3}"/>
              </a:ext>
            </a:extLst>
          </p:cNvPr>
          <p:cNvSpPr txBox="1"/>
          <p:nvPr/>
        </p:nvSpPr>
        <p:spPr>
          <a:xfrm>
            <a:off x="96238" y="558847"/>
            <a:ext cx="10286186" cy="584775"/>
          </a:xfrm>
          <a:prstGeom prst="rect">
            <a:avLst/>
          </a:prstGeom>
          <a:noFill/>
        </p:spPr>
        <p:txBody>
          <a:bodyPr wrap="square" rtlCol="0">
            <a:spAutoFit/>
          </a:bodyPr>
          <a:lstStyle/>
          <a:p>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জান বঙ্গবন্ধু শেখ মুজিবুর রহমান কত সালে মৃত্যু বরণ করেন?</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ADB4BC8-5654-4AB1-A5D6-EF6F588BADBE}"/>
              </a:ext>
            </a:extLst>
          </p:cNvPr>
          <p:cNvSpPr txBox="1"/>
          <p:nvPr/>
        </p:nvSpPr>
        <p:spPr>
          <a:xfrm>
            <a:off x="3397374" y="4248216"/>
            <a:ext cx="2632365"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পরিবার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D54A401-2437-4B2B-A418-7EE93AFD7CE6}"/>
              </a:ext>
            </a:extLst>
          </p:cNvPr>
          <p:cNvSpPr txBox="1"/>
          <p:nvPr/>
        </p:nvSpPr>
        <p:spPr>
          <a:xfrm>
            <a:off x="238539" y="4188199"/>
            <a:ext cx="8666922" cy="2062103"/>
          </a:xfrm>
          <a:prstGeom prst="rect">
            <a:avLst/>
          </a:prstGeom>
          <a:noFill/>
        </p:spPr>
        <p:txBody>
          <a:bodyPr wrap="square" rtlCol="0">
            <a:spAutoFit/>
          </a:bodyPr>
          <a:lstStyle/>
          <a:p>
            <a:pPr algn="just"/>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মাত্র সাড়ে তিন বছরের মধ্যে যুদ্ধবিধ্বস্ত দেশ গড়ে তোলার প্রাথমিক কাজ সম্পাদন করেছিলেন বঙ্গবন্ধু শেখ মুজিব।  ১৯৭৫ সালের ১৫ই আগস্ট সামরিক বাহিনীর কতিপয় বিপথগামী সদস্যের হাতে বঙ্গবন্ধু স্বপরিবারে নিহত হন।</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02526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1E446-F22C-49D2-BB93-06BF206B4FB2}"/>
              </a:ext>
            </a:extLst>
          </p:cNvPr>
          <p:cNvSpPr txBox="1"/>
          <p:nvPr/>
        </p:nvSpPr>
        <p:spPr>
          <a:xfrm>
            <a:off x="3194012" y="338955"/>
            <a:ext cx="2438401" cy="830997"/>
          </a:xfrm>
          <a:prstGeom prst="rect">
            <a:avLst/>
          </a:prstGeom>
          <a:noFill/>
          <a:ln w="28575">
            <a:solidFill>
              <a:schemeClr val="tx1"/>
            </a:solidFill>
          </a:ln>
        </p:spPr>
        <p:txBody>
          <a:bodyPr wrap="square" rtlCol="0">
            <a:spAutoFit/>
            <a:scene3d>
              <a:camera prst="orthographicFront"/>
              <a:lightRig rig="threePt" dir="t"/>
            </a:scene3d>
            <a:sp3d extrusionH="57150">
              <a:bevelT w="38100" h="38100" prst="angle"/>
            </a:sp3d>
          </a:bodyPr>
          <a:lstStyle/>
          <a:p>
            <a:r>
              <a:rPr lang="bn-BD" sz="4800" b="1" dirty="0">
                <a:ln>
                  <a:solidFill>
                    <a:srgbClr val="BF5FC1"/>
                  </a:solidFill>
                </a:ln>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a:t>
            </a:r>
            <a:endParaRPr lang="en-US" sz="4800" b="1" dirty="0">
              <a:ln>
                <a:solidFill>
                  <a:srgbClr val="BF5FC1"/>
                </a:solidFill>
              </a:ln>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83D43A1-261A-474F-8320-9D46437B58B3}"/>
              </a:ext>
            </a:extLst>
          </p:cNvPr>
          <p:cNvSpPr txBox="1"/>
          <p:nvPr/>
        </p:nvSpPr>
        <p:spPr>
          <a:xfrm>
            <a:off x="255372" y="4998698"/>
            <a:ext cx="8689845" cy="1200329"/>
          </a:xfrm>
          <a:prstGeom prst="rect">
            <a:avLst/>
          </a:prstGeom>
          <a:noFill/>
        </p:spPr>
        <p:txBody>
          <a:bodyPr wrap="square" rtlCol="0">
            <a:spAutoFit/>
          </a:bodyPr>
          <a:lstStyle/>
          <a:p>
            <a:pPr marL="571500" indent="-571500">
              <a:buFont typeface="Arial" panose="020B0604020202020204" pitchFamily="34" charset="0"/>
              <a:buChar char="•"/>
            </a:pPr>
            <a:r>
              <a:rPr lang="bn-BD" sz="3600" dirty="0">
                <a:ln>
                  <a:solidFill>
                    <a:srgbClr val="002060"/>
                  </a:solidFill>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৭ই মার্চের ঐতিহাসিক ভাষণ এর  গুরুত্ব ব্যাখ্যা কর।</a:t>
            </a:r>
            <a:endParaRPr lang="en-US" sz="3600" dirty="0">
              <a:ln>
                <a:solidFill>
                  <a:srgbClr val="002060"/>
                </a:solidFill>
              </a:ln>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0BA17D16-66F9-493C-AE3C-3A05C56E4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012" y="1618790"/>
            <a:ext cx="2634079" cy="3207282"/>
          </a:xfrm>
          <a:prstGeom prst="rect">
            <a:avLst/>
          </a:prstGeom>
        </p:spPr>
      </p:pic>
    </p:spTree>
    <p:extLst>
      <p:ext uri="{BB962C8B-B14F-4D97-AF65-F5344CB8AC3E}">
        <p14:creationId xmlns:p14="http://schemas.microsoft.com/office/powerpoint/2010/main" val="335055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ACCAA-065F-46A0-A485-E076222819EB}"/>
              </a:ext>
            </a:extLst>
          </p:cNvPr>
          <p:cNvSpPr txBox="1"/>
          <p:nvPr/>
        </p:nvSpPr>
        <p:spPr>
          <a:xfrm>
            <a:off x="728871" y="1316110"/>
            <a:ext cx="7218218" cy="646331"/>
          </a:xfrm>
          <a:prstGeom prst="rect">
            <a:avLst/>
          </a:prstGeom>
          <a:noFill/>
        </p:spPr>
        <p:txBody>
          <a:bodyPr wrap="square" rtlCol="0">
            <a:spAutoFit/>
          </a:bodyPr>
          <a:lstStyle/>
          <a:p>
            <a:pPr marL="285750" indent="-285750">
              <a:buFont typeface="Wingdings" panose="05000000000000000000" pitchFamily="2" charset="2"/>
              <a:buChar char="v"/>
            </a:pP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স্বাধীন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রাষ্ট্রের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স্থপতি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DE8B8213-30D6-4BE0-976A-69D20E74978A}"/>
              </a:ext>
            </a:extLst>
          </p:cNvPr>
          <p:cNvSpPr txBox="1"/>
          <p:nvPr/>
        </p:nvSpPr>
        <p:spPr>
          <a:xfrm>
            <a:off x="728871" y="2125396"/>
            <a:ext cx="8714509"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রহমান কত সালে জন্মগ্রহণ করেন?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4A7B3625-E877-4F73-9E7E-1766E2A35B6C}"/>
              </a:ext>
            </a:extLst>
          </p:cNvPr>
          <p:cNvSpPr txBox="1"/>
          <p:nvPr/>
        </p:nvSpPr>
        <p:spPr>
          <a:xfrm>
            <a:off x="728871" y="2934682"/>
            <a:ext cx="6199093"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বঙ্গবন্ধু ম্যাট্রিক পাস করেন?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D32923A-F755-4A5E-934D-4659A34BC53C}"/>
              </a:ext>
            </a:extLst>
          </p:cNvPr>
          <p:cNvSpPr txBox="1"/>
          <p:nvPr/>
        </p:nvSpPr>
        <p:spPr>
          <a:xfrm>
            <a:off x="630381" y="3835147"/>
            <a:ext cx="7883237"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আগরতলা ষড়যন্ত্র মামলা দায়ের করা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76E404DA-3BE5-4910-9FE6-1FF6B4A171B0}"/>
              </a:ext>
            </a:extLst>
          </p:cNvPr>
          <p:cNvSpPr txBox="1"/>
          <p:nvPr/>
        </p:nvSpPr>
        <p:spPr>
          <a:xfrm>
            <a:off x="630381" y="4644433"/>
            <a:ext cx="7218218"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বঙ্গবন্ধুকে রাষ্ট্রপতি ঘোষণা করা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46D7D430-A036-494E-B287-E703D83DA91F}"/>
              </a:ext>
            </a:extLst>
          </p:cNvPr>
          <p:cNvSpPr/>
          <p:nvPr/>
        </p:nvSpPr>
        <p:spPr>
          <a:xfrm>
            <a:off x="630381" y="5290764"/>
            <a:ext cx="5852439" cy="584775"/>
          </a:xfrm>
          <a:prstGeom prst="rect">
            <a:avLst/>
          </a:prstGeom>
        </p:spPr>
        <p:txBody>
          <a:bodyPr wrap="square">
            <a:spAutoFit/>
          </a:bodyPr>
          <a:lstStyle/>
          <a:p>
            <a:pPr marL="457200" indent="-457200">
              <a:buFont typeface="Wingdings" panose="05000000000000000000" pitchFamily="2" charset="2"/>
              <a:buChar char="v"/>
            </a:pP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৭ই মার্চের ভাষণ</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দেন</a:t>
            </a:r>
            <a:r>
              <a:rPr lang="bn-BD" sz="3200" b="1" dirty="0">
                <a:effectLst>
                  <a:outerShdw blurRad="38100" dist="38100" dir="2700000" algn="tl">
                    <a:srgbClr val="000000">
                      <a:alpha val="43137"/>
                    </a:srgbClr>
                  </a:outerShdw>
                </a:effectLst>
                <a:latin typeface="NikoshBAN" pitchFamily="2" charset="0"/>
                <a:cs typeface="NikoshBAN" pitchFamily="2" charset="0"/>
              </a:rPr>
              <a:t>?</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10" name="Group 9">
            <a:extLst>
              <a:ext uri="{FF2B5EF4-FFF2-40B4-BE49-F238E27FC236}">
                <a16:creationId xmlns:a16="http://schemas.microsoft.com/office/drawing/2014/main" id="{06C5C370-560E-4739-9DB5-B11603013E9B}"/>
              </a:ext>
            </a:extLst>
          </p:cNvPr>
          <p:cNvGrpSpPr/>
          <p:nvPr/>
        </p:nvGrpSpPr>
        <p:grpSpPr>
          <a:xfrm>
            <a:off x="2300756" y="192984"/>
            <a:ext cx="3877467" cy="1123126"/>
            <a:chOff x="3622861" y="381000"/>
            <a:chExt cx="4114800" cy="1644650"/>
          </a:xfrm>
        </p:grpSpPr>
        <p:pic>
          <p:nvPicPr>
            <p:cNvPr id="11" name="Picture 10">
              <a:extLst>
                <a:ext uri="{FF2B5EF4-FFF2-40B4-BE49-F238E27FC236}">
                  <a16:creationId xmlns:a16="http://schemas.microsoft.com/office/drawing/2014/main" id="{0012ECFE-6B33-45DA-A5C2-082579956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861" y="381000"/>
              <a:ext cx="4114800" cy="1644650"/>
            </a:xfrm>
            <a:prstGeom prst="rect">
              <a:avLst/>
            </a:prstGeom>
          </p:spPr>
        </p:pic>
        <p:sp>
          <p:nvSpPr>
            <p:cNvPr id="12" name="Rectangle 11">
              <a:extLst>
                <a:ext uri="{FF2B5EF4-FFF2-40B4-BE49-F238E27FC236}">
                  <a16:creationId xmlns:a16="http://schemas.microsoft.com/office/drawing/2014/main" id="{EB40AEB7-FEBD-42ED-A250-852CAC03ADBD}"/>
                </a:ext>
              </a:extLst>
            </p:cNvPr>
            <p:cNvSpPr/>
            <p:nvPr/>
          </p:nvSpPr>
          <p:spPr>
            <a:xfrm>
              <a:off x="4580330" y="396376"/>
              <a:ext cx="2199861" cy="1192552"/>
            </a:xfrm>
            <a:prstGeom prst="rect">
              <a:avLst/>
            </a:prstGeom>
          </p:spPr>
          <p:txBody>
            <a:bodyPr wrap="square">
              <a:spAutoFit/>
            </a:bodyPr>
            <a:lstStyle/>
            <a:p>
              <a:pPr algn="ctr"/>
              <a:r>
                <a:rPr lang="bn-IN"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itchFamily="2" charset="0"/>
                  <a:cs typeface="NikoshBAN" pitchFamily="2" charset="0"/>
                </a:rPr>
                <a:t>মূল্যায়ন</a:t>
              </a:r>
              <a:endParaRPr lang="en-US" sz="4800" dirty="0">
                <a:solidFill>
                  <a:srgbClr val="006600"/>
                </a:solidFill>
              </a:endParaRPr>
            </a:p>
          </p:txBody>
        </p:sp>
      </p:grpSp>
      <p:pic>
        <p:nvPicPr>
          <p:cNvPr id="13" name="Picture 12">
            <a:extLst>
              <a:ext uri="{FF2B5EF4-FFF2-40B4-BE49-F238E27FC236}">
                <a16:creationId xmlns:a16="http://schemas.microsoft.com/office/drawing/2014/main" id="{4DD53400-527B-4D08-B5FA-9A137B701A1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104702"/>
            <a:ext cx="1196911" cy="1715477"/>
          </a:xfrm>
          <a:prstGeom prst="rect">
            <a:avLst/>
          </a:prstGeom>
        </p:spPr>
      </p:pic>
    </p:spTree>
    <p:extLst>
      <p:ext uri="{BB962C8B-B14F-4D97-AF65-F5344CB8AC3E}">
        <p14:creationId xmlns:p14="http://schemas.microsoft.com/office/powerpoint/2010/main" val="1174188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a:extLst>
              <a:ext uri="{FF2B5EF4-FFF2-40B4-BE49-F238E27FC236}">
                <a16:creationId xmlns:a16="http://schemas.microsoft.com/office/drawing/2014/main" id="{833EECC9-DF7A-477F-A37A-7968A2729238}"/>
              </a:ext>
            </a:extLst>
          </p:cNvPr>
          <p:cNvGrpSpPr/>
          <p:nvPr/>
        </p:nvGrpSpPr>
        <p:grpSpPr>
          <a:xfrm>
            <a:off x="371062" y="933897"/>
            <a:ext cx="8441634" cy="5162103"/>
            <a:chOff x="-6929" y="51954"/>
            <a:chExt cx="9150929" cy="6830291"/>
          </a:xfrm>
        </p:grpSpPr>
        <p:pic>
          <p:nvPicPr>
            <p:cNvPr id="3" name="Picture 2" descr="flowerruler.gif">
              <a:extLst>
                <a:ext uri="{FF2B5EF4-FFF2-40B4-BE49-F238E27FC236}">
                  <a16:creationId xmlns:a16="http://schemas.microsoft.com/office/drawing/2014/main" id="{94B0935C-E1A0-42B4-9D08-FD9C67371F02}"/>
                </a:ext>
              </a:extLst>
            </p:cNvPr>
            <p:cNvPicPr>
              <a:picLocks noChangeAspect="1"/>
            </p:cNvPicPr>
            <p:nvPr/>
          </p:nvPicPr>
          <p:blipFill>
            <a:blip r:embed="rId2"/>
            <a:stretch>
              <a:fillRect/>
            </a:stretch>
          </p:blipFill>
          <p:spPr>
            <a:xfrm>
              <a:off x="-6928" y="51954"/>
              <a:ext cx="9150928" cy="557645"/>
            </a:xfrm>
            <a:prstGeom prst="rect">
              <a:avLst/>
            </a:prstGeom>
          </p:spPr>
        </p:pic>
        <p:pic>
          <p:nvPicPr>
            <p:cNvPr id="4" name="Picture 3" descr="flowerruler.gif">
              <a:extLst>
                <a:ext uri="{FF2B5EF4-FFF2-40B4-BE49-F238E27FC236}">
                  <a16:creationId xmlns:a16="http://schemas.microsoft.com/office/drawing/2014/main" id="{6D378D49-FF87-4008-AB7D-BDAED86AA05B}"/>
                </a:ext>
              </a:extLst>
            </p:cNvPr>
            <p:cNvPicPr>
              <a:picLocks noChangeAspect="1"/>
            </p:cNvPicPr>
            <p:nvPr/>
          </p:nvPicPr>
          <p:blipFill>
            <a:blip r:embed="rId2"/>
            <a:stretch>
              <a:fillRect/>
            </a:stretch>
          </p:blipFill>
          <p:spPr>
            <a:xfrm rot="16200000">
              <a:off x="-2947880" y="3325957"/>
              <a:ext cx="6451024" cy="557646"/>
            </a:xfrm>
            <a:prstGeom prst="rect">
              <a:avLst/>
            </a:prstGeom>
          </p:spPr>
        </p:pic>
        <p:pic>
          <p:nvPicPr>
            <p:cNvPr id="5" name="Picture 4" descr="flowerruler.gif">
              <a:extLst>
                <a:ext uri="{FF2B5EF4-FFF2-40B4-BE49-F238E27FC236}">
                  <a16:creationId xmlns:a16="http://schemas.microsoft.com/office/drawing/2014/main" id="{7557B893-C677-4FD2-999A-13749D99C6CA}"/>
                </a:ext>
              </a:extLst>
            </p:cNvPr>
            <p:cNvPicPr>
              <a:picLocks noChangeAspect="1"/>
            </p:cNvPicPr>
            <p:nvPr/>
          </p:nvPicPr>
          <p:blipFill>
            <a:blip r:embed="rId2"/>
            <a:stretch>
              <a:fillRect/>
            </a:stretch>
          </p:blipFill>
          <p:spPr>
            <a:xfrm>
              <a:off x="-6929" y="6324600"/>
              <a:ext cx="8998527" cy="557645"/>
            </a:xfrm>
            <a:prstGeom prst="rect">
              <a:avLst/>
            </a:prstGeom>
          </p:spPr>
        </p:pic>
        <p:pic>
          <p:nvPicPr>
            <p:cNvPr id="6" name="Picture 5" descr="flowerruler.gif">
              <a:extLst>
                <a:ext uri="{FF2B5EF4-FFF2-40B4-BE49-F238E27FC236}">
                  <a16:creationId xmlns:a16="http://schemas.microsoft.com/office/drawing/2014/main" id="{3728D023-0EE8-4325-A77F-1A4ABC6A3A37}"/>
                </a:ext>
              </a:extLst>
            </p:cNvPr>
            <p:cNvPicPr>
              <a:picLocks noChangeAspect="1"/>
            </p:cNvPicPr>
            <p:nvPr/>
          </p:nvPicPr>
          <p:blipFill>
            <a:blip r:embed="rId2"/>
            <a:stretch>
              <a:fillRect/>
            </a:stretch>
          </p:blipFill>
          <p:spPr>
            <a:xfrm rot="16200000">
              <a:off x="5639665" y="3325956"/>
              <a:ext cx="6451024" cy="557645"/>
            </a:xfrm>
            <a:prstGeom prst="rect">
              <a:avLst/>
            </a:prstGeom>
          </p:spPr>
        </p:pic>
      </p:grpSp>
      <p:sp>
        <p:nvSpPr>
          <p:cNvPr id="9" name="Rectangle 8">
            <a:extLst>
              <a:ext uri="{FF2B5EF4-FFF2-40B4-BE49-F238E27FC236}">
                <a16:creationId xmlns:a16="http://schemas.microsoft.com/office/drawing/2014/main" id="{C8D5D9E4-E169-4810-B990-E13E44987AE8}"/>
              </a:ext>
            </a:extLst>
          </p:cNvPr>
          <p:cNvSpPr/>
          <p:nvPr/>
        </p:nvSpPr>
        <p:spPr>
          <a:xfrm>
            <a:off x="3330054" y="95535"/>
            <a:ext cx="2463655" cy="752264"/>
          </a:xfrm>
          <a:prstGeom prst="rect">
            <a:avLst/>
          </a:prstGeom>
        </p:spPr>
        <p:txBody>
          <a:bodyPr wrap="square">
            <a:prstTxWarp prst="textChevron">
              <a:avLst/>
            </a:prstTxWarp>
            <a:spAutoFit/>
            <a:scene3d>
              <a:camera prst="orthographicFront"/>
              <a:lightRig rig="soft" dir="t">
                <a:rot lat="0" lon="0" rev="15600000"/>
              </a:lightRig>
            </a:scene3d>
            <a:sp3d extrusionH="57150" prstMaterial="softEdge">
              <a:bevelT w="25400" h="38100" prst="slope"/>
            </a:sp3d>
          </a:bodyPr>
          <a:lstStyle/>
          <a:p>
            <a:pPr algn="ctr"/>
            <a:r>
              <a:rPr lang="bn-BD" sz="5400" b="1" u="sng" dirty="0">
                <a:ln>
                  <a:solidFill>
                    <a:srgbClr val="C00000"/>
                  </a:solidFill>
                </a:ln>
                <a:solidFill>
                  <a:srgbClr val="FFC000"/>
                </a:solidFill>
                <a:latin typeface="NikoshBAN" pitchFamily="2" charset="0"/>
                <a:cs typeface="NikoshBAN" pitchFamily="2" charset="0"/>
              </a:rPr>
              <a:t>পরিচিতি</a:t>
            </a:r>
            <a:endParaRPr lang="en-US" sz="5400" b="1" u="sng" dirty="0">
              <a:ln>
                <a:solidFill>
                  <a:srgbClr val="C00000"/>
                </a:solidFill>
              </a:ln>
              <a:solidFill>
                <a:srgbClr val="FFC000"/>
              </a:solidFill>
            </a:endParaRPr>
          </a:p>
        </p:txBody>
      </p:sp>
      <p:pic>
        <p:nvPicPr>
          <p:cNvPr id="14" name="Picture 13">
            <a:extLst>
              <a:ext uri="{FF2B5EF4-FFF2-40B4-BE49-F238E27FC236}">
                <a16:creationId xmlns:a16="http://schemas.microsoft.com/office/drawing/2014/main" id="{E957BC22-A1E2-427B-BF22-00366300D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870" y="1340723"/>
            <a:ext cx="1630311" cy="156571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slope"/>
          </a:sp3d>
        </p:spPr>
      </p:pic>
      <p:sp>
        <p:nvSpPr>
          <p:cNvPr id="17" name="TextBox 16">
            <a:extLst>
              <a:ext uri="{FF2B5EF4-FFF2-40B4-BE49-F238E27FC236}">
                <a16:creationId xmlns:a16="http://schemas.microsoft.com/office/drawing/2014/main" id="{544FE1DA-1D29-4402-AA28-979865E3B43F}"/>
              </a:ext>
            </a:extLst>
          </p:cNvPr>
          <p:cNvSpPr txBox="1"/>
          <p:nvPr/>
        </p:nvSpPr>
        <p:spPr>
          <a:xfrm>
            <a:off x="986167" y="3053209"/>
            <a:ext cx="3575714" cy="2492990"/>
          </a:xfrm>
          <a:prstGeom prst="rect">
            <a:avLst/>
          </a:prstGeom>
          <a:noFill/>
          <a:ln w="38100">
            <a:solidFill>
              <a:srgbClr val="7030A0"/>
            </a:solidFill>
          </a:ln>
          <a:scene3d>
            <a:camera prst="orthographicFront"/>
            <a:lightRig rig="threePt" dir="t"/>
          </a:scene3d>
          <a:sp3d>
            <a:bevelT prst="slope"/>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Aft>
                <a:spcPts val="600"/>
              </a:spcAft>
            </a:pPr>
            <a:r>
              <a:rPr lang="bn-IN" sz="28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মদিনা খাতুন</a:t>
            </a:r>
          </a:p>
          <a:p>
            <a:pPr algn="ctr">
              <a:spcAft>
                <a:spcPts val="600"/>
              </a:spcAft>
            </a:pPr>
            <a:r>
              <a:rPr lang="bn-IN" sz="28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pPr algn="ctr">
              <a:spcAft>
                <a:spcPts val="600"/>
              </a:spcAft>
            </a:pPr>
            <a:r>
              <a:rPr lang="bn-IN" sz="28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লক্ষ্মীপুর দ্বিমুখী উচ্চ বিদ্যালয়</a:t>
            </a:r>
          </a:p>
          <a:p>
            <a:pPr algn="ctr">
              <a:spcAft>
                <a:spcPts val="600"/>
              </a:spcAft>
            </a:pPr>
            <a:r>
              <a:rPr lang="bn-IN" sz="28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কুলিয়ারচর, কিশোরগঞ্জ।</a:t>
            </a:r>
          </a:p>
          <a:p>
            <a:pPr algn="ctr">
              <a:spcAft>
                <a:spcPts val="600"/>
              </a:spcAft>
            </a:pPr>
            <a:r>
              <a:rPr lang="bn-IN" sz="24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বাতায়ন আইডি:- </a:t>
            </a:r>
            <a:r>
              <a:rPr lang="en-US" sz="24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madina</a:t>
            </a:r>
            <a:r>
              <a:rPr lang="en-US" sz="2400" spc="-150" dirty="0">
                <a:effectLst>
                  <a:outerShdw blurRad="38100" dist="38100" dir="2700000" algn="tl">
                    <a:srgbClr val="000000">
                      <a:alpha val="43137"/>
                    </a:srgbClr>
                  </a:outerShdw>
                </a:effectLst>
                <a:cs typeface="NikoshBAN" panose="02000000000000000000" pitchFamily="2" charset="0"/>
              </a:rPr>
              <a:t>1982</a:t>
            </a:r>
            <a:r>
              <a:rPr lang="en-US" sz="24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j</a:t>
            </a:r>
            <a:endParaRPr lang="en-US" sz="2800" spc="-15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9" name="Picture 18">
            <a:extLst>
              <a:ext uri="{FF2B5EF4-FFF2-40B4-BE49-F238E27FC236}">
                <a16:creationId xmlns:a16="http://schemas.microsoft.com/office/drawing/2014/main" id="{0B0C086A-7209-444C-81CD-DE04657B2A16}"/>
              </a:ext>
            </a:extLst>
          </p:cNvPr>
          <p:cNvPicPr>
            <a:picLocks noChangeAspect="1"/>
          </p:cNvPicPr>
          <p:nvPr/>
        </p:nvPicPr>
        <p:blipFill rotWithShape="1">
          <a:blip r:embed="rId4">
            <a:extLst>
              <a:ext uri="{28A0092B-C50C-407E-A947-70E740481C1C}">
                <a14:useLocalDpi xmlns:a14="http://schemas.microsoft.com/office/drawing/2010/main" val="0"/>
              </a:ext>
            </a:extLst>
          </a:blip>
          <a:srcRect l="36986" t="17490" r="41968" b="32255"/>
          <a:stretch/>
        </p:blipFill>
        <p:spPr>
          <a:xfrm>
            <a:off x="5906736" y="1340722"/>
            <a:ext cx="1316960" cy="15657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sp>
        <p:nvSpPr>
          <p:cNvPr id="20" name="Rectangle 19">
            <a:extLst>
              <a:ext uri="{FF2B5EF4-FFF2-40B4-BE49-F238E27FC236}">
                <a16:creationId xmlns:a16="http://schemas.microsoft.com/office/drawing/2014/main" id="{970BE98E-ACC7-4CE7-8945-3E63455978C1}"/>
              </a:ext>
            </a:extLst>
          </p:cNvPr>
          <p:cNvSpPr/>
          <p:nvPr/>
        </p:nvSpPr>
        <p:spPr>
          <a:xfrm>
            <a:off x="4790364" y="2992532"/>
            <a:ext cx="3447923" cy="2554545"/>
          </a:xfrm>
          <a:prstGeom prst="rect">
            <a:avLst/>
          </a:prstGeom>
          <a:ln w="38100">
            <a:solidFill>
              <a:srgbClr val="7030A0"/>
            </a:solidFill>
          </a:ln>
        </p:spPr>
        <p:txBody>
          <a:bodyPr wrap="square">
            <a:spAutoFit/>
          </a:bodyPr>
          <a:lstStyle/>
          <a:p>
            <a:pPr algn="ct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সপ্তম</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ব্যাকরণ</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প্রবন্ধ</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৫০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তারিখ-03/০3/২০২1 </a:t>
            </a:r>
            <a:r>
              <a:rPr lang="en-US" sz="32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4022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CE563F-2DF4-493B-A524-F45560B5130A}"/>
              </a:ext>
            </a:extLst>
          </p:cNvPr>
          <p:cNvSpPr txBox="1"/>
          <p:nvPr/>
        </p:nvSpPr>
        <p:spPr>
          <a:xfrm>
            <a:off x="3332018" y="356001"/>
            <a:ext cx="2479964" cy="830997"/>
          </a:xfrm>
          <a:prstGeom prst="rect">
            <a:avLst/>
          </a:prstGeom>
          <a:noFill/>
          <a:ln w="28575">
            <a:solidFill>
              <a:srgbClr val="BF5FC1"/>
            </a:solidFill>
          </a:ln>
        </p:spPr>
        <p:txBody>
          <a:bodyPr wrap="square" rtlCol="0">
            <a:spAutoFit/>
          </a:bodyPr>
          <a:lstStyle/>
          <a:p>
            <a:r>
              <a:rPr lang="bn-BD" sz="4800" b="1" dirty="0">
                <a:ln>
                  <a:solidFill>
                    <a:srgbClr val="C00000"/>
                  </a:solidFill>
                </a:ln>
                <a:solidFill>
                  <a:schemeClr val="accent4">
                    <a:lumMod val="60000"/>
                    <a:lumOff val="4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4800" b="1" dirty="0">
              <a:ln>
                <a:solidFill>
                  <a:srgbClr val="C00000"/>
                </a:solidFill>
              </a:ln>
              <a:solidFill>
                <a:schemeClr val="accent4">
                  <a:lumMod val="60000"/>
                  <a:lumOff val="4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5D6D718B-688C-41A3-B56D-695ECA12BB91}"/>
              </a:ext>
            </a:extLst>
          </p:cNvPr>
          <p:cNvSpPr/>
          <p:nvPr/>
        </p:nvSpPr>
        <p:spPr>
          <a:xfrm>
            <a:off x="165652" y="4009662"/>
            <a:ext cx="8812696" cy="173603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v"/>
            </a:pPr>
            <a:r>
              <a:rPr lang="bn-IN" sz="3600" b="1" dirty="0">
                <a:ln>
                  <a:solidFill>
                    <a:srgbClr val="BF5FC1"/>
                  </a:solidFill>
                </a:ln>
                <a:solidFill>
                  <a:schemeClr val="accent1">
                    <a:lumMod val="75000"/>
                  </a:schemeClr>
                </a:solidFill>
                <a:latin typeface="NikoshBAN" panose="02000000000000000000" pitchFamily="2" charset="0"/>
                <a:cs typeface="NikoshBAN" panose="02000000000000000000" pitchFamily="2" charset="0"/>
              </a:rPr>
              <a:t> </a:t>
            </a:r>
            <a:r>
              <a:rPr lang="bn-IN" sz="3200" b="1" dirty="0">
                <a:ln>
                  <a:solidFill>
                    <a:srgbClr val="BF5FC1"/>
                  </a:solidFill>
                </a:ln>
                <a:solidFill>
                  <a:schemeClr val="accent1">
                    <a:lumMod val="75000"/>
                  </a:schemeClr>
                </a:solidFill>
                <a:latin typeface="NikoshBAN" panose="02000000000000000000" pitchFamily="2" charset="0"/>
                <a:cs typeface="NikoshBAN" panose="02000000000000000000" pitchFamily="2" charset="0"/>
              </a:rPr>
              <a:t>বঙ্গবন্ধুর আদর্শকে অনুসরণ করে কীভাবে সোনাবাংলা গড়ার কাজে  নিজেকে আত্মনিয়োগ করবে সে সম্পর্কে ১০টি বাক্য লিখে আনবে।</a:t>
            </a:r>
            <a:endParaRPr lang="en-US" sz="3600" b="1" dirty="0">
              <a:ln>
                <a:solidFill>
                  <a:srgbClr val="BF5FC1"/>
                </a:solidFill>
              </a:ln>
              <a:solidFill>
                <a:schemeClr val="accent1">
                  <a:lumMod val="75000"/>
                </a:schemeClr>
              </a:solidFill>
              <a:latin typeface="NikoshBAN" panose="02000000000000000000" pitchFamily="2" charset="0"/>
              <a:cs typeface="NikoshBAN" panose="02000000000000000000" pitchFamily="2" charset="0"/>
            </a:endParaRPr>
          </a:p>
        </p:txBody>
      </p:sp>
      <p:pic>
        <p:nvPicPr>
          <p:cNvPr id="5124" name="Picture 4" descr="বঙ্গবন্ধুর জীবনের ঘটনা প্রবাহ">
            <a:extLst>
              <a:ext uri="{FF2B5EF4-FFF2-40B4-BE49-F238E27FC236}">
                <a16:creationId xmlns:a16="http://schemas.microsoft.com/office/drawing/2014/main" id="{968164E8-55C8-449B-8F6B-B2563E6F4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974" y="1596937"/>
            <a:ext cx="3810000" cy="2266950"/>
          </a:xfrm>
          <a:prstGeom prst="rect">
            <a:avLst/>
          </a:prstGeom>
          <a:solidFill>
            <a:srgbClr val="FFFFFF">
              <a:shade val="85000"/>
            </a:srgbClr>
          </a:solidFill>
          <a:ln w="12700" cap="sq">
            <a:solidFill>
              <a:srgbClr val="BF5FC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angle"/>
            <a:contourClr>
              <a:srgbClr val="FFFFFF"/>
            </a:contourClr>
          </a:sp3d>
        </p:spPr>
      </p:pic>
    </p:spTree>
    <p:extLst>
      <p:ext uri="{BB962C8B-B14F-4D97-AF65-F5344CB8AC3E}">
        <p14:creationId xmlns:p14="http://schemas.microsoft.com/office/powerpoint/2010/main" val="719369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বঙ্গবন্ধুর স্বদেশ প্রত্যাবর্তন দিবস আজ | BD24Live.com">
            <a:extLst>
              <a:ext uri="{FF2B5EF4-FFF2-40B4-BE49-F238E27FC236}">
                <a16:creationId xmlns:a16="http://schemas.microsoft.com/office/drawing/2014/main" id="{BD47DEE5-9A37-4B3B-B7AC-18350A0DE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101" y="2207937"/>
            <a:ext cx="4747798" cy="3370659"/>
          </a:xfrm>
          <a:prstGeom prst="rect">
            <a:avLst/>
          </a:prstGeom>
          <a:ln>
            <a:solidFill>
              <a:schemeClr val="bg1"/>
            </a:solidFill>
          </a:ln>
          <a:effectLst>
            <a:outerShdw blurRad="292100" dist="139700" dir="2700000" algn="tl" rotWithShape="0">
              <a:srgbClr val="333333">
                <a:alpha val="65000"/>
              </a:srgbClr>
            </a:outerShdw>
          </a:effectLst>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TextBox 4">
            <a:extLst>
              <a:ext uri="{FF2B5EF4-FFF2-40B4-BE49-F238E27FC236}">
                <a16:creationId xmlns:a16="http://schemas.microsoft.com/office/drawing/2014/main" id="{6F156CF2-3F66-4A6A-A411-CFADD5AFE967}"/>
              </a:ext>
            </a:extLst>
          </p:cNvPr>
          <p:cNvSpPr txBox="1"/>
          <p:nvPr/>
        </p:nvSpPr>
        <p:spPr>
          <a:xfrm>
            <a:off x="1337417" y="566796"/>
            <a:ext cx="5943601" cy="1447800"/>
          </a:xfrm>
          <a:prstGeom prst="rect">
            <a:avLst/>
          </a:prstGeom>
          <a:noFill/>
        </p:spPr>
        <p:txBody>
          <a:bodyPr wrap="square" numCol="1" rtlCol="0">
            <a:prstTxWarp prst="textInflate">
              <a:avLst>
                <a:gd name="adj" fmla="val 20000"/>
              </a:avLst>
            </a:prstTxWarp>
            <a:spAutoFit/>
            <a:scene3d>
              <a:camera prst="isometricOffAxis1Right"/>
              <a:lightRig rig="threePt" dir="t"/>
            </a:scene3d>
            <a:sp3d extrusionH="57150">
              <a:bevelT w="38100" h="38100"/>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19900" dirty="0">
                <a:ln>
                  <a:solidFill>
                    <a:schemeClr val="accent2">
                      <a:lumMod val="75000"/>
                    </a:schemeClr>
                  </a:solidFill>
                </a:ln>
                <a:blipFill>
                  <a:blip r:embed="rId3"/>
                  <a:stretch>
                    <a:fillRect/>
                  </a:stretch>
                </a:blipFill>
                <a:effectLst>
                  <a:glow rad="101600">
                    <a:schemeClr val="accent5">
                      <a:satMod val="175000"/>
                      <a:alpha val="40000"/>
                    </a:schemeClr>
                  </a:glow>
                </a:effectLst>
                <a:latin typeface="NikoshBAN" pitchFamily="2" charset="0"/>
                <a:cs typeface="NikoshBAN" pitchFamily="2" charset="0"/>
              </a:rPr>
              <a:t>ধন্যবাদ </a:t>
            </a:r>
            <a:endParaRPr lang="en-US" sz="19900" dirty="0">
              <a:ln>
                <a:solidFill>
                  <a:schemeClr val="accent2">
                    <a:lumMod val="75000"/>
                  </a:schemeClr>
                </a:solidFill>
              </a:ln>
              <a:blipFill>
                <a:blip r:embed="rId3"/>
                <a:stretch>
                  <a:fillRect/>
                </a:stretch>
              </a:blipFill>
              <a:effectLst>
                <a:glow rad="101600">
                  <a:schemeClr val="accent5">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595046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repeatCount="indefinite"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718E75-3788-4A37-A7B5-17FF35C332DE}"/>
              </a:ext>
            </a:extLst>
          </p:cNvPr>
          <p:cNvSpPr txBox="1"/>
          <p:nvPr/>
        </p:nvSpPr>
        <p:spPr>
          <a:xfrm>
            <a:off x="2092513" y="86591"/>
            <a:ext cx="5042646"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ভিডিওটি</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মনোযোগ</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88C96AFD-8E1A-4DD7-9A0D-C15757BF00DB}"/>
              </a:ext>
            </a:extLst>
          </p:cNvPr>
          <p:cNvSpPr txBox="1"/>
          <p:nvPr/>
        </p:nvSpPr>
        <p:spPr>
          <a:xfrm>
            <a:off x="1980079" y="5494325"/>
            <a:ext cx="5183841" cy="646331"/>
          </a:xfrm>
          <a:prstGeom prst="rect">
            <a:avLst/>
          </a:prstGeom>
          <a:noFill/>
        </p:spPr>
        <p:txBody>
          <a:bodyPr wrap="square" rtlCol="0">
            <a:spAutoFit/>
          </a:body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 কে এই মহান ব্যক্তি?</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বঙ্গবন্ধুর ঐতিহাসিক ৭ই মার্চের ভাষণ...[1]">
            <a:hlinkClick r:id="" action="ppaction://media"/>
            <a:extLst>
              <a:ext uri="{FF2B5EF4-FFF2-40B4-BE49-F238E27FC236}">
                <a16:creationId xmlns:a16="http://schemas.microsoft.com/office/drawing/2014/main" id="{8B7ADCE5-922F-4EE6-A3C9-373F79488C6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50687" y="1039779"/>
            <a:ext cx="7842624" cy="4411476"/>
          </a:xfrm>
          <a:prstGeom prst="rect">
            <a:avLst/>
          </a:prstGeom>
        </p:spPr>
      </p:pic>
    </p:spTree>
    <p:extLst>
      <p:ext uri="{BB962C8B-B14F-4D97-AF65-F5344CB8AC3E}">
        <p14:creationId xmlns:p14="http://schemas.microsoft.com/office/powerpoint/2010/main" val="124828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4001" fill="hold"/>
                                        <p:tgtEl>
                                          <p:spTgt spid="5"/>
                                        </p:tgtEl>
                                      </p:cBhvr>
                                    </p:cmd>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video>
              <p:cMediaNode vol="80000">
                <p:cTn id="33" fill="hold" display="0">
                  <p:stCondLst>
                    <p:cond delay="indefinite"/>
                  </p:stCondLst>
                </p:cTn>
                <p:tgtEl>
                  <p:spTgt spid="5"/>
                </p:tgtEl>
              </p:cMediaNode>
            </p:video>
          </p:childTnLst>
        </p:cTn>
      </p:par>
    </p:tnLst>
    <p:bldLst>
      <p:bldP spid="3" grpId="0"/>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240C5D-3576-46D8-8B7D-7C1414F293E9}"/>
              </a:ext>
            </a:extLst>
          </p:cNvPr>
          <p:cNvSpPr txBox="1"/>
          <p:nvPr/>
        </p:nvSpPr>
        <p:spPr>
          <a:xfrm>
            <a:off x="1128189" y="484093"/>
            <a:ext cx="7530352" cy="1107996"/>
          </a:xfrm>
          <a:prstGeom prst="rect">
            <a:avLst/>
          </a:prstGeom>
          <a:noFill/>
        </p:spPr>
        <p:txBody>
          <a:bodyPr wrap="square" rtlCol="0">
            <a:spAutoFit/>
          </a:bodyPr>
          <a:lstStyle/>
          <a:p>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রহমান</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4F85E434-C866-405C-A151-CDE92681F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800" y="1964477"/>
            <a:ext cx="4660399" cy="2929045"/>
          </a:xfrm>
          <a:prstGeom prst="rect">
            <a:avLst/>
          </a:prstGeom>
          <a:solidFill>
            <a:srgbClr val="FFFFFF">
              <a:shade val="85000"/>
            </a:srgbClr>
          </a:solidFill>
          <a:ln w="381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slope"/>
            <a:contourClr>
              <a:srgbClr val="FFFFFF"/>
            </a:contourClr>
          </a:sp3d>
        </p:spPr>
      </p:pic>
    </p:spTree>
    <p:extLst>
      <p:ext uri="{BB962C8B-B14F-4D97-AF65-F5344CB8AC3E}">
        <p14:creationId xmlns:p14="http://schemas.microsoft.com/office/powerpoint/2010/main" val="1609015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4F357D-B9F8-4005-ACF9-5B29818D646E}"/>
              </a:ext>
            </a:extLst>
          </p:cNvPr>
          <p:cNvSpPr txBox="1"/>
          <p:nvPr/>
        </p:nvSpPr>
        <p:spPr>
          <a:xfrm>
            <a:off x="3523129" y="441220"/>
            <a:ext cx="2097741" cy="830997"/>
          </a:xfrm>
          <a:prstGeom prst="rect">
            <a:avLst/>
          </a:prstGeom>
          <a:noFill/>
          <a:ln w="28575">
            <a:solidFill>
              <a:srgbClr val="BF5FC1"/>
            </a:solidFill>
          </a:ln>
          <a:scene3d>
            <a:camera prst="orthographicFront"/>
            <a:lightRig rig="threePt" dir="t"/>
          </a:scene3d>
          <a:sp3d>
            <a:bevelT prst="slope"/>
          </a:sp3d>
        </p:spPr>
        <p:txBody>
          <a:bodyPr wrap="square" rtlCol="0">
            <a:spAutoFit/>
          </a:bodyPr>
          <a:lstStyle/>
          <a:p>
            <a:r>
              <a:rPr lang="bn-BD"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C81A570-15BC-4474-A337-D9448607F3AE}"/>
              </a:ext>
            </a:extLst>
          </p:cNvPr>
          <p:cNvSpPr txBox="1"/>
          <p:nvPr/>
        </p:nvSpPr>
        <p:spPr>
          <a:xfrm>
            <a:off x="588748" y="1966197"/>
            <a:ext cx="8263704" cy="298543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2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endParaRPr lang="en-US" sz="28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রহমানের পরিচয় বলতে পারবে;</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bn-BD" sz="1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রহমানের জীবনী বর্ণনা করতে পারবে;</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endParaRPr lang="bn-BD" sz="1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q"/>
            </a:pPr>
            <a:r>
              <a:rPr lang="bn-BD"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৭ই মার্চের ঐতিহাসিক ভাষণ এর গুরুত্ব ব্যাখ্যা করতে পারবে।</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34746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4917B7-6456-48AC-B2C9-FF735A7FD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549" y="1334464"/>
            <a:ext cx="3940418" cy="3785555"/>
          </a:xfrm>
          <a:prstGeom prst="rect">
            <a:avLst/>
          </a:prstGeom>
          <a:solidFill>
            <a:schemeClr val="tx2">
              <a:lumMod val="40000"/>
              <a:lumOff val="60000"/>
            </a:schemeClr>
          </a:solidFill>
          <a:ln w="88900" cap="sq" cmpd="thickThin">
            <a:solidFill>
              <a:schemeClr val="tx2">
                <a:lumMod val="40000"/>
                <a:lumOff val="60000"/>
              </a:schemeClr>
            </a:solidFill>
            <a:prstDash val="solid"/>
            <a:miter lim="800000"/>
          </a:ln>
          <a:effectLst>
            <a:innerShdw blurRad="76200">
              <a:srgbClr val="000000"/>
            </a:innerShdw>
          </a:effectLst>
          <a:scene3d>
            <a:camera prst="orthographicFront"/>
            <a:lightRig rig="threePt" dir="t"/>
          </a:scene3d>
          <a:sp3d>
            <a:bevelT w="139700" h="139700" prst="divot"/>
          </a:sp3d>
        </p:spPr>
      </p:pic>
      <p:sp>
        <p:nvSpPr>
          <p:cNvPr id="3" name="TextBox 2">
            <a:extLst>
              <a:ext uri="{FF2B5EF4-FFF2-40B4-BE49-F238E27FC236}">
                <a16:creationId xmlns:a16="http://schemas.microsoft.com/office/drawing/2014/main" id="{58758BC0-6C1A-4B04-850D-CB715F06AD5F}"/>
              </a:ext>
            </a:extLst>
          </p:cNvPr>
          <p:cNvSpPr txBox="1"/>
          <p:nvPr/>
        </p:nvSpPr>
        <p:spPr>
          <a:xfrm>
            <a:off x="706582" y="514501"/>
            <a:ext cx="8000351" cy="707886"/>
          </a:xfrm>
          <a:prstGeom prst="rect">
            <a:avLst/>
          </a:prstGeom>
          <a:noFill/>
        </p:spPr>
        <p:txBody>
          <a:bodyPr wrap="square" rtlCol="0">
            <a:spAutoFit/>
          </a:bodyPr>
          <a:lstStyle/>
          <a:p>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ছবির </a:t>
            </a: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মহান ব্যক্তির নাম কী তোমরা বলতে পারবে</a:t>
            </a: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1EA0A386-1979-403F-8113-5AF8B8D79F72}"/>
              </a:ext>
            </a:extLst>
          </p:cNvPr>
          <p:cNvSpPr txBox="1"/>
          <p:nvPr/>
        </p:nvSpPr>
        <p:spPr>
          <a:xfrm>
            <a:off x="1580907" y="452905"/>
            <a:ext cx="6234011" cy="646331"/>
          </a:xfrm>
          <a:prstGeom prst="rect">
            <a:avLst/>
          </a:prstGeom>
          <a:noFill/>
        </p:spPr>
        <p:txBody>
          <a:bodyPr wrap="square" rtlCol="0">
            <a:spAutoFit/>
          </a:bodyPr>
          <a:lstStyle/>
          <a:p>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জাতির জনক বঙ্গবন্ধু শেখ মুজিবুর রহমান</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CA76FDB3-C060-4348-A725-45B646866360}"/>
              </a:ext>
            </a:extLst>
          </p:cNvPr>
          <p:cNvSpPr txBox="1"/>
          <p:nvPr/>
        </p:nvSpPr>
        <p:spPr>
          <a:xfrm>
            <a:off x="516870" y="5332891"/>
            <a:ext cx="8362087" cy="584775"/>
          </a:xfrm>
          <a:prstGeom prst="rect">
            <a:avLst/>
          </a:prstGeom>
          <a:noFill/>
        </p:spPr>
        <p:txBody>
          <a:bodyPr wrap="square" rtlCol="0">
            <a:spAutoFit/>
          </a:bodyPr>
          <a:lstStyle/>
          <a:p>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 ১৯২০ সালের ১৭ই মার্চ গোপালগঞ্জ জেলার টুঙ্গিপাড়া গ্রামে। </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8B72ECDE-5825-4CCE-9CD3-B0C15CB25074}"/>
              </a:ext>
            </a:extLst>
          </p:cNvPr>
          <p:cNvSpPr/>
          <p:nvPr/>
        </p:nvSpPr>
        <p:spPr>
          <a:xfrm>
            <a:off x="516870" y="5271295"/>
            <a:ext cx="8108310" cy="584775"/>
          </a:xfrm>
          <a:prstGeom prst="rect">
            <a:avLst/>
          </a:prstGeom>
        </p:spPr>
        <p:txBody>
          <a:bodyPr wrap="none">
            <a:spAutoFit/>
          </a:bodyPr>
          <a:lstStyle/>
          <a:p>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 নাম শেখ লুৎফর রহমান এবং মায়ের নাম সায়েরা খাতুন।</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7BA2F40B-9042-44A1-8432-FA9C359EC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941" y="1334438"/>
            <a:ext cx="4734881" cy="3767661"/>
          </a:xfrm>
          <a:prstGeom prst="rect">
            <a:avLst/>
          </a:prstGeom>
          <a:ln w="38100">
            <a:solidFill>
              <a:schemeClr val="tx2">
                <a:lumMod val="40000"/>
                <a:lumOff val="60000"/>
              </a:schemeClr>
            </a:solidFill>
          </a:ln>
          <a:scene3d>
            <a:camera prst="orthographicFront"/>
            <a:lightRig rig="threePt" dir="t"/>
          </a:scene3d>
          <a:sp3d>
            <a:bevelT w="101600" prst="riblet"/>
          </a:sp3d>
        </p:spPr>
      </p:pic>
      <p:sp>
        <p:nvSpPr>
          <p:cNvPr id="11" name="Rectangle 10">
            <a:extLst>
              <a:ext uri="{FF2B5EF4-FFF2-40B4-BE49-F238E27FC236}">
                <a16:creationId xmlns:a16="http://schemas.microsoft.com/office/drawing/2014/main" id="{B0C32F3B-2C48-4376-A399-AAD9BAF3EF15}"/>
              </a:ext>
            </a:extLst>
          </p:cNvPr>
          <p:cNvSpPr/>
          <p:nvPr/>
        </p:nvSpPr>
        <p:spPr>
          <a:xfrm>
            <a:off x="435117" y="5371257"/>
            <a:ext cx="8271816" cy="584775"/>
          </a:xfrm>
          <a:prstGeom prst="rect">
            <a:avLst/>
          </a:prstGeom>
        </p:spPr>
        <p:txBody>
          <a:bodyPr wrap="none">
            <a:spAutoFit/>
          </a:bodyPr>
          <a:lstStyle/>
          <a:p>
            <a:r>
              <a:rPr lang="bn-IN"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ছয় ভাই-বোনের মধ্যে বঙ্গবন্ধু শেখ মুজিবুর রহমান ছিলেন তৃতীয়।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0261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grpId="1" nodeType="clickEffect">
                                  <p:stCondLst>
                                    <p:cond delay="0"/>
                                  </p:stCondLst>
                                  <p:childTnLst>
                                    <p:anim calcmode="lin" valueType="num">
                                      <p:cBhvr>
                                        <p:cTn id="6" dur="1000"/>
                                        <p:tgtEl>
                                          <p:spTgt spid="3"/>
                                        </p:tgtEl>
                                        <p:attrNameLst>
                                          <p:attrName>ppt_w</p:attrName>
                                        </p:attrNameLst>
                                      </p:cBhvr>
                                      <p:tavLst>
                                        <p:tav tm="0">
                                          <p:val>
                                            <p:strVal val="ppt_w"/>
                                          </p:val>
                                        </p:tav>
                                        <p:tav tm="100000">
                                          <p:val>
                                            <p:strVal val="ppt_w*0.70"/>
                                          </p:val>
                                        </p:tav>
                                      </p:tavLst>
                                    </p:anim>
                                    <p:anim calcmode="lin" valueType="num">
                                      <p:cBhvr>
                                        <p:cTn id="7" dur="1000"/>
                                        <p:tgtEl>
                                          <p:spTgt spid="3"/>
                                        </p:tgtEl>
                                        <p:attrNameLst>
                                          <p:attrName>ppt_h</p:attrName>
                                        </p:attrNameLst>
                                      </p:cBhvr>
                                      <p:tavLst>
                                        <p:tav tm="0">
                                          <p:val>
                                            <p:strVal val="ppt_h"/>
                                          </p:val>
                                        </p:tav>
                                        <p:tav tm="100000">
                                          <p:val>
                                            <p:strVal val="ppt_h"/>
                                          </p:val>
                                        </p:tav>
                                      </p:tavLst>
                                    </p:anim>
                                    <p:animEffect transition="out" filter="fade">
                                      <p:cBhvr>
                                        <p:cTn id="8" dur="1000"/>
                                        <p:tgtEl>
                                          <p:spTgt spid="3"/>
                                        </p:tgtEl>
                                      </p:cBhvr>
                                    </p:animEffect>
                                    <p:set>
                                      <p:cBhvr>
                                        <p:cTn id="9" dur="1" fill="hold">
                                          <p:stCondLst>
                                            <p:cond delay="999"/>
                                          </p:stCondLst>
                                        </p:cTn>
                                        <p:tgtEl>
                                          <p:spTgt spid="3"/>
                                        </p:tgtEl>
                                        <p:attrNameLst>
                                          <p:attrName>style.visibility</p:attrName>
                                        </p:attrNameLst>
                                      </p:cBhvr>
                                      <p:to>
                                        <p:strVal val="hidden"/>
                                      </p:to>
                                    </p:se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32" fill="hold" grpId="1" nodeType="clickEffect">
                                  <p:stCondLst>
                                    <p:cond delay="0"/>
                                  </p:stCondLst>
                                  <p:childTnLst>
                                    <p:animEffect transition="out" filter="diamond(out)">
                                      <p:cBhvr>
                                        <p:cTn id="25" dur="2000"/>
                                        <p:tgtEl>
                                          <p:spTgt spid="5"/>
                                        </p:tgtEl>
                                      </p:cBhvr>
                                    </p:animEffect>
                                    <p:set>
                                      <p:cBhvr>
                                        <p:cTn id="26" dur="1" fill="hold">
                                          <p:stCondLst>
                                            <p:cond delay="1999"/>
                                          </p:stCondLst>
                                        </p:cTn>
                                        <p:tgtEl>
                                          <p:spTgt spid="5"/>
                                        </p:tgtEl>
                                        <p:attrNameLst>
                                          <p:attrName>style.visibility</p:attrName>
                                        </p:attrNameLst>
                                      </p:cBhvr>
                                      <p:to>
                                        <p:strVal val="hidden"/>
                                      </p:to>
                                    </p:set>
                                  </p:childTnLst>
                                </p:cTn>
                              </p:par>
                              <p:par>
                                <p:cTn id="27" presetID="8" presetClass="exit" presetSubtype="32" fill="hold" nodeType="withEffect">
                                  <p:stCondLst>
                                    <p:cond delay="0"/>
                                  </p:stCondLst>
                                  <p:childTnLst>
                                    <p:animEffect transition="out" filter="diamond(out)">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par>
                                <p:cTn id="30" presetID="8"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xit" presetSubtype="0" fill="hold" grpId="1" nodeType="clickEffect">
                                  <p:stCondLst>
                                    <p:cond delay="0"/>
                                  </p:stCondLst>
                                  <p:childTnLst>
                                    <p:animEffect transition="out" filter="fade">
                                      <p:cBhvr>
                                        <p:cTn id="39" dur="1000"/>
                                        <p:tgtEl>
                                          <p:spTgt spid="6"/>
                                        </p:tgtEl>
                                      </p:cBhvr>
                                    </p:animEffect>
                                    <p:anim calcmode="lin" valueType="num">
                                      <p:cBhvr>
                                        <p:cTn id="40" dur="1000"/>
                                        <p:tgtEl>
                                          <p:spTgt spid="6"/>
                                        </p:tgtEl>
                                        <p:attrNameLst>
                                          <p:attrName>ppt_x</p:attrName>
                                        </p:attrNameLst>
                                      </p:cBhvr>
                                      <p:tavLst>
                                        <p:tav tm="0">
                                          <p:val>
                                            <p:strVal val="ppt_x"/>
                                          </p:val>
                                        </p:tav>
                                        <p:tav tm="100000">
                                          <p:val>
                                            <p:strVal val="ppt_x"/>
                                          </p:val>
                                        </p:tav>
                                      </p:tavLst>
                                    </p:anim>
                                    <p:anim calcmode="lin" valueType="num">
                                      <p:cBhvr>
                                        <p:cTn id="41" dur="1000"/>
                                        <p:tgtEl>
                                          <p:spTgt spid="6"/>
                                        </p:tgtEl>
                                        <p:attrNameLst>
                                          <p:attrName>ppt_y</p:attrName>
                                        </p:attrNameLst>
                                      </p:cBhvr>
                                      <p:tavLst>
                                        <p:tav tm="0">
                                          <p:val>
                                            <p:strVal val="ppt_y"/>
                                          </p:val>
                                        </p:tav>
                                        <p:tav tm="100000">
                                          <p:val>
                                            <p:strVal val="ppt_y+.1"/>
                                          </p:val>
                                        </p:tav>
                                      </p:tavLst>
                                    </p:anim>
                                    <p:set>
                                      <p:cBhvr>
                                        <p:cTn id="42" dur="1" fill="hold">
                                          <p:stCondLst>
                                            <p:cond delay="999"/>
                                          </p:stCondLst>
                                        </p:cTn>
                                        <p:tgtEl>
                                          <p:spTgt spid="6"/>
                                        </p:tgtEl>
                                        <p:attrNameLst>
                                          <p:attrName>style.visibility</p:attrName>
                                        </p:attrNameLst>
                                      </p:cBhvr>
                                      <p:to>
                                        <p:strVal val="hidden"/>
                                      </p:to>
                                    </p:set>
                                  </p:childTnLst>
                                </p:cTn>
                              </p:par>
                            </p:childTnLst>
                          </p:cTn>
                        </p:par>
                        <p:par>
                          <p:cTn id="43" fill="hold">
                            <p:stCondLst>
                              <p:cond delay="1000"/>
                            </p:stCondLst>
                            <p:childTnLst>
                              <p:par>
                                <p:cTn id="44" presetID="8" presetClass="entr" presetSubtype="16"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amond(in)">
                                      <p:cBhvr>
                                        <p:cTn id="4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4" grpId="0"/>
      <p:bldP spid="5" grpId="0"/>
      <p:bldP spid="5" grpId="1"/>
      <p:bldP spid="6" grpId="0"/>
      <p:bldP spid="6"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দৈনিক জনকন্ঠ || আদালতে বঙ্গবন্ধুর ছবি টানানো নিয়ে আইন মন্ত্রনলয়ের  প্রজ্ঞাপন জারি">
            <a:extLst>
              <a:ext uri="{FF2B5EF4-FFF2-40B4-BE49-F238E27FC236}">
                <a16:creationId xmlns:a16="http://schemas.microsoft.com/office/drawing/2014/main" id="{F92C0357-9CC8-4C20-98ED-4818BDDDF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967" y="1561686"/>
            <a:ext cx="4182063" cy="2652505"/>
          </a:xfrm>
          <a:prstGeom prst="rect">
            <a:avLst/>
          </a:prstGeom>
          <a:ln w="381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E4EF99-07F5-4ECE-B330-26BAD79B31E0}"/>
              </a:ext>
            </a:extLst>
          </p:cNvPr>
          <p:cNvSpPr txBox="1"/>
          <p:nvPr/>
        </p:nvSpPr>
        <p:spPr>
          <a:xfrm>
            <a:off x="3161488" y="324899"/>
            <a:ext cx="2821022" cy="923330"/>
          </a:xfrm>
          <a:prstGeom prst="rect">
            <a:avLst/>
          </a:prstGeom>
          <a:noFill/>
          <a:ln w="19050">
            <a:solidFill>
              <a:srgbClr val="BF5FC1"/>
            </a:solidFill>
          </a:ln>
          <a:scene3d>
            <a:camera prst="orthographicFront"/>
            <a:lightRig rig="threePt" dir="t"/>
          </a:scene3d>
          <a:sp3d>
            <a:bevelT w="114300" prst="hardEdge"/>
          </a:sp3d>
        </p:spPr>
        <p:txBody>
          <a:bodyPr wrap="square" rtlCol="0">
            <a:spAutoFit/>
          </a:bodyPr>
          <a:lstStyle/>
          <a:p>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CEDF8E28-12A7-4CBB-8F88-4C0FC2F82BE9}"/>
              </a:ext>
            </a:extLst>
          </p:cNvPr>
          <p:cNvSpPr txBox="1"/>
          <p:nvPr/>
        </p:nvSpPr>
        <p:spPr>
          <a:xfrm>
            <a:off x="386527" y="4696149"/>
            <a:ext cx="8134621" cy="1200329"/>
          </a:xfrm>
          <a:prstGeom prst="rect">
            <a:avLst/>
          </a:prstGeom>
          <a:noFill/>
        </p:spPr>
        <p:txBody>
          <a:bodyPr wrap="square" rtlCol="0">
            <a:spAutoFit/>
          </a:bodyPr>
          <a:lstStyle/>
          <a:p>
            <a:pPr marL="457200" lvl="0" indent="-457200" algn="ctr">
              <a:buFont typeface="Wingdings" panose="05000000000000000000" pitchFamily="2" charset="2"/>
              <a:buChar char="v"/>
            </a:pP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জাতির জনক বঙ্গবন্ধু শেখ মুজিবুর রহমানের সংক্ষিপ্ত লিখ। </a:t>
            </a:r>
          </a:p>
        </p:txBody>
      </p:sp>
    </p:spTree>
    <p:extLst>
      <p:ext uri="{BB962C8B-B14F-4D97-AF65-F5344CB8AC3E}">
        <p14:creationId xmlns:p14="http://schemas.microsoft.com/office/powerpoint/2010/main" val="1600747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1B046-364B-43FC-B651-9DC2771A3997}"/>
              </a:ext>
            </a:extLst>
          </p:cNvPr>
          <p:cNvPicPr>
            <a:picLocks noChangeAspect="1"/>
          </p:cNvPicPr>
          <p:nvPr/>
        </p:nvPicPr>
        <p:blipFill rotWithShape="1">
          <a:blip r:embed="rId2">
            <a:extLst>
              <a:ext uri="{28A0092B-C50C-407E-A947-70E740481C1C}">
                <a14:useLocalDpi xmlns:a14="http://schemas.microsoft.com/office/drawing/2010/main" val="0"/>
              </a:ext>
            </a:extLst>
          </a:blip>
          <a:srcRect l="22802" r="21936"/>
          <a:stretch/>
        </p:blipFill>
        <p:spPr>
          <a:xfrm>
            <a:off x="2677843" y="1224279"/>
            <a:ext cx="3788313" cy="3228451"/>
          </a:xfrm>
          <a:prstGeom prst="rect">
            <a:avLst/>
          </a:prstGeom>
          <a:ln w="57150">
            <a:solidFill>
              <a:schemeClr val="tx2">
                <a:lumMod val="40000"/>
                <a:lumOff val="60000"/>
              </a:schemeClr>
            </a:solidFill>
          </a:ln>
          <a:scene3d>
            <a:camera prst="orthographicFront"/>
            <a:lightRig rig="threePt" dir="t"/>
          </a:scene3d>
          <a:sp3d>
            <a:bevelT w="101600" prst="riblet"/>
          </a:sp3d>
        </p:spPr>
      </p:pic>
      <p:sp>
        <p:nvSpPr>
          <p:cNvPr id="3" name="Rectangle 2">
            <a:extLst>
              <a:ext uri="{FF2B5EF4-FFF2-40B4-BE49-F238E27FC236}">
                <a16:creationId xmlns:a16="http://schemas.microsoft.com/office/drawing/2014/main" id="{118E5EB4-8374-489B-A2DE-273B3A3459BD}"/>
              </a:ext>
            </a:extLst>
          </p:cNvPr>
          <p:cNvSpPr/>
          <p:nvPr/>
        </p:nvSpPr>
        <p:spPr>
          <a:xfrm>
            <a:off x="1738531" y="297001"/>
            <a:ext cx="5666936" cy="707886"/>
          </a:xfrm>
          <a:prstGeom prst="rect">
            <a:avLst/>
          </a:prstGeom>
        </p:spPr>
        <p:txBody>
          <a:bodyPr wrap="none">
            <a:spAutoFit/>
          </a:bodyPr>
          <a:lstStyle/>
          <a:p>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ছোটবেলায়</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কেমন</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C1A97AC6-DD11-418C-82F6-F6FBFE9604E9}"/>
              </a:ext>
            </a:extLst>
          </p:cNvPr>
          <p:cNvSpPr txBox="1"/>
          <p:nvPr/>
        </p:nvSpPr>
        <p:spPr>
          <a:xfrm>
            <a:off x="383714" y="4452730"/>
            <a:ext cx="9104843" cy="1754326"/>
          </a:xfrm>
          <a:prstGeom prst="rect">
            <a:avLst/>
          </a:prstGeom>
          <a:noFill/>
        </p:spPr>
        <p:txBody>
          <a:bodyPr wrap="square" rtlCol="0">
            <a:spAutoFit/>
          </a:body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ছোটবেলা</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মুজিব</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ছিপছিপে</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গড়নের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ডাকত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IN"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 ছিলেন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খুব</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চটপটে</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স্বভাবের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খেলাধুলায়ও</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71285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A58AED-9098-463A-B0A3-9DE3CAB19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876" y="1174660"/>
            <a:ext cx="5569127" cy="3629219"/>
          </a:xfrm>
          <a:prstGeom prst="rect">
            <a:avLst/>
          </a:prstGeom>
          <a:ln w="57150">
            <a:solidFill>
              <a:schemeClr val="tx2">
                <a:lumMod val="40000"/>
                <a:lumOff val="60000"/>
              </a:schemeClr>
            </a:solidFill>
          </a:ln>
          <a:scene3d>
            <a:camera prst="orthographicFront"/>
            <a:lightRig rig="threePt" dir="t"/>
          </a:scene3d>
          <a:sp3d>
            <a:bevelT prst="slope"/>
          </a:sp3d>
        </p:spPr>
      </p:pic>
      <p:pic>
        <p:nvPicPr>
          <p:cNvPr id="2" name="Picture 1">
            <a:extLst>
              <a:ext uri="{FF2B5EF4-FFF2-40B4-BE49-F238E27FC236}">
                <a16:creationId xmlns:a16="http://schemas.microsoft.com/office/drawing/2014/main" id="{080D2E67-7B08-41EB-B77B-B925B25AE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875" y="1130264"/>
            <a:ext cx="5569127" cy="3629219"/>
          </a:xfrm>
          <a:prstGeom prst="rect">
            <a:avLst/>
          </a:prstGeom>
          <a:ln w="57150">
            <a:solidFill>
              <a:schemeClr val="tx2">
                <a:lumMod val="40000"/>
                <a:lumOff val="60000"/>
              </a:schemeClr>
            </a:solidFill>
          </a:ln>
          <a:scene3d>
            <a:camera prst="orthographicFront"/>
            <a:lightRig rig="threePt" dir="t"/>
          </a:scene3d>
          <a:sp3d>
            <a:bevelT prst="slope"/>
          </a:sp3d>
        </p:spPr>
      </p:pic>
      <p:pic>
        <p:nvPicPr>
          <p:cNvPr id="4" name="Picture 3">
            <a:extLst>
              <a:ext uri="{FF2B5EF4-FFF2-40B4-BE49-F238E27FC236}">
                <a16:creationId xmlns:a16="http://schemas.microsoft.com/office/drawing/2014/main" id="{1AA3B78E-6092-4302-B0D9-EDD0D0834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874" y="1145087"/>
            <a:ext cx="5569127" cy="3560627"/>
          </a:xfrm>
          <a:prstGeom prst="rect">
            <a:avLst/>
          </a:prstGeom>
          <a:ln w="57150">
            <a:solidFill>
              <a:schemeClr val="tx2">
                <a:lumMod val="40000"/>
                <a:lumOff val="60000"/>
              </a:schemeClr>
            </a:solidFill>
          </a:ln>
          <a:scene3d>
            <a:camera prst="orthographicFront"/>
            <a:lightRig rig="threePt" dir="t"/>
          </a:scene3d>
          <a:sp3d>
            <a:bevelT prst="slope"/>
          </a:sp3d>
        </p:spPr>
      </p:pic>
      <p:sp>
        <p:nvSpPr>
          <p:cNvPr id="5" name="TextBox 4">
            <a:extLst>
              <a:ext uri="{FF2B5EF4-FFF2-40B4-BE49-F238E27FC236}">
                <a16:creationId xmlns:a16="http://schemas.microsoft.com/office/drawing/2014/main" id="{6CD84A07-5A5E-4F13-A7E3-3084AFCC97CA}"/>
              </a:ext>
            </a:extLst>
          </p:cNvPr>
          <p:cNvSpPr txBox="1"/>
          <p:nvPr/>
        </p:nvSpPr>
        <p:spPr>
          <a:xfrm>
            <a:off x="442303" y="530328"/>
            <a:ext cx="8533114" cy="523220"/>
          </a:xfrm>
          <a:prstGeom prst="rect">
            <a:avLst/>
          </a:prstGeom>
          <a:noFill/>
        </p:spPr>
        <p:txBody>
          <a:bodyPr wrap="square" rtlCol="0">
            <a:spAutoFit/>
          </a:bodyPr>
          <a:lstStyle/>
          <a:p>
            <a:r>
              <a:rPr lang="bn-BD"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 কোন কোন শিক্ষা প্রতিষ্ঠান হতে বঙ্গবন্ধু শিক্ষা লাভ করেছেন?</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AA84EEAF-B4A1-471D-9548-6447A4AC98E8}"/>
              </a:ext>
            </a:extLst>
          </p:cNvPr>
          <p:cNvSpPr txBox="1"/>
          <p:nvPr/>
        </p:nvSpPr>
        <p:spPr>
          <a:xfrm>
            <a:off x="1543876" y="5086849"/>
            <a:ext cx="5938581" cy="584775"/>
          </a:xfrm>
          <a:prstGeom prst="rect">
            <a:avLst/>
          </a:prstGeom>
          <a:noFill/>
          <a:ln w="28575">
            <a:solidFill>
              <a:schemeClr val="tx2">
                <a:lumMod val="40000"/>
                <a:lumOff val="60000"/>
              </a:schemeClr>
            </a:solidFill>
          </a:ln>
        </p:spPr>
        <p:txBody>
          <a:bodyPr wrap="square" rtlCol="0">
            <a:spAutoFit/>
          </a:bodyPr>
          <a:lstStyle/>
          <a:p>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১৯৪৭ সালে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বিশ্ববিদ্যা</a:t>
            </a:r>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লয়ে ভর্তি</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E7E541C2-C92D-4181-90DC-FC6A169886B4}"/>
              </a:ext>
            </a:extLst>
          </p:cNvPr>
          <p:cNvSpPr txBox="1"/>
          <p:nvPr/>
        </p:nvSpPr>
        <p:spPr>
          <a:xfrm>
            <a:off x="739940" y="5074028"/>
            <a:ext cx="7176994" cy="584775"/>
          </a:xfrm>
          <a:prstGeom prst="rect">
            <a:avLst/>
          </a:prstGeom>
          <a:noFill/>
          <a:ln w="28575">
            <a:solidFill>
              <a:schemeClr val="tx2">
                <a:lumMod val="40000"/>
                <a:lumOff val="60000"/>
              </a:schemeClr>
            </a:solidFill>
          </a:ln>
        </p:spPr>
        <p:txBody>
          <a:bodyPr wrap="square" rtlCol="0">
            <a:spAutoFit/>
          </a:bodyPr>
          <a:lstStyle/>
          <a:p>
            <a:pPr algn="just"/>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১৯৪২ সালে গোপালগঞ্জ মিশনারি স্কুল থেকে ম্যাট্রিক পাস</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79B65646-C169-4B81-88BC-D13E1ABF3F80}"/>
              </a:ext>
            </a:extLst>
          </p:cNvPr>
          <p:cNvSpPr txBox="1"/>
          <p:nvPr/>
        </p:nvSpPr>
        <p:spPr>
          <a:xfrm>
            <a:off x="1341030" y="5127797"/>
            <a:ext cx="6141427" cy="584775"/>
          </a:xfrm>
          <a:prstGeom prst="rect">
            <a:avLst/>
          </a:prstGeom>
          <a:noFill/>
          <a:ln w="28575">
            <a:solidFill>
              <a:schemeClr val="tx2">
                <a:lumMod val="40000"/>
                <a:lumOff val="60000"/>
              </a:schemeClr>
            </a:solidFill>
          </a:ln>
        </p:spPr>
        <p:txBody>
          <a:bodyPr wrap="square" rtlCol="0">
            <a:spAutoFit/>
          </a:bodyPr>
          <a:lstStyle/>
          <a:p>
            <a:pPr algn="just"/>
            <a:r>
              <a:rPr lang="bn-BD"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১৯৪২ সালে কলকাতা ইসলামিয়া কলেজে ভর্তি</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2813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xit" presetSubtype="0" fill="hold" nodeType="clickEffect">
                                  <p:stCondLst>
                                    <p:cond delay="0"/>
                                  </p:stCondLst>
                                  <p:childTnLst>
                                    <p:animEffect transition="out" filter="fade">
                                      <p:cBhvr>
                                        <p:cTn id="19" dur="1000"/>
                                        <p:tgtEl>
                                          <p:spTgt spid="4"/>
                                        </p:tgtEl>
                                      </p:cBhvr>
                                    </p:animEffect>
                                    <p:anim calcmode="lin" valueType="num">
                                      <p:cBhvr>
                                        <p:cTn id="20" dur="1000"/>
                                        <p:tgtEl>
                                          <p:spTgt spid="4"/>
                                        </p:tgtEl>
                                        <p:attrNameLst>
                                          <p:attrName>ppt_x</p:attrName>
                                        </p:attrNameLst>
                                      </p:cBhvr>
                                      <p:tavLst>
                                        <p:tav tm="0">
                                          <p:val>
                                            <p:strVal val="ppt_x"/>
                                          </p:val>
                                        </p:tav>
                                        <p:tav tm="100000">
                                          <p:val>
                                            <p:strVal val="ppt_x"/>
                                          </p:val>
                                        </p:tav>
                                      </p:tavLst>
                                    </p:anim>
                                    <p:anim calcmode="lin" valueType="num">
                                      <p:cBhvr>
                                        <p:cTn id="21" dur="1000"/>
                                        <p:tgtEl>
                                          <p:spTgt spid="4"/>
                                        </p:tgtEl>
                                        <p:attrNameLst>
                                          <p:attrName>ppt_y</p:attrName>
                                        </p:attrNameLst>
                                      </p:cBhvr>
                                      <p:tavLst>
                                        <p:tav tm="0">
                                          <p:val>
                                            <p:strVal val="ppt_y"/>
                                          </p:val>
                                        </p:tav>
                                        <p:tav tm="100000">
                                          <p:val>
                                            <p:strVal val="ppt_y-.1"/>
                                          </p:val>
                                        </p:tav>
                                      </p:tavLst>
                                    </p:anim>
                                    <p:set>
                                      <p:cBhvr>
                                        <p:cTn id="22" dur="1" fill="hold">
                                          <p:stCondLst>
                                            <p:cond delay="999"/>
                                          </p:stCondLst>
                                        </p:cTn>
                                        <p:tgtEl>
                                          <p:spTgt spid="4"/>
                                        </p:tgtEl>
                                        <p:attrNameLst>
                                          <p:attrName>style.visibility</p:attrName>
                                        </p:attrNameLst>
                                      </p:cBhvr>
                                      <p:to>
                                        <p:strVal val="hidden"/>
                                      </p:to>
                                    </p:set>
                                  </p:childTnLst>
                                </p:cTn>
                              </p:par>
                              <p:par>
                                <p:cTn id="23" presetID="47" presetClass="exit" presetSubtype="0" fill="hold" grpId="1" nodeType="withEffect">
                                  <p:stCondLst>
                                    <p:cond delay="0"/>
                                  </p:stCondLst>
                                  <p:childTnLst>
                                    <p:animEffect transition="out" filter="fade">
                                      <p:cBhvr>
                                        <p:cTn id="24" dur="1000"/>
                                        <p:tgtEl>
                                          <p:spTgt spid="8"/>
                                        </p:tgtEl>
                                      </p:cBhvr>
                                    </p:animEffect>
                                    <p:anim calcmode="lin" valueType="num">
                                      <p:cBhvr>
                                        <p:cTn id="25" dur="1000"/>
                                        <p:tgtEl>
                                          <p:spTgt spid="8"/>
                                        </p:tgtEl>
                                        <p:attrNameLst>
                                          <p:attrName>ppt_x</p:attrName>
                                        </p:attrNameLst>
                                      </p:cBhvr>
                                      <p:tavLst>
                                        <p:tav tm="0">
                                          <p:val>
                                            <p:strVal val="ppt_x"/>
                                          </p:val>
                                        </p:tav>
                                        <p:tav tm="100000">
                                          <p:val>
                                            <p:strVal val="ppt_x"/>
                                          </p:val>
                                        </p:tav>
                                      </p:tavLst>
                                    </p:anim>
                                    <p:anim calcmode="lin" valueType="num">
                                      <p:cBhvr>
                                        <p:cTn id="26" dur="1000"/>
                                        <p:tgtEl>
                                          <p:spTgt spid="8"/>
                                        </p:tgtEl>
                                        <p:attrNameLst>
                                          <p:attrName>ppt_y</p:attrName>
                                        </p:attrNameLst>
                                      </p:cBhvr>
                                      <p:tavLst>
                                        <p:tav tm="0">
                                          <p:val>
                                            <p:strVal val="ppt_y"/>
                                          </p:val>
                                        </p:tav>
                                        <p:tav tm="100000">
                                          <p:val>
                                            <p:strVal val="ppt_y-.1"/>
                                          </p:val>
                                        </p:tav>
                                      </p:tavLst>
                                    </p:anim>
                                    <p:set>
                                      <p:cBhvr>
                                        <p:cTn id="27" dur="1" fill="hold">
                                          <p:stCondLst>
                                            <p:cond delay="999"/>
                                          </p:stCondLst>
                                        </p:cTn>
                                        <p:tgtEl>
                                          <p:spTgt spid="8"/>
                                        </p:tgtEl>
                                        <p:attrNameLst>
                                          <p:attrName>style.visibility</p:attrName>
                                        </p:attrNameLst>
                                      </p:cBhvr>
                                      <p:to>
                                        <p:strVal val="hidden"/>
                                      </p:to>
                                    </p:set>
                                  </p:childTnLst>
                                </p:cTn>
                              </p:par>
                              <p:par>
                                <p:cTn id="28" presetID="47"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nodeType="clickEffect">
                                  <p:stCondLst>
                                    <p:cond delay="0"/>
                                  </p:stCondLst>
                                  <p:childTnLst>
                                    <p:animEffect transition="out" filter="fade">
                                      <p:cBhvr>
                                        <p:cTn id="42" dur="1000"/>
                                        <p:tgtEl>
                                          <p:spTgt spid="2"/>
                                        </p:tgtEl>
                                      </p:cBhvr>
                                    </p:animEffect>
                                    <p:anim calcmode="lin" valueType="num">
                                      <p:cBhvr>
                                        <p:cTn id="43" dur="1000"/>
                                        <p:tgtEl>
                                          <p:spTgt spid="2"/>
                                        </p:tgtEl>
                                        <p:attrNameLst>
                                          <p:attrName>ppt_x</p:attrName>
                                        </p:attrNameLst>
                                      </p:cBhvr>
                                      <p:tavLst>
                                        <p:tav tm="0">
                                          <p:val>
                                            <p:strVal val="ppt_x"/>
                                          </p:val>
                                        </p:tav>
                                        <p:tav tm="100000">
                                          <p:val>
                                            <p:strVal val="ppt_x"/>
                                          </p:val>
                                        </p:tav>
                                      </p:tavLst>
                                    </p:anim>
                                    <p:anim calcmode="lin" valueType="num">
                                      <p:cBhvr>
                                        <p:cTn id="44" dur="1000"/>
                                        <p:tgtEl>
                                          <p:spTgt spid="2"/>
                                        </p:tgtEl>
                                        <p:attrNameLst>
                                          <p:attrName>ppt_y</p:attrName>
                                        </p:attrNameLst>
                                      </p:cBhvr>
                                      <p:tavLst>
                                        <p:tav tm="0">
                                          <p:val>
                                            <p:strVal val="ppt_y"/>
                                          </p:val>
                                        </p:tav>
                                        <p:tav tm="100000">
                                          <p:val>
                                            <p:strVal val="ppt_y+.1"/>
                                          </p:val>
                                        </p:tav>
                                      </p:tavLst>
                                    </p:anim>
                                    <p:set>
                                      <p:cBhvr>
                                        <p:cTn id="45" dur="1" fill="hold">
                                          <p:stCondLst>
                                            <p:cond delay="999"/>
                                          </p:stCondLst>
                                        </p:cTn>
                                        <p:tgtEl>
                                          <p:spTgt spid="2"/>
                                        </p:tgtEl>
                                        <p:attrNameLst>
                                          <p:attrName>style.visibility</p:attrName>
                                        </p:attrNameLst>
                                      </p:cBhvr>
                                      <p:to>
                                        <p:strVal val="hidden"/>
                                      </p:to>
                                    </p:set>
                                  </p:childTnLst>
                                </p:cTn>
                              </p:par>
                              <p:par>
                                <p:cTn id="46" presetID="42" presetClass="exit" presetSubtype="0" fill="hold" grpId="1" nodeType="withEffect">
                                  <p:stCondLst>
                                    <p:cond delay="0"/>
                                  </p:stCondLst>
                                  <p:childTnLst>
                                    <p:animEffect transition="out" filter="fade">
                                      <p:cBhvr>
                                        <p:cTn id="47" dur="1000"/>
                                        <p:tgtEl>
                                          <p:spTgt spid="9"/>
                                        </p:tgtEl>
                                      </p:cBhvr>
                                    </p:animEffect>
                                    <p:anim calcmode="lin" valueType="num">
                                      <p:cBhvr>
                                        <p:cTn id="48" dur="1000"/>
                                        <p:tgtEl>
                                          <p:spTgt spid="9"/>
                                        </p:tgtEl>
                                        <p:attrNameLst>
                                          <p:attrName>ppt_x</p:attrName>
                                        </p:attrNameLst>
                                      </p:cBhvr>
                                      <p:tavLst>
                                        <p:tav tm="0">
                                          <p:val>
                                            <p:strVal val="ppt_x"/>
                                          </p:val>
                                        </p:tav>
                                        <p:tav tm="100000">
                                          <p:val>
                                            <p:strVal val="ppt_x"/>
                                          </p:val>
                                        </p:tav>
                                      </p:tavLst>
                                    </p:anim>
                                    <p:anim calcmode="lin" valueType="num">
                                      <p:cBhvr>
                                        <p:cTn id="49" dur="1000"/>
                                        <p:tgtEl>
                                          <p:spTgt spid="9"/>
                                        </p:tgtEl>
                                        <p:attrNameLst>
                                          <p:attrName>ppt_y</p:attrName>
                                        </p:attrNameLst>
                                      </p:cBhvr>
                                      <p:tavLst>
                                        <p:tav tm="0">
                                          <p:val>
                                            <p:strVal val="ppt_y"/>
                                          </p:val>
                                        </p:tav>
                                        <p:tav tm="100000">
                                          <p:val>
                                            <p:strVal val="ppt_y+.1"/>
                                          </p:val>
                                        </p:tav>
                                      </p:tavLst>
                                    </p:anim>
                                    <p:set>
                                      <p:cBhvr>
                                        <p:cTn id="50" dur="1" fill="hold">
                                          <p:stCondLst>
                                            <p:cond delay="999"/>
                                          </p:stCondLst>
                                        </p:cTn>
                                        <p:tgtEl>
                                          <p:spTgt spid="9"/>
                                        </p:tgtEl>
                                        <p:attrNameLst>
                                          <p:attrName>style.visibility</p:attrName>
                                        </p:attrNameLst>
                                      </p:cBhvr>
                                      <p:to>
                                        <p:strVal val="hidden"/>
                                      </p:to>
                                    </p:set>
                                  </p:childTnLst>
                                </p:cTn>
                              </p:par>
                              <p:par>
                                <p:cTn id="51" presetID="53" presetClass="entr" presetSubtype="16"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1000"/>
                            </p:stCondLst>
                            <p:childTnLst>
                              <p:par>
                                <p:cTn id="57" presetID="47"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P spid="9" grpId="0" animBg="1"/>
      <p:bldP spid="9"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602</Words>
  <Application>Microsoft Office PowerPoint</Application>
  <PresentationFormat>On-screen Show (4:3)</PresentationFormat>
  <Paragraphs>70</Paragraphs>
  <Slides>21</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Impact</vt:lpstr>
      <vt:lpstr>Matura MT Script Capitals</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17</cp:revision>
  <dcterms:created xsi:type="dcterms:W3CDTF">2021-03-03T12:47:14Z</dcterms:created>
  <dcterms:modified xsi:type="dcterms:W3CDTF">2021-03-17T14:53:14Z</dcterms:modified>
</cp:coreProperties>
</file>