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0" r:id="rId3"/>
    <p:sldId id="272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AC783-8276-4EDD-84A9-3564DF1D536C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C30F0-8C6C-4152-97EB-4E28D6067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6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0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9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1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F96E-9B7D-4515-9F5B-6444BB054313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D5B1-E794-43DE-86AA-341761BCD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890864-44BF-654B-B27B-A0F16D24DF63}"/>
              </a:ext>
            </a:extLst>
          </p:cNvPr>
          <p:cNvSpPr txBox="1"/>
          <p:nvPr/>
        </p:nvSpPr>
        <p:spPr>
          <a:xfrm rot="10800000" flipV="1">
            <a:off x="1042300" y="3010287"/>
            <a:ext cx="10757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/>
              <a:t>স্বাগতম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21056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C336D3-29B2-2B49-8AAB-1C613EBBC8DC}"/>
              </a:ext>
            </a:extLst>
          </p:cNvPr>
          <p:cNvSpPr txBox="1"/>
          <p:nvPr/>
        </p:nvSpPr>
        <p:spPr>
          <a:xfrm rot="10800000" flipH="1" flipV="1">
            <a:off x="2048425" y="612844"/>
            <a:ext cx="103241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/>
              <a:t>তাহলে,ar^n-1=1/2</a:t>
            </a:r>
          </a:p>
          <a:p>
            <a:pPr algn="l"/>
            <a:r>
              <a:rPr lang="bn-BD" sz="4000"/>
              <a:t>বা,128(1/2)^n-1=1/2</a:t>
            </a:r>
          </a:p>
          <a:p>
            <a:pPr algn="l"/>
            <a:r>
              <a:rPr lang="bn-BD" sz="4000"/>
              <a:t>বা,(1/2)^n-1=1/256</a:t>
            </a:r>
          </a:p>
          <a:p>
            <a:pPr algn="l"/>
            <a:r>
              <a:rPr lang="bn-BD" sz="4000"/>
              <a:t>বা,(1/2)^n-1=(1/2)^8</a:t>
            </a:r>
          </a:p>
          <a:p>
            <a:pPr algn="l"/>
            <a:r>
              <a:rPr lang="bn-BD" sz="4000"/>
              <a:t>বা,n-1=8</a:t>
            </a:r>
          </a:p>
          <a:p>
            <a:pPr algn="l"/>
            <a:r>
              <a:rPr lang="bn-BD" sz="4000"/>
              <a:t>বা,n=8+1</a:t>
            </a:r>
          </a:p>
          <a:p>
            <a:pPr algn="l"/>
            <a:r>
              <a:rPr lang="bn-BD" sz="4000"/>
              <a:t>বা,n=9</a:t>
            </a:r>
          </a:p>
          <a:p>
            <a:pPr algn="l"/>
            <a:r>
              <a:rPr lang="bn-BD" sz="4000"/>
              <a:t>ধারাটির 9ম পদ 1/2</a:t>
            </a:r>
          </a:p>
          <a:p>
            <a:pPr algn="l"/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1113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0DE8BD-5BFE-C242-857F-143004897458}"/>
              </a:ext>
            </a:extLst>
          </p:cNvPr>
          <p:cNvSpPr txBox="1"/>
          <p:nvPr/>
        </p:nvSpPr>
        <p:spPr>
          <a:xfrm rot="10800000" flipV="1">
            <a:off x="715865" y="0"/>
            <a:ext cx="1138227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/>
              <a:t> ১১. 3+x+y+z+243 গুণোওর ধারাভুক্ত হলে, x, y এবং z এর মান নির্ণয় কর।</a:t>
            </a:r>
          </a:p>
          <a:p>
            <a:pPr algn="l"/>
            <a:r>
              <a:rPr lang="bn-BD" sz="4000"/>
              <a:t>সমাধান: মনেকরি,</a:t>
            </a:r>
          </a:p>
          <a:p>
            <a:pPr algn="l"/>
            <a:r>
              <a:rPr lang="bn-BD" sz="4000"/>
              <a:t>গুণোওর ধারার প্রথম পদ,a=3</a:t>
            </a:r>
          </a:p>
          <a:p>
            <a:pPr algn="l"/>
            <a:r>
              <a:rPr lang="bn-BD" sz="4000"/>
              <a:t>এবং সাধারণ  অনুপাত = r</a:t>
            </a:r>
          </a:p>
          <a:p>
            <a:pPr algn="l"/>
            <a:r>
              <a:rPr lang="bn-BD" sz="4000"/>
              <a:t>আমরা জানি, </a:t>
            </a:r>
          </a:p>
          <a:p>
            <a:pPr algn="l"/>
            <a:r>
              <a:rPr lang="bn-BD" sz="4000"/>
              <a:t>গুণোওর ধারার n-তম পদ=ar^n-1</a:t>
            </a:r>
          </a:p>
          <a:p>
            <a:pPr algn="l"/>
            <a:r>
              <a:rPr lang="bn-BD" sz="4000"/>
              <a:t>তাহলে, দ্বিতীয় পদ, ar=x</a:t>
            </a:r>
          </a:p>
          <a:p>
            <a:pPr algn="l"/>
            <a:r>
              <a:rPr lang="bn-BD" sz="4000"/>
              <a:t>তৃতীয় পদ, ar^2=y</a:t>
            </a:r>
          </a:p>
          <a:p>
            <a:pPr algn="l"/>
            <a:r>
              <a:rPr lang="bn-BD" sz="4000"/>
              <a:t>চতুর্থ পদ, ar^3=z</a:t>
            </a:r>
          </a:p>
          <a:p>
            <a:pPr algn="l"/>
            <a:r>
              <a:rPr lang="bn-BD" sz="4000"/>
              <a:t>পঞ্চম পদ, ar^4=243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82496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55BD90-7B89-884C-BF0F-82F0E0489BA0}"/>
              </a:ext>
            </a:extLst>
          </p:cNvPr>
          <p:cNvSpPr txBox="1"/>
          <p:nvPr/>
        </p:nvSpPr>
        <p:spPr>
          <a:xfrm>
            <a:off x="775522" y="0"/>
            <a:ext cx="1184599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/>
              <a:t>এখন, ar^4=243</a:t>
            </a:r>
          </a:p>
          <a:p>
            <a:pPr algn="l"/>
            <a:r>
              <a:rPr lang="bn-BD" sz="4000"/>
              <a:t>বা, 3r^4=243</a:t>
            </a:r>
          </a:p>
          <a:p>
            <a:pPr algn="l"/>
            <a:r>
              <a:rPr lang="bn-BD" sz="4000"/>
              <a:t>বা, r^4=243/3</a:t>
            </a:r>
          </a:p>
          <a:p>
            <a:pPr algn="l"/>
            <a:r>
              <a:rPr lang="bn-BD" sz="4000"/>
              <a:t>বা, r^4=81</a:t>
            </a:r>
          </a:p>
          <a:p>
            <a:pPr algn="l"/>
            <a:r>
              <a:rPr lang="bn-BD" sz="4000"/>
              <a:t>বা, r^4=3^4</a:t>
            </a:r>
          </a:p>
          <a:p>
            <a:pPr algn="l"/>
            <a:r>
              <a:rPr lang="bn-BD" sz="4000"/>
              <a:t>বা, r=3</a:t>
            </a:r>
          </a:p>
          <a:p>
            <a:pPr algn="l"/>
            <a:r>
              <a:rPr lang="bn-BD" sz="4000"/>
              <a:t>দ্বিতীয় পদ,x=3×3=9</a:t>
            </a:r>
          </a:p>
          <a:p>
            <a:pPr algn="l"/>
            <a:r>
              <a:rPr lang="bn-BD" sz="4000"/>
              <a:t>তৃতীয় পদ,y=3×3^2=3×9=27</a:t>
            </a:r>
          </a:p>
          <a:p>
            <a:pPr algn="l"/>
            <a:r>
              <a:rPr lang="bn-BD" sz="4000"/>
              <a:t>চতুর্থ পদ,z=3×3^3=3×27=81</a:t>
            </a:r>
          </a:p>
          <a:p>
            <a:pPr algn="l"/>
            <a:r>
              <a:rPr lang="bn-BD" sz="4000"/>
              <a:t>নির্ণয় মান: x=9, y=27 এবং z=81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106430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0E8C91-A917-7142-A625-B28D5DF617A3}"/>
              </a:ext>
            </a:extLst>
          </p:cNvPr>
          <p:cNvSpPr txBox="1"/>
          <p:nvPr/>
        </p:nvSpPr>
        <p:spPr>
          <a:xfrm rot="10800000" flipV="1">
            <a:off x="572692" y="1617353"/>
            <a:ext cx="11072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/>
              <a:t>বাড়ির কাজ </a:t>
            </a:r>
          </a:p>
          <a:p>
            <a:pPr algn="l"/>
            <a:r>
              <a:rPr lang="bn-BD" sz="4000"/>
              <a:t>5+x+y+135 গুণোওর ধারাভুক্ত হলে, x এবং y এর মান নির্ণয় কর।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76994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EA034-9414-ED4D-A19A-D33C7CAD8B86}"/>
              </a:ext>
            </a:extLst>
          </p:cNvPr>
          <p:cNvSpPr txBox="1"/>
          <p:nvPr/>
        </p:nvSpPr>
        <p:spPr>
          <a:xfrm>
            <a:off x="1670354" y="3270643"/>
            <a:ext cx="8113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/>
              <a:t>ধন্যবাদ 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400722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6B56A9-C660-AE45-9007-8D7796BD40A2}"/>
              </a:ext>
            </a:extLst>
          </p:cNvPr>
          <p:cNvSpPr txBox="1"/>
          <p:nvPr/>
        </p:nvSpPr>
        <p:spPr>
          <a:xfrm>
            <a:off x="0" y="1360146"/>
            <a:ext cx="118579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/>
              <a:t>শিক্ষক পরিচিতি </a:t>
            </a:r>
          </a:p>
          <a:p>
            <a:pPr algn="ctr"/>
            <a:r>
              <a:rPr lang="bn-BD" sz="4800"/>
              <a:t>নাম: বকুল চৌধুরী </a:t>
            </a:r>
          </a:p>
          <a:p>
            <a:pPr algn="ctr"/>
            <a:r>
              <a:rPr lang="bn-BD" sz="4800"/>
              <a:t>পদবী: সহকারী শিক্ষক (গণিত)</a:t>
            </a:r>
          </a:p>
          <a:p>
            <a:pPr algn="ctr"/>
            <a:r>
              <a:rPr lang="bn-BD" sz="4800"/>
              <a:t>স্কুল: শৌলরী এসইএসডিপি মডেল উচ্চ বিদ‍্যালয়</a:t>
            </a:r>
          </a:p>
          <a:p>
            <a:pPr algn="ctr"/>
            <a:r>
              <a:rPr lang="bn-BD" sz="4800"/>
              <a:t>আজমিরীগঞ্জ,হবিগঞ্জ।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78577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6BA9E3-4BB1-AD49-BF7D-DDF913BC4567}"/>
              </a:ext>
            </a:extLst>
          </p:cNvPr>
          <p:cNvSpPr txBox="1"/>
          <p:nvPr/>
        </p:nvSpPr>
        <p:spPr>
          <a:xfrm>
            <a:off x="715867" y="1179508"/>
            <a:ext cx="102325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/>
              <a:t>পাঠ পরিচিতি </a:t>
            </a:r>
          </a:p>
          <a:p>
            <a:pPr algn="ctr"/>
            <a:r>
              <a:rPr lang="bn-BD" sz="4800"/>
              <a:t>শ্রেণি: দশম</a:t>
            </a:r>
          </a:p>
          <a:p>
            <a:pPr algn="ctr"/>
            <a:r>
              <a:rPr lang="bn-BD" sz="4800"/>
              <a:t>বিষয়: গণিত </a:t>
            </a:r>
          </a:p>
          <a:p>
            <a:pPr algn="ctr"/>
            <a:r>
              <a:rPr lang="bn-BD" sz="4800"/>
              <a:t>অধ‍্যায়: ১৩</a:t>
            </a:r>
          </a:p>
          <a:p>
            <a:pPr algn="ctr"/>
            <a:r>
              <a:rPr lang="bn-BD" sz="4800"/>
              <a:t>পাঠ শিরোনাম :সসীম ধারা</a:t>
            </a:r>
          </a:p>
        </p:txBody>
      </p:sp>
    </p:spTree>
    <p:extLst>
      <p:ext uri="{BB962C8B-B14F-4D97-AF65-F5344CB8AC3E}">
        <p14:creationId xmlns:p14="http://schemas.microsoft.com/office/powerpoint/2010/main" val="261450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30F1B-5375-9B4E-A4BB-044F815A7FF7}"/>
              </a:ext>
            </a:extLst>
          </p:cNvPr>
          <p:cNvSpPr txBox="1"/>
          <p:nvPr/>
        </p:nvSpPr>
        <p:spPr>
          <a:xfrm>
            <a:off x="1073800" y="1598766"/>
            <a:ext cx="10726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/>
              <a:t> আজকের পাঠ</a:t>
            </a:r>
          </a:p>
          <a:p>
            <a:pPr algn="ctr"/>
            <a:r>
              <a:rPr lang="bn-BD" sz="7200"/>
              <a:t>গুণোওর ধারা</a:t>
            </a:r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77552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D8F5C4-39BF-9D4B-85DE-6F633B835201}"/>
              </a:ext>
            </a:extLst>
          </p:cNvPr>
          <p:cNvSpPr txBox="1"/>
          <p:nvPr/>
        </p:nvSpPr>
        <p:spPr>
          <a:xfrm>
            <a:off x="1657847" y="1746914"/>
            <a:ext cx="88763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200"/>
          </a:p>
          <a:p>
            <a:pPr algn="ctr"/>
            <a:endParaRPr lang="bn-BD" sz="3200"/>
          </a:p>
          <a:p>
            <a:pPr algn="ctr"/>
            <a:r>
              <a:rPr lang="bn-BD" sz="3200"/>
              <a:t>১.গুণোওর ধারা কি তা বলতে পারবে।</a:t>
            </a:r>
          </a:p>
          <a:p>
            <a:pPr algn="ctr"/>
            <a:r>
              <a:rPr lang="bn-BD" sz="3200"/>
              <a:t>২. গুণোওর ধারার সূএগুলো বর্ণনা করতে পারবে।</a:t>
            </a:r>
          </a:p>
          <a:p>
            <a:pPr algn="ctr"/>
            <a:r>
              <a:rPr lang="bn-BD" sz="3200"/>
              <a:t>৩.  সূএ প্রয়োগ করে গুণোওর ধারা সম্পর্কিত গাণিতিক সমস্যা সমাধান করতে পারবে।</a:t>
            </a:r>
            <a:endParaRPr lang="en-US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B07C9-6046-2748-AF59-31E0DCFE702F}"/>
              </a:ext>
            </a:extLst>
          </p:cNvPr>
          <p:cNvSpPr txBox="1"/>
          <p:nvPr/>
        </p:nvSpPr>
        <p:spPr>
          <a:xfrm>
            <a:off x="2140838" y="494439"/>
            <a:ext cx="7910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/>
              <a:t>শিখনফল</a:t>
            </a:r>
          </a:p>
          <a:p>
            <a:pPr algn="ctr"/>
            <a:r>
              <a:rPr lang="bn-BD" sz="4800"/>
              <a:t>পাঠ শেষে শিক্ষার্থীরা-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00071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0B7C69-025A-8D42-8A51-E791009EE1E3}"/>
              </a:ext>
            </a:extLst>
          </p:cNvPr>
          <p:cNvSpPr txBox="1"/>
          <p:nvPr/>
        </p:nvSpPr>
        <p:spPr>
          <a:xfrm>
            <a:off x="584624" y="847108"/>
            <a:ext cx="119533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400"/>
              <a:t>গুণোওর ধারা: কোনো ধারার যেকোনো পদ ও এর পূর্ববর্তী পদের অনুপাত সব সময় সমান হলে অর্থাৎ, যেকোনো পদকে এর পূর্ববর্তী পদ দ্বারা ভাগ করে ভাগফল সর্বদা সমান পাওয়া গেলে, সে ধারাটিকে গুণোওর ধারা বলে।</a:t>
            </a:r>
          </a:p>
          <a:p>
            <a:pPr algn="l"/>
            <a:r>
              <a:rPr lang="bn-BD" sz="4400"/>
              <a:t>যেমন: 2+4+8+16+32 ধারাটির প্রথম পদ 2, দ্বিতীয় পদ 4, তৃতীয় পদ 8, চতুর্থ পদ 16, পঞ্চম পদ 32।</a:t>
            </a:r>
          </a:p>
          <a:p>
            <a:pPr algn="l"/>
            <a:endParaRPr lang="bn-BD" sz="4400"/>
          </a:p>
          <a:p>
            <a:pPr algn="l"/>
            <a:endParaRPr lang="bn-BD" sz="4400"/>
          </a:p>
          <a:p>
            <a:pPr algn="l"/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6302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AFC54-051B-1841-80F0-9CA2CE40B89B}"/>
              </a:ext>
            </a:extLst>
          </p:cNvPr>
          <p:cNvSpPr txBox="1"/>
          <p:nvPr/>
        </p:nvSpPr>
        <p:spPr>
          <a:xfrm>
            <a:off x="334072" y="1562975"/>
            <a:ext cx="112152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400"/>
              <a:t>এখানে,</a:t>
            </a:r>
          </a:p>
          <a:p>
            <a:pPr algn="l"/>
            <a:r>
              <a:rPr lang="bn-BD" sz="4400"/>
              <a:t>দ্বিতীয় পদের সাথে প্রথম পদের অনুপাত = 4/2=2</a:t>
            </a:r>
          </a:p>
          <a:p>
            <a:pPr algn="l"/>
            <a:r>
              <a:rPr lang="bn-BD" sz="4400"/>
              <a:t>তৃতীয় পদের সাথে দ্বিতীয় পদের অনুপাত = 8/2=2</a:t>
            </a:r>
          </a:p>
          <a:p>
            <a:pPr algn="l"/>
            <a:r>
              <a:rPr lang="bn-BD" sz="4400"/>
              <a:t>চতুর্থ পদের সাথে তৃতীয় পদের অনুপাত = 16/2=2</a:t>
            </a:r>
          </a:p>
          <a:p>
            <a:pPr algn="l"/>
            <a:r>
              <a:rPr lang="bn-BD" sz="4400"/>
              <a:t>পঞ্চম পদের সাথে চতুর্থ পদের অনুপাত = 32/2=2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41886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5E22FF-377D-5442-9DDB-28C0EE0368D7}"/>
              </a:ext>
            </a:extLst>
          </p:cNvPr>
          <p:cNvSpPr txBox="1"/>
          <p:nvPr/>
        </p:nvSpPr>
        <p:spPr>
          <a:xfrm>
            <a:off x="501106" y="226691"/>
            <a:ext cx="10570959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/>
              <a:t>গুণোওর ধারার সূত্রসমূহ:</a:t>
            </a:r>
            <a:endParaRPr lang="en-US" sz="4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2336B9-9198-AF49-AEE7-60C16F649742}"/>
              </a:ext>
            </a:extLst>
          </p:cNvPr>
          <p:cNvSpPr txBox="1"/>
          <p:nvPr/>
        </p:nvSpPr>
        <p:spPr>
          <a:xfrm>
            <a:off x="501106" y="1594588"/>
            <a:ext cx="118237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/>
              <a:t>কোনো গুণোওর ধারার প্রথম পদ= a, সাধারণ অনুপাত= r ও পদসংখ‍্যা =n হলে,</a:t>
            </a:r>
          </a:p>
          <a:p>
            <a:pPr algn="ctr"/>
            <a:r>
              <a:rPr lang="bn-BD" sz="4400"/>
              <a:t>১.গুণোওর ধারার n-তম পদ=ar^n-1</a:t>
            </a:r>
          </a:p>
          <a:p>
            <a:pPr algn="ctr"/>
            <a:r>
              <a:rPr lang="bn-BD" sz="4400"/>
              <a:t>২. n-সংখ‍্যক পদের সমষ্টি =a(1-r^n)/(1-r), যখন r&lt;1</a:t>
            </a:r>
          </a:p>
          <a:p>
            <a:pPr algn="ctr"/>
            <a:r>
              <a:rPr lang="bn-BD" sz="4400"/>
              <a:t>৩. n-সংখ‍্যক পদের সমষ্টি =a(r^n-1)/(r-1), যখন r&gt;1</a:t>
            </a:r>
          </a:p>
          <a:p>
            <a:pPr algn="ctr"/>
            <a:endParaRPr lang="bn-BD" sz="4400"/>
          </a:p>
          <a:p>
            <a:pPr algn="ctr"/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0462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4C8809-7BF4-DC4A-AC3C-F2A662398D3E}"/>
              </a:ext>
            </a:extLst>
          </p:cNvPr>
          <p:cNvSpPr txBox="1"/>
          <p:nvPr/>
        </p:nvSpPr>
        <p:spPr>
          <a:xfrm>
            <a:off x="524969" y="305068"/>
            <a:ext cx="119175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/>
              <a:t>৭. 128+64+32+...... ধারাটির কোন পদ 1/2?</a:t>
            </a:r>
          </a:p>
          <a:p>
            <a:r>
              <a:rPr lang="bn-BD" sz="4000"/>
              <a:t>সমাধান: দেওয়া আছে,</a:t>
            </a:r>
          </a:p>
          <a:p>
            <a:r>
              <a:rPr lang="bn-BD" sz="4000"/>
              <a:t>ধারাটির প্রথম পদ, a=128</a:t>
            </a:r>
          </a:p>
          <a:p>
            <a:r>
              <a:rPr lang="bn-BD" sz="4000"/>
              <a:t>ধারাটির সাধারণ অনুপাত,r=64/128=1/2</a:t>
            </a:r>
          </a:p>
          <a:p>
            <a:r>
              <a:rPr lang="bn-BD" sz="4000"/>
              <a:t>ধারাটি একটি গুণোওর ধারা।</a:t>
            </a:r>
          </a:p>
          <a:p>
            <a:r>
              <a:rPr lang="bn-BD" sz="4000"/>
              <a:t>মনে করি,</a:t>
            </a:r>
          </a:p>
          <a:p>
            <a:r>
              <a:rPr lang="bn-BD" sz="4000"/>
              <a:t>ধারাটির n-তম পদ=1/2</a:t>
            </a:r>
          </a:p>
          <a:p>
            <a:r>
              <a:rPr lang="bn-BD" sz="4000"/>
              <a:t>আমরা জানি,</a:t>
            </a:r>
          </a:p>
          <a:p>
            <a:r>
              <a:rPr lang="bn-BD" sz="4000"/>
              <a:t>গুণোওর ধারার n-তম পদ=ar^n-1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99961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926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Afaz Uddin</dc:creator>
  <cp:lastModifiedBy>8801751030459</cp:lastModifiedBy>
  <cp:revision>152</cp:revision>
  <dcterms:created xsi:type="dcterms:W3CDTF">2020-10-21T04:33:47Z</dcterms:created>
  <dcterms:modified xsi:type="dcterms:W3CDTF">2021-03-18T01:26:57Z</dcterms:modified>
</cp:coreProperties>
</file>