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3" r:id="rId5"/>
    <p:sldId id="262" r:id="rId6"/>
    <p:sldId id="260" r:id="rId7"/>
    <p:sldId id="267" r:id="rId8"/>
    <p:sldId id="268" r:id="rId9"/>
    <p:sldId id="271" r:id="rId10"/>
    <p:sldId id="269" r:id="rId11"/>
    <p:sldId id="264" r:id="rId12"/>
    <p:sldId id="274" r:id="rId13"/>
    <p:sldId id="273" r:id="rId14"/>
    <p:sldId id="272"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FF66"/>
    <a:srgbClr val="0000FF"/>
    <a:srgbClr val="6600FF"/>
    <a:srgbClr val="FFFF00"/>
    <a:srgbClr val="33CC33"/>
    <a:srgbClr val="FF0066"/>
    <a:srgbClr val="CC00FF"/>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10B9-9749-44C4-89C6-093EB4E5E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5901C3-9FBC-466C-A0CB-828E157D6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E4FFA1-9C4D-4A48-93BC-88812FBAE5F9}"/>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5" name="Footer Placeholder 4">
            <a:extLst>
              <a:ext uri="{FF2B5EF4-FFF2-40B4-BE49-F238E27FC236}">
                <a16:creationId xmlns:a16="http://schemas.microsoft.com/office/drawing/2014/main" id="{1586DC8E-1FE8-4601-BA1E-B89495120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CD5A5-BDE5-468E-A43C-9A6C2C34691C}"/>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286057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7C2C-3E43-4C7F-9DCA-EE80B36318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B15BA6-BAE7-4B20-A0C0-4BF03A447B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A4741-F8E4-4B8E-A1C7-67FF33511F71}"/>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5" name="Footer Placeholder 4">
            <a:extLst>
              <a:ext uri="{FF2B5EF4-FFF2-40B4-BE49-F238E27FC236}">
                <a16:creationId xmlns:a16="http://schemas.microsoft.com/office/drawing/2014/main" id="{9C90CA93-FA14-4DF7-B14C-130EC81B4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4CCA5-17DE-49FA-933A-C0C40B52822D}"/>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339268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30D253-C837-4087-AF58-8294F5D88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4AAF1-B493-471C-9910-6023C239CF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42D72-5F30-40CD-8605-8968A1460C32}"/>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5" name="Footer Placeholder 4">
            <a:extLst>
              <a:ext uri="{FF2B5EF4-FFF2-40B4-BE49-F238E27FC236}">
                <a16:creationId xmlns:a16="http://schemas.microsoft.com/office/drawing/2014/main" id="{2FFF79F4-4DED-4942-943B-6C8960751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362F3-284B-4869-86AB-8D3A4E593A9E}"/>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41880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D7A2-ACE3-4CE7-91F5-00D3AA853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AFF56-BE67-4C54-B2C1-84EAD7393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A986-2124-4ECB-AB75-461C960817D3}"/>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5" name="Footer Placeholder 4">
            <a:extLst>
              <a:ext uri="{FF2B5EF4-FFF2-40B4-BE49-F238E27FC236}">
                <a16:creationId xmlns:a16="http://schemas.microsoft.com/office/drawing/2014/main" id="{163ED6D5-03FD-47C8-9B03-D83B54692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C2725-5697-4A9D-BF99-502D17D431E8}"/>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281927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32EC-6B0E-4C61-A636-65CF74C2E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473D9C-A43F-4C3E-ADC5-91BEA8DAF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B6B32-FCE3-435D-A01A-BE0B0401EF1C}"/>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5" name="Footer Placeholder 4">
            <a:extLst>
              <a:ext uri="{FF2B5EF4-FFF2-40B4-BE49-F238E27FC236}">
                <a16:creationId xmlns:a16="http://schemas.microsoft.com/office/drawing/2014/main" id="{95CBC72F-430C-4DF6-B94F-DA0217799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42955-635F-4507-9021-4EFBDA1D2028}"/>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23380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C8A5-0955-4F12-B22B-8EA2705F2E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50A5A-1640-4672-8E4D-49BA8B699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A3CA7C-7ED8-4156-863F-543ADEB1AA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88575C-4833-4649-9AEC-A3A38D0F2E69}"/>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6" name="Footer Placeholder 5">
            <a:extLst>
              <a:ext uri="{FF2B5EF4-FFF2-40B4-BE49-F238E27FC236}">
                <a16:creationId xmlns:a16="http://schemas.microsoft.com/office/drawing/2014/main" id="{B740337B-0186-4913-AD40-6E9871A73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E56F4-3622-463E-9F48-A4BE96BCB431}"/>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91524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A440-C3FD-4476-97A6-D6C3FEAA6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0D05BA-C49B-479C-96F9-F4694D7DA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F4A2D-802C-4AA1-873A-94CF48C467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7C9D61-5969-4BAC-99CB-C004CBFA2A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E700E3-6ED4-4275-A273-46E47825F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B0216C-55D8-4BB8-94A8-33F9E997D99F}"/>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8" name="Footer Placeholder 7">
            <a:extLst>
              <a:ext uri="{FF2B5EF4-FFF2-40B4-BE49-F238E27FC236}">
                <a16:creationId xmlns:a16="http://schemas.microsoft.com/office/drawing/2014/main" id="{2E57B60E-87E1-4BA8-B7CD-F81BE0509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428F4-65DF-4E6E-B449-26388711C305}"/>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83574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522E-3392-4E3A-91F1-B879DB38EE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4A8A1-22BF-4AF0-8684-A15546B0D93E}"/>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4" name="Footer Placeholder 3">
            <a:extLst>
              <a:ext uri="{FF2B5EF4-FFF2-40B4-BE49-F238E27FC236}">
                <a16:creationId xmlns:a16="http://schemas.microsoft.com/office/drawing/2014/main" id="{3D905231-D844-4EC6-BA5B-85EC2335F8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6FE96-D918-44A9-BF80-11548DA6D6B2}"/>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78087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2C6B1-F10A-42EC-BDC9-70F9AD764491}"/>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3" name="Footer Placeholder 2">
            <a:extLst>
              <a:ext uri="{FF2B5EF4-FFF2-40B4-BE49-F238E27FC236}">
                <a16:creationId xmlns:a16="http://schemas.microsoft.com/office/drawing/2014/main" id="{EBA0FC28-09B6-4753-85BB-319F74102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91CE08-1D18-4679-8028-7D3E208DF685}"/>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313187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9F57-02BE-4BDF-ACCC-621F75941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4982DF-ACF7-4A78-933F-2A65CF1D7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6C68DE-A6E3-4DF1-9631-A71E17C29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711C0-ACF2-4368-B7FB-D0D5440E7326}"/>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6" name="Footer Placeholder 5">
            <a:extLst>
              <a:ext uri="{FF2B5EF4-FFF2-40B4-BE49-F238E27FC236}">
                <a16:creationId xmlns:a16="http://schemas.microsoft.com/office/drawing/2014/main" id="{7BE42964-7C7A-4FAA-8A07-172FE8E93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7C4E4-092F-422E-AB31-1715A52C476F}"/>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82048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D73B-6337-4EF3-B5C8-5A125C488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FEE5A9-0774-4051-8E65-6674DEA26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E10235-03E2-49F6-866A-8745C2E70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08158-98CB-4A20-A3D7-4B30222AA1D7}"/>
              </a:ext>
            </a:extLst>
          </p:cNvPr>
          <p:cNvSpPr>
            <a:spLocks noGrp="1"/>
          </p:cNvSpPr>
          <p:nvPr>
            <p:ph type="dt" sz="half" idx="10"/>
          </p:nvPr>
        </p:nvSpPr>
        <p:spPr/>
        <p:txBody>
          <a:bodyPr/>
          <a:lstStyle/>
          <a:p>
            <a:fld id="{88451D7B-E544-4BA6-B052-F506736CABBD}" type="datetimeFigureOut">
              <a:rPr lang="en-US" smtClean="0"/>
              <a:t>16-Mar-21</a:t>
            </a:fld>
            <a:endParaRPr lang="en-US"/>
          </a:p>
        </p:txBody>
      </p:sp>
      <p:sp>
        <p:nvSpPr>
          <p:cNvPr id="6" name="Footer Placeholder 5">
            <a:extLst>
              <a:ext uri="{FF2B5EF4-FFF2-40B4-BE49-F238E27FC236}">
                <a16:creationId xmlns:a16="http://schemas.microsoft.com/office/drawing/2014/main" id="{12F22F5C-C4A1-4220-B23D-721C584E3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FE6F1-4D03-4B21-8B95-7D212947851C}"/>
              </a:ext>
            </a:extLst>
          </p:cNvPr>
          <p:cNvSpPr>
            <a:spLocks noGrp="1"/>
          </p:cNvSpPr>
          <p:nvPr>
            <p:ph type="sldNum" sz="quarter" idx="12"/>
          </p:nvPr>
        </p:nvSpPr>
        <p:spPr/>
        <p:txBody>
          <a:bodyPr/>
          <a:lstStyle/>
          <a:p>
            <a:fld id="{FB6A0C28-9B01-4165-A082-1F7D4AA183C6}" type="slidenum">
              <a:rPr lang="en-US" smtClean="0"/>
              <a:t>‹#›</a:t>
            </a:fld>
            <a:endParaRPr lang="en-US"/>
          </a:p>
        </p:txBody>
      </p:sp>
    </p:spTree>
    <p:extLst>
      <p:ext uri="{BB962C8B-B14F-4D97-AF65-F5344CB8AC3E}">
        <p14:creationId xmlns:p14="http://schemas.microsoft.com/office/powerpoint/2010/main" val="97738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D7F4CC-25DF-4098-A8DB-D1CE97FAE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808BB-E5E6-4E6A-A4D6-202A23C9D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62927-E3C7-4848-AA4E-756FC0795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51D7B-E544-4BA6-B052-F506736CABBD}" type="datetimeFigureOut">
              <a:rPr lang="en-US" smtClean="0"/>
              <a:t>16-Mar-21</a:t>
            </a:fld>
            <a:endParaRPr lang="en-US"/>
          </a:p>
        </p:txBody>
      </p:sp>
      <p:sp>
        <p:nvSpPr>
          <p:cNvPr id="5" name="Footer Placeholder 4">
            <a:extLst>
              <a:ext uri="{FF2B5EF4-FFF2-40B4-BE49-F238E27FC236}">
                <a16:creationId xmlns:a16="http://schemas.microsoft.com/office/drawing/2014/main" id="{F37AA54A-E5E0-4BA5-B3BE-A90BBB496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8786FE-2110-4F96-AA2E-41C04DA71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A0C28-9B01-4165-A082-1F7D4AA183C6}" type="slidenum">
              <a:rPr lang="en-US" smtClean="0"/>
              <a:t>‹#›</a:t>
            </a:fld>
            <a:endParaRPr lang="en-US"/>
          </a:p>
        </p:txBody>
      </p:sp>
    </p:spTree>
    <p:extLst>
      <p:ext uri="{BB962C8B-B14F-4D97-AF65-F5344CB8AC3E}">
        <p14:creationId xmlns:p14="http://schemas.microsoft.com/office/powerpoint/2010/main" val="399360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ater Curtain. Stage Curtain. Stock Footage Video (100% Royalty-free)  784945 | Shutterstock">
            <a:extLst>
              <a:ext uri="{FF2B5EF4-FFF2-40B4-BE49-F238E27FC236}">
                <a16:creationId xmlns:a16="http://schemas.microsoft.com/office/drawing/2014/main" id="{2E0203E0-74EF-4CF3-99D9-09AC786EE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0992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4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bn-IN" sz="4000" dirty="0">
                <a:solidFill>
                  <a:srgbClr val="FFFF66"/>
                </a:solidFill>
                <a:latin typeface="NikoshBAN" panose="02000000000000000000" pitchFamily="2" charset="0"/>
                <a:cs typeface="NikoshBAN" panose="02000000000000000000" pitchFamily="2" charset="0"/>
              </a:rPr>
              <a:t>শ্রমিক ক্ষতিপূরণ বা শিল্প দূর্ঘটনা বিমা (</a:t>
            </a:r>
            <a:r>
              <a:rPr lang="en-US" sz="4000" dirty="0">
                <a:solidFill>
                  <a:srgbClr val="FFFF66"/>
                </a:solidFill>
                <a:latin typeface="NikoshBAN" panose="02000000000000000000" pitchFamily="2" charset="0"/>
                <a:cs typeface="NikoshBAN" panose="02000000000000000000" pitchFamily="2" charset="0"/>
              </a:rPr>
              <a:t> Industrial Injuries insurance) : ১৯৪৬ </a:t>
            </a:r>
            <a:r>
              <a:rPr lang="bn-IN" sz="4000" dirty="0">
                <a:solidFill>
                  <a:srgbClr val="FFFF66"/>
                </a:solidFill>
                <a:latin typeface="NikoshBAN" panose="02000000000000000000" pitchFamily="2" charset="0"/>
                <a:cs typeface="NikoshBAN" panose="02000000000000000000" pitchFamily="2" charset="0"/>
              </a:rPr>
              <a:t>সালের </a:t>
            </a:r>
            <a:r>
              <a:rPr lang="en-US" sz="4000" dirty="0">
                <a:solidFill>
                  <a:srgbClr val="FFFF66"/>
                </a:solidFill>
                <a:latin typeface="NikoshBAN" panose="02000000000000000000" pitchFamily="2" charset="0"/>
                <a:cs typeface="NikoshBAN" panose="02000000000000000000" pitchFamily="2" charset="0"/>
              </a:rPr>
              <a:t>“</a:t>
            </a:r>
            <a:r>
              <a:rPr lang="bn-IN" sz="4000" dirty="0">
                <a:solidFill>
                  <a:srgbClr val="FFFF66"/>
                </a:solidFill>
                <a:latin typeface="NikoshBAN" panose="02000000000000000000" pitchFamily="2" charset="0"/>
                <a:cs typeface="NikoshBAN" panose="02000000000000000000" pitchFamily="2" charset="0"/>
              </a:rPr>
              <a:t>শিল্প দূর্ঘটনা আইন’’ অনুযায়ী এ কর্মসূচি গ্রহণ কর হয় । এ কর্মসূচির মাধ্যমে কার্যরত অবস্থায় কোনো শ্রমিক আকস্মিক দুর্ঘটনায় আহত বা পেশাগত রোগে আক্রান্ত হলে দুর্ঘটনা ও রোগের প্রকৃতি অনুসারে বিশেষ ধরনের অর্থনৈতিক সহায়তা লাভ করবে। তাছাড়া কোনো শ্রমিক কর্মরত অবস্থায় দুর্ঘটনার শিকার হয়ে মারা গেলে তার </a:t>
            </a:r>
            <a:r>
              <a:rPr lang="en-US" sz="4000" dirty="0" err="1">
                <a:solidFill>
                  <a:srgbClr val="FFFF66"/>
                </a:solidFill>
                <a:latin typeface="NikoshBAN" panose="02000000000000000000" pitchFamily="2" charset="0"/>
                <a:cs typeface="NikoshBAN" panose="02000000000000000000" pitchFamily="2" charset="0"/>
              </a:rPr>
              <a:t>উত্তরাধিকারী</a:t>
            </a:r>
            <a:r>
              <a:rPr lang="bn-IN" sz="4000" dirty="0">
                <a:solidFill>
                  <a:srgbClr val="FFFF66"/>
                </a:solidFill>
                <a:latin typeface="NikoshBAN" panose="02000000000000000000" pitchFamily="2" charset="0"/>
                <a:cs typeface="NikoshBAN" panose="02000000000000000000" pitchFamily="2" charset="0"/>
              </a:rPr>
              <a:t> এ কর্মসূচির আওতায় সহায়তা লাভ করবে । সুতরাং বলা যায়, ১৯৪২ সালের বিভারিজ রিপোর্টের সুপারিশের ভিত্তিতে প্রণীত সামাজিক নিরাপত্তা আইনসমূহ সমাজকর্ম পেশা বিকাশের ভিত্তি গড়ে দেয় এবং একই সাথে আদর্শ হিসেবে বিবেচিত হয়।</a:t>
            </a:r>
            <a:endParaRPr lang="en-US" sz="40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408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9939"/>
            <a:ext cx="12298017" cy="6848061"/>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bn-IN" sz="4800" dirty="0">
                <a:solidFill>
                  <a:srgbClr val="FFFF66"/>
                </a:solidFill>
                <a:latin typeface="NikoshBAN" panose="02000000000000000000" pitchFamily="2" charset="0"/>
                <a:cs typeface="NikoshBAN" panose="02000000000000000000" pitchFamily="2" charset="0"/>
              </a:rPr>
              <a:t>সরকারি সাহায্য (</a:t>
            </a:r>
            <a:r>
              <a:rPr lang="en-US" sz="4800" dirty="0">
                <a:solidFill>
                  <a:srgbClr val="FFFF66"/>
                </a:solidFill>
                <a:latin typeface="NikoshBAN" panose="02000000000000000000" pitchFamily="2" charset="0"/>
                <a:cs typeface="NikoshBAN" panose="02000000000000000000" pitchFamily="2" charset="0"/>
              </a:rPr>
              <a:t>Public assistance) : ১৯৪৮ </a:t>
            </a:r>
            <a:r>
              <a:rPr lang="bn-IN" sz="4800" dirty="0">
                <a:solidFill>
                  <a:srgbClr val="FFFF66"/>
                </a:solidFill>
                <a:latin typeface="NikoshBAN" panose="02000000000000000000" pitchFamily="2" charset="0"/>
                <a:cs typeface="NikoshBAN" panose="02000000000000000000" pitchFamily="2" charset="0"/>
              </a:rPr>
              <a:t>সালের </a:t>
            </a:r>
            <a:r>
              <a:rPr lang="en-US" sz="4800" dirty="0">
                <a:solidFill>
                  <a:srgbClr val="FFFF66"/>
                </a:solidFill>
                <a:latin typeface="NikoshBAN" panose="02000000000000000000" pitchFamily="2" charset="0"/>
                <a:cs typeface="NikoshBAN" panose="02000000000000000000" pitchFamily="2" charset="0"/>
              </a:rPr>
              <a:t>“</a:t>
            </a:r>
            <a:r>
              <a:rPr lang="bn-IN" sz="4800" dirty="0">
                <a:solidFill>
                  <a:srgbClr val="FFFF66"/>
                </a:solidFill>
                <a:latin typeface="NikoshBAN" panose="02000000000000000000" pitchFamily="2" charset="0"/>
                <a:cs typeface="NikoshBAN" panose="02000000000000000000" pitchFamily="2" charset="0"/>
              </a:rPr>
              <a:t>জাতীয় সাহায্য</a:t>
            </a:r>
            <a:r>
              <a:rPr lang="en-US" sz="4800" dirty="0">
                <a:solidFill>
                  <a:srgbClr val="FFFF66"/>
                </a:solidFill>
                <a:latin typeface="NikoshBAN" panose="02000000000000000000" pitchFamily="2" charset="0"/>
                <a:cs typeface="NikoshBAN" panose="02000000000000000000" pitchFamily="2" charset="0"/>
              </a:rPr>
              <a:t> </a:t>
            </a:r>
            <a:r>
              <a:rPr lang="bn-IN" sz="4800" dirty="0">
                <a:solidFill>
                  <a:srgbClr val="FFFF66"/>
                </a:solidFill>
                <a:latin typeface="NikoshBAN" panose="02000000000000000000" pitchFamily="2" charset="0"/>
                <a:cs typeface="NikoshBAN" panose="02000000000000000000" pitchFamily="2" charset="0"/>
              </a:rPr>
              <a:t>আইন’’ মোতাবেক এ কর্মসূচি চালু করা হয় । এ কর্মসুচিতে মূলত দুটি দিক রয়েছে। প্রথমত, অর্থনৈতিক দুরবস্থায় পতিত জনগণকে অর্থনৈতিক সহায়তা </a:t>
            </a:r>
            <a:r>
              <a:rPr lang="en-US" sz="4800" dirty="0" err="1">
                <a:solidFill>
                  <a:srgbClr val="FFFF66"/>
                </a:solidFill>
                <a:latin typeface="NikoshBAN" panose="02000000000000000000" pitchFamily="2" charset="0"/>
                <a:cs typeface="NikoshBAN" panose="02000000000000000000" pitchFamily="2" charset="0"/>
              </a:rPr>
              <a:t>প্রদান</a:t>
            </a:r>
            <a:r>
              <a:rPr lang="bn-IN" sz="4800" dirty="0">
                <a:solidFill>
                  <a:srgbClr val="FFFF66"/>
                </a:solidFill>
                <a:latin typeface="NikoshBAN" panose="02000000000000000000" pitchFamily="2" charset="0"/>
                <a:cs typeface="NikoshBAN" panose="02000000000000000000" pitchFamily="2" charset="0"/>
              </a:rPr>
              <a:t> করা এবং দ্বিতীয়ত, কাউন্টি কাউন্সিলের ব্যবস্থাপনায় প্রাতিষ্ঠানিক ও ব্যক্তিগতসেবা প্রদান করা। তাছাড়া এ রিপোর্টের নির্দেশনা মোতাবেক ইংল্যান্ডে তৎকালীন শ্রম আইনের ভিত্তিতে অক্ষমদের ৩% কর্মে নিয়োগের ব্যবস্থা করা হয়।</a:t>
            </a:r>
          </a:p>
          <a:p>
            <a:pPr marL="457200" indent="-457200" algn="ctr">
              <a:buFont typeface="Wingdings" panose="05000000000000000000" pitchFamily="2" charset="2"/>
              <a:buChar char="q"/>
            </a:pPr>
            <a:endParaRPr lang="bn-IN" sz="32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8253667"/>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83FCF4-ED8F-45FD-A255-E65542CBA3DE}"/>
              </a:ext>
            </a:extLst>
          </p:cNvPr>
          <p:cNvSpPr/>
          <p:nvPr/>
        </p:nvSpPr>
        <p:spPr>
          <a:xfrm>
            <a:off x="0" y="0"/>
            <a:ext cx="12192000"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0C1848-408E-4568-BA83-4EDE449A6C26}"/>
              </a:ext>
            </a:extLst>
          </p:cNvPr>
          <p:cNvSpPr txBox="1"/>
          <p:nvPr/>
        </p:nvSpPr>
        <p:spPr>
          <a:xfrm>
            <a:off x="0" y="428178"/>
            <a:ext cx="12191999" cy="6001643"/>
          </a:xfrm>
          <a:prstGeom prst="rect">
            <a:avLst/>
          </a:prstGeom>
          <a:noFill/>
        </p:spPr>
        <p:txBody>
          <a:bodyPr wrap="square">
            <a:spAutoFit/>
          </a:bodyPr>
          <a:lstStyle/>
          <a:p>
            <a:pPr marL="457200" indent="-457200" algn="ctr">
              <a:buFont typeface="Wingdings" panose="05000000000000000000" pitchFamily="2" charset="2"/>
              <a:buChar char="q"/>
            </a:pPr>
            <a:r>
              <a:rPr lang="bn-IN" sz="4800" dirty="0">
                <a:solidFill>
                  <a:srgbClr val="FFFF66"/>
                </a:solidFill>
                <a:latin typeface="NikoshBAN" panose="02000000000000000000" pitchFamily="2" charset="0"/>
                <a:cs typeface="NikoshBAN" panose="02000000000000000000" pitchFamily="2" charset="0"/>
              </a:rPr>
              <a:t>জাতীয় স্বাস্থ্যসেবা কর্মসূচি (</a:t>
            </a:r>
            <a:r>
              <a:rPr lang="en-US" sz="4800" dirty="0">
                <a:solidFill>
                  <a:srgbClr val="FFFF66"/>
                </a:solidFill>
                <a:latin typeface="NikoshBAN" panose="02000000000000000000" pitchFamily="2" charset="0"/>
                <a:cs typeface="NikoshBAN" panose="02000000000000000000" pitchFamily="2" charset="0"/>
              </a:rPr>
              <a:t>National health service </a:t>
            </a:r>
            <a:r>
              <a:rPr lang="en-US" sz="4800" dirty="0" err="1">
                <a:solidFill>
                  <a:srgbClr val="FFFF66"/>
                </a:solidFill>
                <a:latin typeface="NikoshBAN" panose="02000000000000000000" pitchFamily="2" charset="0"/>
                <a:cs typeface="NikoshBAN" panose="02000000000000000000" pitchFamily="2" charset="0"/>
              </a:rPr>
              <a:t>programme</a:t>
            </a:r>
            <a:r>
              <a:rPr lang="en-US" sz="4800" dirty="0">
                <a:solidFill>
                  <a:srgbClr val="FFFF66"/>
                </a:solidFill>
                <a:latin typeface="NikoshBAN" panose="02000000000000000000" pitchFamily="2" charset="0"/>
                <a:cs typeface="NikoshBAN" panose="02000000000000000000" pitchFamily="2" charset="0"/>
              </a:rPr>
              <a:t> ) :</a:t>
            </a:r>
            <a:r>
              <a:rPr lang="bn-IN" sz="4800" dirty="0">
                <a:solidFill>
                  <a:srgbClr val="FFFF66"/>
                </a:solidFill>
                <a:latin typeface="NikoshBAN" panose="02000000000000000000" pitchFamily="2" charset="0"/>
                <a:cs typeface="NikoshBAN" panose="02000000000000000000" pitchFamily="2" charset="0"/>
              </a:rPr>
              <a:t> </a:t>
            </a:r>
            <a:r>
              <a:rPr lang="en-US" sz="4800" dirty="0">
                <a:solidFill>
                  <a:srgbClr val="FFFF66"/>
                </a:solidFill>
                <a:latin typeface="NikoshBAN" panose="02000000000000000000" pitchFamily="2" charset="0"/>
                <a:cs typeface="NikoshBAN" panose="02000000000000000000" pitchFamily="2" charset="0"/>
              </a:rPr>
              <a:t>১৯৪৬ </a:t>
            </a:r>
            <a:r>
              <a:rPr lang="bn-IN" sz="4800" dirty="0">
                <a:solidFill>
                  <a:srgbClr val="FFFF66"/>
                </a:solidFill>
                <a:latin typeface="NikoshBAN" panose="02000000000000000000" pitchFamily="2" charset="0"/>
                <a:cs typeface="NikoshBAN" panose="02000000000000000000" pitchFamily="2" charset="0"/>
              </a:rPr>
              <a:t>সালের জাতীয়</a:t>
            </a:r>
            <a:r>
              <a:rPr lang="en-US" sz="4800" dirty="0">
                <a:solidFill>
                  <a:srgbClr val="FFFF66"/>
                </a:solidFill>
                <a:latin typeface="NikoshBAN" panose="02000000000000000000" pitchFamily="2" charset="0"/>
                <a:cs typeface="NikoshBAN" panose="02000000000000000000" pitchFamily="2" charset="0"/>
              </a:rPr>
              <a:t> </a:t>
            </a:r>
            <a:r>
              <a:rPr lang="bn-IN" sz="4800" dirty="0">
                <a:solidFill>
                  <a:srgbClr val="FFFF66"/>
                </a:solidFill>
                <a:latin typeface="NikoshBAN" panose="02000000000000000000" pitchFamily="2" charset="0"/>
                <a:cs typeface="NikoshBAN" panose="02000000000000000000" pitchFamily="2" charset="0"/>
              </a:rPr>
              <a:t>স্বাস্থ্যসেবা আইন অনুযায়ী জনস্বাস্থ্য মন্ত্রণালয় ১৯৪৮ সালে এ কার্যক্রম চালু করে। ৩টি শাখার মাধ্যমে স্বাস্থ্যসেবা কর্মসূচি পরিচালিত হতো। যথা-</a:t>
            </a:r>
          </a:p>
          <a:p>
            <a:pPr algn="ctr"/>
            <a:r>
              <a:rPr lang="bn-IN" sz="4800" dirty="0">
                <a:solidFill>
                  <a:srgbClr val="FFFF66"/>
                </a:solidFill>
                <a:latin typeface="NikoshBAN" panose="02000000000000000000" pitchFamily="2" charset="0"/>
                <a:cs typeface="NikoshBAN" panose="02000000000000000000" pitchFamily="2" charset="0"/>
              </a:rPr>
              <a:t>১। সাধারণ চিকিৎসা ও দন্ত্য সেবা</a:t>
            </a:r>
          </a:p>
          <a:p>
            <a:pPr algn="ctr"/>
            <a:r>
              <a:rPr lang="bn-IN" sz="4800" dirty="0">
                <a:solidFill>
                  <a:srgbClr val="FFFF66"/>
                </a:solidFill>
                <a:latin typeface="NikoshBAN" panose="02000000000000000000" pitchFamily="2" charset="0"/>
                <a:cs typeface="NikoshBAN" panose="02000000000000000000" pitchFamily="2" charset="0"/>
              </a:rPr>
              <a:t>২। হাসপাতাল ও বিশেষজ্ঞ সেবা</a:t>
            </a:r>
          </a:p>
          <a:p>
            <a:pPr algn="ctr"/>
            <a:r>
              <a:rPr lang="bn-IN" sz="4800" dirty="0">
                <a:solidFill>
                  <a:srgbClr val="FFFF66"/>
                </a:solidFill>
                <a:latin typeface="NikoshBAN" panose="02000000000000000000" pitchFamily="2" charset="0"/>
                <a:cs typeface="NikoshBAN" panose="02000000000000000000" pitchFamily="2" charset="0"/>
              </a:rPr>
              <a:t>৩। স্থানীয় সরকারি সেবা</a:t>
            </a:r>
            <a:endParaRPr lang="bn-IN" sz="16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645486"/>
      </p:ext>
    </p:extLst>
  </p:cSld>
  <p:clrMapOvr>
    <a:masterClrMapping/>
  </p:clrMapOvr>
  <mc:AlternateContent xmlns:mc="http://schemas.openxmlformats.org/markup-compatibility/2006" xmlns:p14="http://schemas.microsoft.com/office/powerpoint/2010/main">
    <mc:Choice Requires="p14">
      <p:transition spd="slow" p14:dur="30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FFFF66"/>
                </a:solidFill>
                <a:latin typeface="NikoshBAN" panose="02000000000000000000" pitchFamily="2" charset="0"/>
                <a:cs typeface="NikoshBAN" panose="02000000000000000000" pitchFamily="2" charset="0"/>
              </a:rPr>
              <a:t>বিভারিজ রিপোর্ট ইংল্যান্ডে সামাজিক নিরাপত্তা কর্মসূচি প্রবর্ত</a:t>
            </a:r>
            <a:r>
              <a:rPr lang="en-US" sz="5400" dirty="0" err="1">
                <a:solidFill>
                  <a:srgbClr val="FFFF66"/>
                </a:solidFill>
                <a:latin typeface="NikoshBAN" panose="02000000000000000000" pitchFamily="2" charset="0"/>
                <a:cs typeface="NikoshBAN" panose="02000000000000000000" pitchFamily="2" charset="0"/>
              </a:rPr>
              <a:t>নের</a:t>
            </a:r>
            <a:r>
              <a:rPr lang="bn-IN" sz="5400" dirty="0">
                <a:solidFill>
                  <a:srgbClr val="FFFF66"/>
                </a:solidFill>
                <a:latin typeface="NikoshBAN" panose="02000000000000000000" pitchFamily="2" charset="0"/>
                <a:cs typeface="NikoshBAN" panose="02000000000000000000" pitchFamily="2" charset="0"/>
              </a:rPr>
              <a:t> একটি মাইলফলক হিসেবে বিবেচিত হয়। এ রিপোর্টের ভিত্তিতেই ইংল্যান্ডে সামাজিক আইন প্রণয়নের মাধ্যমে সামাজিক নিরাপত্তামূলক কর্মসূচি জোরদার করা হয়। পৃথিবীর বিভিন্ন দেশে সামাজিক নিরাপত্তার মডেল হিসেবে এসব কর্মসূচি বিবেচত হয়।</a:t>
            </a:r>
            <a:endParaRPr lang="en-US" sz="54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5325602"/>
      </p:ext>
    </p:extLst>
  </p:cSld>
  <p:clrMapOvr>
    <a:masterClrMapping/>
  </p:clrMapOvr>
  <mc:AlternateContent xmlns:mc="http://schemas.openxmlformats.org/markup-compatibility/2006" xmlns:p14="http://schemas.microsoft.com/office/powerpoint/2010/main">
    <mc:Choice Requires="p14">
      <p:transition spd="slow" p14:dur="30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5" name="Title 4">
            <a:extLst>
              <a:ext uri="{FF2B5EF4-FFF2-40B4-BE49-F238E27FC236}">
                <a16:creationId xmlns:a16="http://schemas.microsoft.com/office/drawing/2014/main" id="{9F7B1F5D-726D-49AE-8562-A7C5D9A05243}"/>
              </a:ext>
            </a:extLst>
          </p:cNvPr>
          <p:cNvSpPr>
            <a:spLocks noGrp="1"/>
          </p:cNvSpPr>
          <p:nvPr>
            <p:ph type="title"/>
          </p:nvPr>
        </p:nvSpPr>
        <p:spPr>
          <a:xfrm>
            <a:off x="838200" y="365125"/>
            <a:ext cx="10624930" cy="1325563"/>
          </a:xfrm>
          <a:solidFill>
            <a:srgbClr val="FFFF66"/>
          </a:solidFill>
        </p:spPr>
        <p:txBody>
          <a:bodyPr>
            <a:normAutofit fontScale="90000"/>
          </a:bodyPr>
          <a:lstStyle/>
          <a:p>
            <a:r>
              <a:rPr lang="en-US" sz="8800" dirty="0">
                <a:solidFill>
                  <a:srgbClr val="6600CC"/>
                </a:solidFill>
                <a:latin typeface="NikoshBAN" panose="02000000000000000000" pitchFamily="2" charset="0"/>
                <a:cs typeface="NikoshBAN" panose="02000000000000000000" pitchFamily="2" charset="0"/>
              </a:rPr>
              <a:t>             </a:t>
            </a:r>
            <a:r>
              <a:rPr lang="bn-IN" sz="8900" dirty="0">
                <a:solidFill>
                  <a:srgbClr val="6600CC"/>
                </a:solidFill>
                <a:latin typeface="NikoshBAN" panose="02000000000000000000" pitchFamily="2" charset="0"/>
                <a:cs typeface="NikoshBAN" panose="02000000000000000000" pitchFamily="2" charset="0"/>
              </a:rPr>
              <a:t>বাড়ির কাজ</a:t>
            </a:r>
            <a:endParaRPr lang="en-US" sz="8800" dirty="0">
              <a:solidFill>
                <a:srgbClr val="6600CC"/>
              </a:solidFill>
              <a:latin typeface="NikoshBAN" panose="02000000000000000000" pitchFamily="2" charset="0"/>
              <a:cs typeface="NikoshBAN" panose="02000000000000000000" pitchFamily="2" charset="0"/>
            </a:endParaRPr>
          </a:p>
        </p:txBody>
      </p:sp>
      <p:sp>
        <p:nvSpPr>
          <p:cNvPr id="6" name="Content Placeholder 5">
            <a:extLst>
              <a:ext uri="{FF2B5EF4-FFF2-40B4-BE49-F238E27FC236}">
                <a16:creationId xmlns:a16="http://schemas.microsoft.com/office/drawing/2014/main" id="{CC1FA3F8-03C7-46B6-B6D1-2C133394FE16}"/>
              </a:ext>
            </a:extLst>
          </p:cNvPr>
          <p:cNvSpPr>
            <a:spLocks noGrp="1"/>
          </p:cNvSpPr>
          <p:nvPr>
            <p:ph idx="1"/>
          </p:nvPr>
        </p:nvSpPr>
        <p:spPr/>
        <p:txBody>
          <a:bodyPr>
            <a:normAutofit/>
          </a:bodyPr>
          <a:lstStyle/>
          <a:p>
            <a:r>
              <a:rPr lang="bn-IN" sz="5400" dirty="0">
                <a:solidFill>
                  <a:srgbClr val="FFFF66"/>
                </a:solidFill>
                <a:latin typeface="NikoshBAN" panose="02000000000000000000" pitchFamily="2" charset="0"/>
                <a:cs typeface="NikoshBAN" panose="02000000000000000000" pitchFamily="2" charset="0"/>
              </a:rPr>
              <a:t>বিভারিজ রিপোর্টের সুপারিশ এর আলোকে সামাজিক নিরাপত্তামূলক কর্মসূচিগুলো বি</a:t>
            </a:r>
            <a:r>
              <a:rPr lang="en-US" sz="5400" dirty="0" err="1">
                <a:solidFill>
                  <a:srgbClr val="FFFF66"/>
                </a:solidFill>
                <a:latin typeface="NikoshBAN" panose="02000000000000000000" pitchFamily="2" charset="0"/>
                <a:cs typeface="NikoshBAN" panose="02000000000000000000" pitchFamily="2" charset="0"/>
              </a:rPr>
              <a:t>শ্লেষণ</a:t>
            </a:r>
            <a:r>
              <a:rPr lang="bn-IN" sz="5400" dirty="0">
                <a:solidFill>
                  <a:srgbClr val="FFFF66"/>
                </a:solidFill>
                <a:latin typeface="NikoshBAN" panose="02000000000000000000" pitchFamily="2" charset="0"/>
                <a:cs typeface="NikoshBAN" panose="02000000000000000000" pitchFamily="2" charset="0"/>
              </a:rPr>
              <a:t> কর (পড়বে এবং লিখবে)</a:t>
            </a:r>
            <a:endParaRPr lang="en-US" sz="54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9465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9A25B03-0DEB-43B8-8345-AA714F787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611" y="1529538"/>
            <a:ext cx="5550157" cy="6858000"/>
          </a:xfrm>
          <a:prstGeom prst="rect">
            <a:avLst/>
          </a:prstGeom>
        </p:spPr>
      </p:pic>
      <p:pic>
        <p:nvPicPr>
          <p:cNvPr id="20" name="Picture 19">
            <a:extLst>
              <a:ext uri="{FF2B5EF4-FFF2-40B4-BE49-F238E27FC236}">
                <a16:creationId xmlns:a16="http://schemas.microsoft.com/office/drawing/2014/main" id="{FA70DCCB-BC62-4DF4-9707-B7E03D105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27" y="-1351722"/>
            <a:ext cx="5543550" cy="6858000"/>
          </a:xfrm>
          <a:prstGeom prst="rect">
            <a:avLst/>
          </a:prstGeom>
        </p:spPr>
      </p:pic>
      <p:pic>
        <p:nvPicPr>
          <p:cNvPr id="16" name="Picture 15">
            <a:extLst>
              <a:ext uri="{FF2B5EF4-FFF2-40B4-BE49-F238E27FC236}">
                <a16:creationId xmlns:a16="http://schemas.microsoft.com/office/drawing/2014/main" id="{63A9881D-E585-4120-A8CA-AB6C1377F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157" y="893488"/>
            <a:ext cx="8001000" cy="6477000"/>
          </a:xfrm>
          <a:prstGeom prst="rect">
            <a:avLst/>
          </a:prstGeom>
        </p:spPr>
      </p:pic>
      <p:pic>
        <p:nvPicPr>
          <p:cNvPr id="14" name="Picture 13">
            <a:extLst>
              <a:ext uri="{FF2B5EF4-FFF2-40B4-BE49-F238E27FC236}">
                <a16:creationId xmlns:a16="http://schemas.microsoft.com/office/drawing/2014/main" id="{418B400F-D918-4B99-80E9-98C22251E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791" y="-603665"/>
            <a:ext cx="8001000" cy="6858000"/>
          </a:xfrm>
          <a:prstGeom prst="rect">
            <a:avLst/>
          </a:prstGeom>
        </p:spPr>
      </p:pic>
      <p:sp>
        <p:nvSpPr>
          <p:cNvPr id="2" name="Title 1">
            <a:extLst>
              <a:ext uri="{FF2B5EF4-FFF2-40B4-BE49-F238E27FC236}">
                <a16:creationId xmlns:a16="http://schemas.microsoft.com/office/drawing/2014/main" id="{8DC6841A-DFB5-4527-BDB5-F69D45F69698}"/>
              </a:ext>
            </a:extLst>
          </p:cNvPr>
          <p:cNvSpPr>
            <a:spLocks noGrp="1"/>
          </p:cNvSpPr>
          <p:nvPr>
            <p:ph type="title"/>
          </p:nvPr>
        </p:nvSpPr>
        <p:spPr>
          <a:solidFill>
            <a:srgbClr val="FFFF66"/>
          </a:solidFill>
        </p:spPr>
        <p:txBody>
          <a:bodyPr>
            <a:normAutofit/>
          </a:bodyPr>
          <a:lstStyle/>
          <a:p>
            <a:r>
              <a:rPr lang="en-US" dirty="0">
                <a:solidFill>
                  <a:srgbClr val="6600CC"/>
                </a:solidFill>
                <a:latin typeface="NikoshBAN" panose="02000000000000000000" pitchFamily="2" charset="0"/>
                <a:cs typeface="NikoshBAN" panose="02000000000000000000" pitchFamily="2" charset="0"/>
              </a:rPr>
              <a:t>                 </a:t>
            </a:r>
            <a:r>
              <a:rPr lang="bn-IN" sz="8000" dirty="0">
                <a:solidFill>
                  <a:srgbClr val="6600CC"/>
                </a:solidFill>
                <a:latin typeface="NikoshBAN" panose="02000000000000000000" pitchFamily="2" charset="0"/>
                <a:cs typeface="NikoshBAN" panose="02000000000000000000" pitchFamily="2" charset="0"/>
              </a:rPr>
              <a:t>সবাইকে ধন্যবাদ </a:t>
            </a:r>
            <a:endParaRPr lang="en-US" dirty="0">
              <a:solidFill>
                <a:srgbClr val="6600CC"/>
              </a:solidFill>
              <a:latin typeface="NikoshBAN" panose="02000000000000000000" pitchFamily="2" charset="0"/>
              <a:cs typeface="NikoshBAN" panose="02000000000000000000" pitchFamily="2" charset="0"/>
            </a:endParaRPr>
          </a:p>
        </p:txBody>
      </p:sp>
      <p:pic>
        <p:nvPicPr>
          <p:cNvPr id="3074" name="Picture 2" descr="দৈনিক জনকন্ঠ || অপরূপ কৃষ্ণচূড়া বদলে দিয়েছে শহরের ছবি">
            <a:extLst>
              <a:ext uri="{FF2B5EF4-FFF2-40B4-BE49-F238E27FC236}">
                <a16:creationId xmlns:a16="http://schemas.microsoft.com/office/drawing/2014/main" id="{B2922861-172F-4739-965E-EA1805B8B962}"/>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38200" y="1690687"/>
            <a:ext cx="10515600" cy="48021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0652-592E-4CBE-B9A1-83BB9B279D01}"/>
              </a:ext>
            </a:extLst>
          </p:cNvPr>
          <p:cNvSpPr>
            <a:spLocks noGrp="1"/>
          </p:cNvSpPr>
          <p:nvPr>
            <p:ph type="title"/>
          </p:nvPr>
        </p:nvSpPr>
        <p:spPr>
          <a:solidFill>
            <a:srgbClr val="6600CC"/>
          </a:solidFill>
          <a:ln>
            <a:noFill/>
          </a:ln>
        </p:spPr>
        <p:txBody>
          <a:bodyPr>
            <a:normAutofit/>
          </a:bodyPr>
          <a:lstStyle/>
          <a:p>
            <a:r>
              <a:rPr lang="en-US" dirty="0">
                <a:latin typeface="NikoshBAN" panose="02000000000000000000" pitchFamily="2" charset="0"/>
                <a:cs typeface="NikoshBAN" panose="02000000000000000000" pitchFamily="2" charset="0"/>
              </a:rPr>
              <a:t>                </a:t>
            </a:r>
            <a:r>
              <a:rPr lang="bn-IN" sz="8000" dirty="0">
                <a:solidFill>
                  <a:srgbClr val="FFFF66"/>
                </a:solidFill>
                <a:latin typeface="NikoshBAN" panose="02000000000000000000" pitchFamily="2" charset="0"/>
                <a:cs typeface="NikoshBAN" panose="02000000000000000000" pitchFamily="2" charset="0"/>
              </a:rPr>
              <a:t>শুভেচ্ছা ও</a:t>
            </a:r>
            <a:r>
              <a:rPr lang="en-US" sz="8000" dirty="0">
                <a:solidFill>
                  <a:srgbClr val="FFFF66"/>
                </a:solidFill>
                <a:latin typeface="NikoshBAN" panose="02000000000000000000" pitchFamily="2" charset="0"/>
                <a:cs typeface="NikoshBAN" panose="02000000000000000000" pitchFamily="2" charset="0"/>
              </a:rPr>
              <a:t> </a:t>
            </a:r>
            <a:r>
              <a:rPr lang="en-US" sz="8000" dirty="0" err="1">
                <a:solidFill>
                  <a:srgbClr val="FFFF66"/>
                </a:solidFill>
                <a:latin typeface="NikoshBAN" panose="02000000000000000000" pitchFamily="2" charset="0"/>
                <a:cs typeface="NikoshBAN" panose="02000000000000000000" pitchFamily="2" charset="0"/>
              </a:rPr>
              <a:t>স্বাগত</a:t>
            </a:r>
            <a:r>
              <a:rPr lang="bn-IN" sz="8000" dirty="0">
                <a:solidFill>
                  <a:srgbClr val="FFFF66"/>
                </a:solidFill>
                <a:latin typeface="NikoshBAN" panose="02000000000000000000" pitchFamily="2" charset="0"/>
                <a:cs typeface="NikoshBAN" panose="02000000000000000000" pitchFamily="2" charset="0"/>
              </a:rPr>
              <a:t>ম </a:t>
            </a:r>
            <a:r>
              <a:rPr lang="en-US" sz="8000" dirty="0">
                <a:solidFill>
                  <a:srgbClr val="FFFF66"/>
                </a:solidFill>
                <a:latin typeface="NikoshBAN" panose="02000000000000000000" pitchFamily="2" charset="0"/>
                <a:cs typeface="NikoshBAN" panose="02000000000000000000" pitchFamily="2" charset="0"/>
              </a:rPr>
              <a:t> </a:t>
            </a:r>
            <a:endParaRPr lang="en-US" dirty="0">
              <a:solidFill>
                <a:srgbClr val="FFFF66"/>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2B942A44-14A7-4A6B-90C1-F83EA4E9CB89}"/>
              </a:ext>
            </a:extLst>
          </p:cNvPr>
          <p:cNvSpPr>
            <a:spLocks noGrp="1"/>
          </p:cNvSpPr>
          <p:nvPr>
            <p:ph idx="1"/>
          </p:nvPr>
        </p:nvSpPr>
        <p:spPr/>
        <p:txBody>
          <a:bodyPr/>
          <a:lstStyle/>
          <a:p>
            <a:endParaRPr lang="en-US">
              <a:latin typeface="NikoshBAN" panose="02000000000000000000" pitchFamily="2" charset="0"/>
              <a:cs typeface="NikoshBAN" panose="02000000000000000000" pitchFamily="2" charset="0"/>
            </a:endParaRPr>
          </a:p>
        </p:txBody>
      </p:sp>
      <p:pic>
        <p:nvPicPr>
          <p:cNvPr id="1026" name="Picture 2" descr="দৃষ্টিনন্দন জারুল ফুল | আয়োজন | The Daily Ittefaq">
            <a:extLst>
              <a:ext uri="{FF2B5EF4-FFF2-40B4-BE49-F238E27FC236}">
                <a16:creationId xmlns:a16="http://schemas.microsoft.com/office/drawing/2014/main" id="{25E28DF3-0564-47AD-B9E0-5B99C0631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5156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4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0652-592E-4CBE-B9A1-83BB9B279D01}"/>
              </a:ext>
            </a:extLst>
          </p:cNvPr>
          <p:cNvSpPr>
            <a:spLocks noGrp="1"/>
          </p:cNvSpPr>
          <p:nvPr>
            <p:ph type="title"/>
          </p:nvPr>
        </p:nvSpPr>
        <p:spPr>
          <a:xfrm>
            <a:off x="371061" y="325369"/>
            <a:ext cx="11449877" cy="1325563"/>
          </a:xfrm>
          <a:solidFill>
            <a:srgbClr val="FFFF66"/>
          </a:solidFill>
          <a:ln>
            <a:noFill/>
          </a:ln>
        </p:spPr>
        <p:txBody>
          <a:bodyPr>
            <a:normAutofit/>
          </a:bodyPr>
          <a:lstStyle/>
          <a:p>
            <a:r>
              <a:rPr lang="bn-IN" sz="8000" dirty="0">
                <a:latin typeface="NikoshBAN" panose="02000000000000000000" pitchFamily="2" charset="0"/>
                <a:cs typeface="NikoshBAN" panose="02000000000000000000" pitchFamily="2" charset="0"/>
              </a:rPr>
              <a:t>   </a:t>
            </a:r>
            <a:r>
              <a:rPr lang="en-US" sz="8000" dirty="0">
                <a:latin typeface="NikoshBAN" panose="02000000000000000000" pitchFamily="2" charset="0"/>
                <a:cs typeface="NikoshBAN" panose="02000000000000000000" pitchFamily="2" charset="0"/>
              </a:rPr>
              <a:t>           </a:t>
            </a:r>
            <a:r>
              <a:rPr lang="bn-IN" sz="8000" dirty="0">
                <a:solidFill>
                  <a:srgbClr val="6600CC"/>
                </a:solidFill>
                <a:latin typeface="NikoshBAN" panose="02000000000000000000" pitchFamily="2" charset="0"/>
                <a:cs typeface="NikoshBAN" panose="02000000000000000000" pitchFamily="2" charset="0"/>
              </a:rPr>
              <a:t>উপস্থাপনায় </a:t>
            </a:r>
            <a:endParaRPr lang="en-US" sz="8000" dirty="0">
              <a:solidFill>
                <a:srgbClr val="6600CC"/>
              </a:solidFill>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B5EFD59B-0295-4EB3-8F98-DA097BA917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0816" y="1650932"/>
            <a:ext cx="3790122" cy="5207068"/>
          </a:xfrm>
          <a:ln>
            <a:solidFill>
              <a:srgbClr val="6600CC"/>
            </a:solidFill>
          </a:ln>
        </p:spPr>
      </p:pic>
      <p:sp>
        <p:nvSpPr>
          <p:cNvPr id="4" name="Rectangle: Beveled 3">
            <a:extLst>
              <a:ext uri="{FF2B5EF4-FFF2-40B4-BE49-F238E27FC236}">
                <a16:creationId xmlns:a16="http://schemas.microsoft.com/office/drawing/2014/main" id="{E486DEC7-8165-4895-8190-931D66F5CBC4}"/>
              </a:ext>
            </a:extLst>
          </p:cNvPr>
          <p:cNvSpPr/>
          <p:nvPr/>
        </p:nvSpPr>
        <p:spPr>
          <a:xfrm>
            <a:off x="371060" y="1650932"/>
            <a:ext cx="7248940" cy="5207068"/>
          </a:xfrm>
          <a:prstGeom prst="bevel">
            <a:avLst/>
          </a:prstGeom>
          <a:solidFill>
            <a:srgbClr val="6600CC"/>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50EB54-8FA2-49FD-9FE8-F47769813899}"/>
              </a:ext>
            </a:extLst>
          </p:cNvPr>
          <p:cNvSpPr txBox="1"/>
          <p:nvPr/>
        </p:nvSpPr>
        <p:spPr>
          <a:xfrm>
            <a:off x="907774" y="2872413"/>
            <a:ext cx="6175512" cy="2554545"/>
          </a:xfrm>
          <a:prstGeom prst="rect">
            <a:avLst/>
          </a:prstGeom>
          <a:noFill/>
        </p:spPr>
        <p:txBody>
          <a:bodyPr wrap="square">
            <a:spAutoFit/>
          </a:bodyPr>
          <a:lstStyle/>
          <a:p>
            <a:pPr algn="ctr"/>
            <a:r>
              <a:rPr lang="bn-IN" sz="4000" dirty="0">
                <a:solidFill>
                  <a:srgbClr val="FFFF66"/>
                </a:solidFill>
                <a:latin typeface="NikoshBAN" panose="02000000000000000000" pitchFamily="2" charset="0"/>
                <a:cs typeface="NikoshBAN" panose="02000000000000000000" pitchFamily="2" charset="0"/>
              </a:rPr>
              <a:t>আল-মেশকাতুন নাহার  </a:t>
            </a:r>
          </a:p>
          <a:p>
            <a:pPr algn="ctr"/>
            <a:r>
              <a:rPr lang="bn-IN" sz="4000" dirty="0">
                <a:solidFill>
                  <a:srgbClr val="FFFF66"/>
                </a:solidFill>
                <a:latin typeface="NikoshBAN" panose="02000000000000000000" pitchFamily="2" charset="0"/>
                <a:cs typeface="NikoshBAN" panose="02000000000000000000" pitchFamily="2" charset="0"/>
              </a:rPr>
              <a:t>প্রভাষক (সমাজকর্ম)</a:t>
            </a:r>
          </a:p>
          <a:p>
            <a:pPr algn="ctr"/>
            <a:r>
              <a:rPr lang="bn-IN" sz="4000" dirty="0">
                <a:solidFill>
                  <a:srgbClr val="FFFF66"/>
                </a:solidFill>
                <a:latin typeface="NikoshBAN" panose="02000000000000000000" pitchFamily="2" charset="0"/>
                <a:cs typeface="NikoshBAN" panose="02000000000000000000" pitchFamily="2" charset="0"/>
              </a:rPr>
              <a:t>কচুয়া বঙ্গবন্ধু সরকারি ডিগ্রি কলেজ</a:t>
            </a:r>
          </a:p>
          <a:p>
            <a:pPr algn="ctr"/>
            <a:r>
              <a:rPr lang="bn-IN" sz="4000" dirty="0">
                <a:solidFill>
                  <a:srgbClr val="FFFF66"/>
                </a:solidFill>
                <a:latin typeface="NikoshBAN" panose="02000000000000000000" pitchFamily="2" charset="0"/>
                <a:cs typeface="NikoshBAN" panose="02000000000000000000" pitchFamily="2" charset="0"/>
              </a:rPr>
              <a:t>কচুয়া,চাঁদপুর।</a:t>
            </a:r>
            <a:endParaRPr lang="en-US" sz="40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431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8768-AC4B-489D-99D9-E887B1E57B3D}"/>
              </a:ext>
            </a:extLst>
          </p:cNvPr>
          <p:cNvSpPr>
            <a:spLocks noGrp="1"/>
          </p:cNvSpPr>
          <p:nvPr>
            <p:ph type="title"/>
          </p:nvPr>
        </p:nvSpPr>
        <p:spPr>
          <a:solidFill>
            <a:srgbClr val="FFFF66"/>
          </a:solidFill>
        </p:spPr>
        <p:txBody>
          <a:bodyPr/>
          <a:lstStyle/>
          <a:p>
            <a:r>
              <a:rPr lang="bn-IN" dirty="0">
                <a:latin typeface="NikoshBAN" panose="02000000000000000000" pitchFamily="2" charset="0"/>
                <a:cs typeface="NikoshBAN" panose="02000000000000000000" pitchFamily="2" charset="0"/>
              </a:rPr>
              <a:t>  </a:t>
            </a:r>
            <a:r>
              <a:rPr lang="bn-IN" sz="6000" dirty="0">
                <a:solidFill>
                  <a:srgbClr val="6600CC"/>
                </a:solidFill>
                <a:latin typeface="NikoshBAN" panose="02000000000000000000" pitchFamily="2" charset="0"/>
                <a:cs typeface="NikoshBAN" panose="02000000000000000000" pitchFamily="2" charset="0"/>
              </a:rPr>
              <a:t>আজকের পাঠ শেষে শিক্ষার্থীরা-</a:t>
            </a:r>
            <a:endParaRPr lang="en-US" dirty="0">
              <a:solidFill>
                <a:srgbClr val="6600CC"/>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4F3895FE-8FB5-4F5F-9132-C37B18BBAFCE}"/>
              </a:ext>
            </a:extLst>
          </p:cNvPr>
          <p:cNvSpPr>
            <a:spLocks noGrp="1"/>
          </p:cNvSpPr>
          <p:nvPr>
            <p:ph idx="1"/>
          </p:nvPr>
        </p:nvSpPr>
        <p:spPr>
          <a:solidFill>
            <a:srgbClr val="6600CC"/>
          </a:solidFill>
        </p:spPr>
        <p:txBody>
          <a:bodyPr/>
          <a:lstStyle/>
          <a:p>
            <a:endParaRPr lang="bn-IN" dirty="0">
              <a:latin typeface="NikoshBAN" panose="02000000000000000000" pitchFamily="2" charset="0"/>
              <a:cs typeface="NikoshBAN" panose="02000000000000000000" pitchFamily="2" charset="0"/>
            </a:endParaRPr>
          </a:p>
          <a:p>
            <a:r>
              <a:rPr lang="bn-IN" sz="4800" dirty="0">
                <a:solidFill>
                  <a:srgbClr val="FFFF66"/>
                </a:solidFill>
                <a:latin typeface="NikoshBAN" panose="02000000000000000000" pitchFamily="2" charset="0"/>
                <a:cs typeface="NikoshBAN" panose="02000000000000000000" pitchFamily="2" charset="0"/>
              </a:rPr>
              <a:t>বিভারিজ রিপোর্টের সুপারিশের আলোকে সামাজিক নিরাপত্তা আইনসমূহ বুঝতে পারবে।</a:t>
            </a:r>
          </a:p>
          <a:p>
            <a:r>
              <a:rPr lang="bn-IN" sz="4800" dirty="0">
                <a:solidFill>
                  <a:srgbClr val="FFFF66"/>
                </a:solidFill>
                <a:latin typeface="NikoshBAN" panose="02000000000000000000" pitchFamily="2" charset="0"/>
                <a:cs typeface="NikoshBAN" panose="02000000000000000000" pitchFamily="2" charset="0"/>
              </a:rPr>
              <a:t>প্রণীত আইনগুলো বাস্তবায়নে সামাজিক নিরাপত্তামূলক কর্মসূচীগুলো লিখতে পারবে। </a:t>
            </a:r>
            <a:endParaRPr lang="en-US" sz="48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17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3CC773F-244A-4900-A5FA-0B9F69D6A7B9}"/>
              </a:ext>
            </a:extLst>
          </p:cNvPr>
          <p:cNvSpPr txBox="1"/>
          <p:nvPr/>
        </p:nvSpPr>
        <p:spPr>
          <a:xfrm>
            <a:off x="198783" y="397565"/>
            <a:ext cx="6162260" cy="6247864"/>
          </a:xfrm>
          <a:prstGeom prst="rect">
            <a:avLst/>
          </a:prstGeom>
          <a:noFill/>
        </p:spPr>
        <p:txBody>
          <a:bodyPr wrap="square">
            <a:spAutoFit/>
          </a:bodyPr>
          <a:lstStyle/>
          <a:p>
            <a:pPr algn="just"/>
            <a:r>
              <a:rPr lang="as-IN" sz="4000" b="1" dirty="0">
                <a:solidFill>
                  <a:srgbClr val="FFFF66"/>
                </a:solidFill>
                <a:latin typeface="NikoshBAN" panose="02000000000000000000" pitchFamily="2" charset="0"/>
                <a:cs typeface="NikoshBAN" panose="02000000000000000000" pitchFamily="2" charset="0"/>
              </a:rPr>
              <a:t>বিভারিজ রিপোর্টের অন্যতম গুরুত্বপূর্ণ দিক হচ্ছে পঞ্চ দৈত্য (5 </a:t>
            </a:r>
            <a:r>
              <a:rPr lang="en-US" sz="4000" b="1" dirty="0">
                <a:solidFill>
                  <a:srgbClr val="FFFF66"/>
                </a:solidFill>
                <a:latin typeface="NikoshBAN" panose="02000000000000000000" pitchFamily="2" charset="0"/>
                <a:cs typeface="NikoshBAN" panose="02000000000000000000" pitchFamily="2" charset="0"/>
              </a:rPr>
              <a:t>giants)। </a:t>
            </a:r>
            <a:r>
              <a:rPr lang="as-IN" sz="4000" b="1" dirty="0">
                <a:solidFill>
                  <a:srgbClr val="FFFF66"/>
                </a:solidFill>
                <a:latin typeface="NikoshBAN" panose="02000000000000000000" pitchFamily="2" charset="0"/>
                <a:cs typeface="NikoshBAN" panose="02000000000000000000" pitchFamily="2" charset="0"/>
              </a:rPr>
              <a:t>মানব সমাজের অগ্রগতির প্রধান অন্তরায় ও প্রতিবন্ধকতা হিসেবে </a:t>
            </a:r>
            <a:r>
              <a:rPr lang="as-IN" sz="4000" b="1" dirty="0">
                <a:ln>
                  <a:solidFill>
                    <a:schemeClr val="tx1"/>
                  </a:solidFill>
                </a:ln>
                <a:latin typeface="NikoshBAN" panose="02000000000000000000" pitchFamily="2" charset="0"/>
                <a:cs typeface="NikoshBAN" panose="02000000000000000000" pitchFamily="2" charset="0"/>
              </a:rPr>
              <a:t>অভাব, রোগ, অজ্ঞতা, অলসতা, মলিনতাকে </a:t>
            </a:r>
            <a:r>
              <a:rPr lang="as-IN" sz="4000" b="1" dirty="0">
                <a:solidFill>
                  <a:srgbClr val="FFFF66"/>
                </a:solidFill>
                <a:latin typeface="NikoshBAN" panose="02000000000000000000" pitchFamily="2" charset="0"/>
                <a:cs typeface="NikoshBAN" panose="02000000000000000000" pitchFamily="2" charset="0"/>
              </a:rPr>
              <a:t>বিভারিজ রিপোর্টে দেখানো হয়েছে। মানব সমাজের অগ্রগতিতে এ পাঁচটি অস্বাভাবিক অবস্থার নেতিবাচক প্রভাবের পরিপ্রেক্ষিতে এগুলোকে পঞ্চ দৈত্য হিসেবে আখ্যায়িত করা হয়।</a:t>
            </a:r>
            <a:endParaRPr lang="en-US" sz="4000" b="1" dirty="0">
              <a:solidFill>
                <a:srgbClr val="FFFF66"/>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6FFE760C-6AE1-495E-A6EF-860A21F682BC}"/>
              </a:ext>
            </a:extLst>
          </p:cNvPr>
          <p:cNvPicPr>
            <a:picLocks noChangeAspect="1"/>
          </p:cNvPicPr>
          <p:nvPr/>
        </p:nvPicPr>
        <p:blipFill>
          <a:blip r:embed="rId2"/>
          <a:stretch>
            <a:fillRect/>
          </a:stretch>
        </p:blipFill>
        <p:spPr>
          <a:xfrm>
            <a:off x="6559826" y="291548"/>
            <a:ext cx="5433391" cy="2650435"/>
          </a:xfrm>
          <a:prstGeom prst="rect">
            <a:avLst/>
          </a:prstGeom>
          <a:ln>
            <a:solidFill>
              <a:srgbClr val="6600CC"/>
            </a:solidFill>
          </a:ln>
        </p:spPr>
      </p:pic>
      <p:pic>
        <p:nvPicPr>
          <p:cNvPr id="8" name="Picture 7">
            <a:extLst>
              <a:ext uri="{FF2B5EF4-FFF2-40B4-BE49-F238E27FC236}">
                <a16:creationId xmlns:a16="http://schemas.microsoft.com/office/drawing/2014/main" id="{72BAA9F1-51E9-4823-AA74-C707C13CD96A}"/>
              </a:ext>
            </a:extLst>
          </p:cNvPr>
          <p:cNvPicPr>
            <a:picLocks noChangeAspect="1"/>
          </p:cNvPicPr>
          <p:nvPr/>
        </p:nvPicPr>
        <p:blipFill>
          <a:blip r:embed="rId3"/>
          <a:stretch>
            <a:fillRect/>
          </a:stretch>
        </p:blipFill>
        <p:spPr>
          <a:xfrm>
            <a:off x="6559826" y="3074504"/>
            <a:ext cx="5433391" cy="3352799"/>
          </a:xfrm>
          <a:prstGeom prst="rect">
            <a:avLst/>
          </a:prstGeom>
          <a:ln>
            <a:solidFill>
              <a:srgbClr val="6600CC"/>
            </a:solidFill>
          </a:ln>
        </p:spPr>
      </p:pic>
    </p:spTree>
    <p:extLst>
      <p:ext uri="{BB962C8B-B14F-4D97-AF65-F5344CB8AC3E}">
        <p14:creationId xmlns:p14="http://schemas.microsoft.com/office/powerpoint/2010/main" val="1679345482"/>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F9893831-E341-4138-BFA3-103F6FAEC025}"/>
              </a:ext>
            </a:extLst>
          </p:cNvPr>
          <p:cNvSpPr txBox="1"/>
          <p:nvPr/>
        </p:nvSpPr>
        <p:spPr>
          <a:xfrm>
            <a:off x="0" y="0"/>
            <a:ext cx="7222434" cy="6740307"/>
          </a:xfrm>
          <a:prstGeom prst="rect">
            <a:avLst/>
          </a:prstGeom>
          <a:solidFill>
            <a:srgbClr val="6600CC"/>
          </a:solidFill>
          <a:ln>
            <a:noFill/>
          </a:ln>
        </p:spPr>
        <p:txBody>
          <a:bodyPr wrap="square">
            <a:spAutoFit/>
          </a:bodyPr>
          <a:lstStyle/>
          <a:p>
            <a:r>
              <a:rPr lang="as-IN" sz="3600" b="1" dirty="0">
                <a:solidFill>
                  <a:srgbClr val="FFFF66"/>
                </a:solidFill>
                <a:latin typeface="NikoshBAN" panose="02000000000000000000" pitchFamily="2" charset="0"/>
                <a:cs typeface="NikoshBAN" panose="02000000000000000000" pitchFamily="2" charset="0"/>
              </a:rPr>
              <a:t>বিভারিজ রিপোর্ট সামাজিক নিরাপত্তা কর্মসূচি প্রণয়ন সংক্রান্ত একটি প্রতিবেদন, যা শুধু ইংল্যান্ডের জন্য নয় বরং সমগ্র বিশ্বের সামাজিক নিরাপত্তা কর্মসূচি প্রণয়নে এক গুরুত্বপূর্ণ মডেল হিসেবে বিবেচিত।</a:t>
            </a:r>
            <a:br>
              <a:rPr lang="as-IN" sz="3600" b="1" dirty="0">
                <a:solidFill>
                  <a:srgbClr val="FFFF66"/>
                </a:solidFill>
                <a:latin typeface="NikoshBAN" panose="02000000000000000000" pitchFamily="2" charset="0"/>
                <a:cs typeface="NikoshBAN" panose="02000000000000000000" pitchFamily="2" charset="0"/>
              </a:rPr>
            </a:br>
            <a:br>
              <a:rPr lang="as-IN" sz="3600" b="1" dirty="0">
                <a:solidFill>
                  <a:srgbClr val="FFFF66"/>
                </a:solidFill>
                <a:latin typeface="NikoshBAN" panose="02000000000000000000" pitchFamily="2" charset="0"/>
                <a:cs typeface="NikoshBAN" panose="02000000000000000000" pitchFamily="2" charset="0"/>
              </a:rPr>
            </a:br>
            <a:r>
              <a:rPr lang="as-IN" sz="3600" b="1" dirty="0">
                <a:solidFill>
                  <a:srgbClr val="FFFF66"/>
                </a:solidFill>
                <a:latin typeface="NikoshBAN" panose="02000000000000000000" pitchFamily="2" charset="0"/>
                <a:cs typeface="NikoshBAN" panose="02000000000000000000" pitchFamily="2" charset="0"/>
              </a:rPr>
              <a:t>১৯৪২ সালের ২০ নভেম্বর তৎকালীন ইংল্যান্ড সরকারের কাছে উইলিয়াম বিভারিজ বাস্তবভিত্তিক সুপারিশমালাসহ একটি রিপোর্ট পেশ করেন। যা সমাজসেবায় ইতিহাসে বিভারিজ রিপোর্ট নামে পরিচিত।</a:t>
            </a:r>
            <a:br>
              <a:rPr lang="as-IN" sz="3600" b="1" dirty="0">
                <a:solidFill>
                  <a:srgbClr val="FFFF66"/>
                </a:solidFill>
                <a:latin typeface="NikoshBAN" panose="02000000000000000000" pitchFamily="2" charset="0"/>
                <a:cs typeface="NikoshBAN" panose="02000000000000000000" pitchFamily="2" charset="0"/>
              </a:rPr>
            </a:br>
            <a:endParaRPr lang="en-US" sz="3600" dirty="0">
              <a:solidFill>
                <a:srgbClr val="FFFF66"/>
              </a:solidFill>
            </a:endParaRPr>
          </a:p>
        </p:txBody>
      </p:sp>
      <p:pic>
        <p:nvPicPr>
          <p:cNvPr id="6" name="Picture 5">
            <a:extLst>
              <a:ext uri="{FF2B5EF4-FFF2-40B4-BE49-F238E27FC236}">
                <a16:creationId xmlns:a16="http://schemas.microsoft.com/office/drawing/2014/main" id="{1FA580FC-6EB8-4345-8671-21D1D1C032DB}"/>
              </a:ext>
            </a:extLst>
          </p:cNvPr>
          <p:cNvPicPr>
            <a:picLocks noChangeAspect="1"/>
          </p:cNvPicPr>
          <p:nvPr/>
        </p:nvPicPr>
        <p:blipFill>
          <a:blip r:embed="rId2"/>
          <a:stretch>
            <a:fillRect/>
          </a:stretch>
        </p:blipFill>
        <p:spPr>
          <a:xfrm>
            <a:off x="7222434" y="132519"/>
            <a:ext cx="4969566" cy="6592962"/>
          </a:xfrm>
          <a:prstGeom prst="rect">
            <a:avLst/>
          </a:prstGeom>
        </p:spPr>
      </p:pic>
    </p:spTree>
    <p:extLst>
      <p:ext uri="{BB962C8B-B14F-4D97-AF65-F5344CB8AC3E}">
        <p14:creationId xmlns:p14="http://schemas.microsoft.com/office/powerpoint/2010/main" val="359619528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NikoshBAN" panose="02000000000000000000" pitchFamily="2" charset="0"/>
              <a:cs typeface="NikoshBAN" panose="02000000000000000000" pitchFamily="2" charset="0"/>
            </a:endParaRPr>
          </a:p>
        </p:txBody>
      </p:sp>
      <p:sp>
        <p:nvSpPr>
          <p:cNvPr id="3" name="Title 2">
            <a:extLst>
              <a:ext uri="{FF2B5EF4-FFF2-40B4-BE49-F238E27FC236}">
                <a16:creationId xmlns:a16="http://schemas.microsoft.com/office/drawing/2014/main" id="{DD8B4545-F849-442A-A2A1-DAADC4045C0E}"/>
              </a:ext>
            </a:extLst>
          </p:cNvPr>
          <p:cNvSpPr>
            <a:spLocks noGrp="1"/>
          </p:cNvSpPr>
          <p:nvPr>
            <p:ph type="title"/>
          </p:nvPr>
        </p:nvSpPr>
        <p:spPr>
          <a:xfrm>
            <a:off x="891208" y="217214"/>
            <a:ext cx="10515600" cy="1855020"/>
          </a:xfrm>
          <a:solidFill>
            <a:srgbClr val="FFFF66"/>
          </a:solidFill>
          <a:ln>
            <a:noFill/>
          </a:ln>
        </p:spPr>
        <p:txBody>
          <a:bodyPr>
            <a:normAutofit fontScale="90000"/>
          </a:bodyPr>
          <a:lstStyle/>
          <a:p>
            <a:r>
              <a:rPr lang="bn-IN" dirty="0">
                <a:solidFill>
                  <a:srgbClr val="6600CC"/>
                </a:solidFill>
                <a:latin typeface="NikoshBAN" panose="02000000000000000000" pitchFamily="2" charset="0"/>
                <a:cs typeface="NikoshBAN" panose="02000000000000000000" pitchFamily="2" charset="0"/>
              </a:rPr>
              <a:t>বিভারিজ রিপোর্টের সুপারিশের আলোকে ইংল্যান্ডে কতকগুলো সামাজিক নিরাপত্তামূলক আইন প্রণয়ন করা হয়। আইনগুলো হলো-</a:t>
            </a:r>
            <a:br>
              <a:rPr lang="bn-IN" dirty="0">
                <a:solidFill>
                  <a:srgbClr val="6600CC"/>
                </a:solidFill>
                <a:latin typeface="NikoshBAN" panose="02000000000000000000" pitchFamily="2" charset="0"/>
                <a:cs typeface="NikoshBAN" panose="02000000000000000000" pitchFamily="2" charset="0"/>
              </a:rPr>
            </a:br>
            <a:endParaRPr lang="en-US" dirty="0">
              <a:solidFill>
                <a:srgbClr val="6600CC"/>
              </a:solidFill>
            </a:endParaRPr>
          </a:p>
        </p:txBody>
      </p:sp>
      <p:sp>
        <p:nvSpPr>
          <p:cNvPr id="4" name="Content Placeholder 3">
            <a:extLst>
              <a:ext uri="{FF2B5EF4-FFF2-40B4-BE49-F238E27FC236}">
                <a16:creationId xmlns:a16="http://schemas.microsoft.com/office/drawing/2014/main" id="{EA94AF80-1623-4DA9-AA79-E763277F0371}"/>
              </a:ext>
            </a:extLst>
          </p:cNvPr>
          <p:cNvSpPr>
            <a:spLocks noGrp="1"/>
          </p:cNvSpPr>
          <p:nvPr>
            <p:ph idx="1"/>
          </p:nvPr>
        </p:nvSpPr>
        <p:spPr>
          <a:xfrm>
            <a:off x="864704" y="2289448"/>
            <a:ext cx="10515600" cy="4351338"/>
          </a:xfrm>
        </p:spPr>
        <p:txBody>
          <a:bodyPr>
            <a:normAutofit fontScale="92500"/>
          </a:bodyPr>
          <a:lstStyle/>
          <a:p>
            <a:pPr marL="800100" lvl="1" indent="-342900" algn="ctr">
              <a:buFont typeface="Wingdings" panose="05000000000000000000" pitchFamily="2" charset="2"/>
              <a:buChar char="v"/>
            </a:pPr>
            <a:r>
              <a:rPr lang="bn-IN" sz="6000" dirty="0">
                <a:solidFill>
                  <a:srgbClr val="FFFF99"/>
                </a:solidFill>
                <a:latin typeface="NikoshBAN" panose="02000000000000000000" pitchFamily="2" charset="0"/>
                <a:cs typeface="NikoshBAN" panose="02000000000000000000" pitchFamily="2" charset="0"/>
              </a:rPr>
              <a:t>পারিবারিক ভাতা আইন , ১৯৪৫</a:t>
            </a:r>
          </a:p>
          <a:p>
            <a:pPr marL="800100" lvl="1" indent="-342900" algn="ctr">
              <a:buFont typeface="Wingdings" panose="05000000000000000000" pitchFamily="2" charset="2"/>
              <a:buChar char="v"/>
            </a:pPr>
            <a:r>
              <a:rPr lang="bn-IN" sz="6000" dirty="0">
                <a:solidFill>
                  <a:srgbClr val="FFFF99"/>
                </a:solidFill>
                <a:latin typeface="NikoshBAN" panose="02000000000000000000" pitchFamily="2" charset="0"/>
                <a:cs typeface="NikoshBAN" panose="02000000000000000000" pitchFamily="2" charset="0"/>
              </a:rPr>
              <a:t>বিমা আইন , ১৯৪৬</a:t>
            </a:r>
          </a:p>
          <a:p>
            <a:pPr marL="800100" lvl="1" indent="-342900" algn="ctr">
              <a:buFont typeface="Wingdings" panose="05000000000000000000" pitchFamily="2" charset="2"/>
              <a:buChar char="v"/>
            </a:pPr>
            <a:r>
              <a:rPr lang="bn-IN" sz="6000" dirty="0">
                <a:solidFill>
                  <a:srgbClr val="FFFF99"/>
                </a:solidFill>
                <a:latin typeface="NikoshBAN" panose="02000000000000000000" pitchFamily="2" charset="0"/>
                <a:cs typeface="NikoshBAN" panose="02000000000000000000" pitchFamily="2" charset="0"/>
              </a:rPr>
              <a:t>জাতীয় বিমা (শিল্প দুর্ঘটনা) আইন, ১৯৪৬</a:t>
            </a:r>
          </a:p>
          <a:p>
            <a:pPr marL="800100" lvl="1" indent="-342900" algn="ctr">
              <a:buFont typeface="Wingdings" panose="05000000000000000000" pitchFamily="2" charset="2"/>
              <a:buChar char="v"/>
            </a:pPr>
            <a:r>
              <a:rPr lang="bn-IN" sz="6000" dirty="0">
                <a:solidFill>
                  <a:srgbClr val="FFFF99"/>
                </a:solidFill>
                <a:latin typeface="NikoshBAN" panose="02000000000000000000" pitchFamily="2" charset="0"/>
                <a:cs typeface="NikoshBAN" panose="02000000000000000000" pitchFamily="2" charset="0"/>
              </a:rPr>
              <a:t>জাতীয় সাহায্য আইন, ১৯৪৮</a:t>
            </a:r>
          </a:p>
          <a:p>
            <a:pPr marL="800100" lvl="1" indent="-342900" algn="ctr">
              <a:buFont typeface="Wingdings" panose="05000000000000000000" pitchFamily="2" charset="2"/>
              <a:buChar char="v"/>
            </a:pPr>
            <a:r>
              <a:rPr lang="bn-IN" sz="6000" dirty="0">
                <a:solidFill>
                  <a:srgbClr val="FFFF99"/>
                </a:solidFill>
                <a:latin typeface="NikoshBAN" panose="02000000000000000000" pitchFamily="2" charset="0"/>
                <a:cs typeface="NikoshBAN" panose="02000000000000000000" pitchFamily="2" charset="0"/>
              </a:rPr>
              <a:t>জাতীয় স্বাস্থ্যসেবা আইন, ১৯৪৬</a:t>
            </a:r>
          </a:p>
          <a:p>
            <a:endParaRPr lang="en-US" dirty="0"/>
          </a:p>
        </p:txBody>
      </p:sp>
    </p:spTree>
    <p:extLst>
      <p:ext uri="{BB962C8B-B14F-4D97-AF65-F5344CB8AC3E}">
        <p14:creationId xmlns:p14="http://schemas.microsoft.com/office/powerpoint/2010/main" val="200103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ikoshBAN" panose="02000000000000000000" pitchFamily="2" charset="0"/>
              <a:cs typeface="NikoshBAN" panose="02000000000000000000" pitchFamily="2" charset="0"/>
            </a:endParaRPr>
          </a:p>
        </p:txBody>
      </p:sp>
      <p:sp>
        <p:nvSpPr>
          <p:cNvPr id="3" name="Title 2">
            <a:extLst>
              <a:ext uri="{FF2B5EF4-FFF2-40B4-BE49-F238E27FC236}">
                <a16:creationId xmlns:a16="http://schemas.microsoft.com/office/drawing/2014/main" id="{E955C837-3805-4436-AD3A-FAB01FF5ED39}"/>
              </a:ext>
            </a:extLst>
          </p:cNvPr>
          <p:cNvSpPr>
            <a:spLocks noGrp="1"/>
          </p:cNvSpPr>
          <p:nvPr>
            <p:ph type="title"/>
          </p:nvPr>
        </p:nvSpPr>
        <p:spPr>
          <a:xfrm>
            <a:off x="838200" y="125016"/>
            <a:ext cx="10515600" cy="1325563"/>
          </a:xfrm>
          <a:solidFill>
            <a:srgbClr val="FFFF66"/>
          </a:solidFill>
        </p:spPr>
        <p:txBody>
          <a:bodyPr/>
          <a:lstStyle/>
          <a:p>
            <a:r>
              <a:rPr lang="bn-IN" dirty="0">
                <a:solidFill>
                  <a:srgbClr val="6600CC"/>
                </a:solidFill>
                <a:latin typeface="NikoshBAN" panose="02000000000000000000" pitchFamily="2" charset="0"/>
                <a:cs typeface="NikoshBAN" panose="02000000000000000000" pitchFamily="2" charset="0"/>
              </a:rPr>
              <a:t>সামাজিক নিরাপত্তা কর্মসূচিসমূহ</a:t>
            </a:r>
            <a:endParaRPr lang="en-US" dirty="0">
              <a:solidFill>
                <a:srgbClr val="6600CC"/>
              </a:solidFill>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AC2CD37A-04F1-4BEF-89DD-C9CB31C702B3}"/>
              </a:ext>
            </a:extLst>
          </p:cNvPr>
          <p:cNvSpPr>
            <a:spLocks noGrp="1"/>
          </p:cNvSpPr>
          <p:nvPr>
            <p:ph idx="1"/>
          </p:nvPr>
        </p:nvSpPr>
        <p:spPr>
          <a:xfrm>
            <a:off x="838200" y="1575594"/>
            <a:ext cx="10515600" cy="5282406"/>
          </a:xfrm>
        </p:spPr>
        <p:txBody>
          <a:bodyPr>
            <a:normAutofit lnSpcReduction="10000"/>
          </a:bodyPr>
          <a:lstStyle/>
          <a:p>
            <a:pPr>
              <a:buFont typeface="Wingdings" panose="05000000000000000000" pitchFamily="2" charset="2"/>
              <a:buChar char="q"/>
            </a:pPr>
            <a:r>
              <a:rPr lang="bn-IN" sz="4800" dirty="0">
                <a:solidFill>
                  <a:srgbClr val="FFFF66"/>
                </a:solidFill>
                <a:latin typeface="NikoshBAN" panose="02000000000000000000" pitchFamily="2" charset="0"/>
                <a:cs typeface="NikoshBAN" panose="02000000000000000000" pitchFamily="2" charset="0"/>
              </a:rPr>
              <a:t>পারিবারিক ভাতা (</a:t>
            </a:r>
            <a:r>
              <a:rPr lang="en-US" sz="4800" dirty="0">
                <a:solidFill>
                  <a:srgbClr val="FFFF66"/>
                </a:solidFill>
                <a:latin typeface="NikoshBAN" panose="02000000000000000000" pitchFamily="2" charset="0"/>
                <a:cs typeface="NikoshBAN" panose="02000000000000000000" pitchFamily="2" charset="0"/>
              </a:rPr>
              <a:t>Family allowance) : ১৯</a:t>
            </a:r>
            <a:r>
              <a:rPr lang="bn-IN" sz="4800" dirty="0">
                <a:solidFill>
                  <a:srgbClr val="FFFF66"/>
                </a:solidFill>
                <a:latin typeface="NikoshBAN" panose="02000000000000000000" pitchFamily="2" charset="0"/>
                <a:cs typeface="NikoshBAN" panose="02000000000000000000" pitchFamily="2" charset="0"/>
              </a:rPr>
              <a:t>৪৫ সালের পারিবারিক ভাতা আইন অনুযায়ী পারিবারিক ভাতা চালু হয়। প্রতিটি শিশুকে সম্পদ হিসেবে বিবেচনা করে প্রত্যেক পরিবারে দুই বা ততোধিক নির্ভরশীল সন্তান, যাদের বয়স ১৬ বছরের কম তাদের নির্দিষ্ট হারে ভাতা প্রদানের ব্যবস্থা করা হয়। ইংল্যান্ডের সব শিশুই স্কুলে খাওয়া, </a:t>
            </a:r>
            <a:r>
              <a:rPr lang="en-US" sz="4800" dirty="0" err="1">
                <a:solidFill>
                  <a:srgbClr val="FFFF66"/>
                </a:solidFill>
                <a:latin typeface="NikoshBAN" panose="02000000000000000000" pitchFamily="2" charset="0"/>
                <a:cs typeface="NikoshBAN" panose="02000000000000000000" pitchFamily="2" charset="0"/>
              </a:rPr>
              <a:t>বি</a:t>
            </a:r>
            <a:r>
              <a:rPr lang="bn-IN" sz="4800" dirty="0">
                <a:solidFill>
                  <a:srgbClr val="FFFF66"/>
                </a:solidFill>
                <a:latin typeface="NikoshBAN" panose="02000000000000000000" pitchFamily="2" charset="0"/>
                <a:cs typeface="NikoshBAN" panose="02000000000000000000" pitchFamily="2" charset="0"/>
              </a:rPr>
              <a:t>নোদন ও স্বাস্থ্য সুবিধা লাভ করে।</a:t>
            </a:r>
          </a:p>
          <a:p>
            <a:pPr marL="0" indent="0">
              <a:buNone/>
            </a:pPr>
            <a:endParaRPr lang="bn-IN"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28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E2051-4B74-4017-B327-71683BE70C71}"/>
              </a:ext>
            </a:extLst>
          </p:cNvPr>
          <p:cNvSpPr/>
          <p:nvPr/>
        </p:nvSpPr>
        <p:spPr>
          <a:xfrm>
            <a:off x="0" y="0"/>
            <a:ext cx="12298017" cy="68580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FFFF66"/>
                </a:solidFill>
                <a:latin typeface="NikoshBAN" panose="02000000000000000000" pitchFamily="2" charset="0"/>
                <a:cs typeface="NikoshBAN" panose="02000000000000000000" pitchFamily="2" charset="0"/>
              </a:rPr>
              <a:t>সামাজিক বিমা ( </a:t>
            </a:r>
            <a:r>
              <a:rPr lang="en-US" sz="4000" dirty="0">
                <a:solidFill>
                  <a:srgbClr val="FFFF66"/>
                </a:solidFill>
                <a:latin typeface="NikoshBAN" panose="02000000000000000000" pitchFamily="2" charset="0"/>
                <a:cs typeface="NikoshBAN" panose="02000000000000000000" pitchFamily="2" charset="0"/>
              </a:rPr>
              <a:t>Social insurance) : ১৯৪৬ </a:t>
            </a:r>
            <a:r>
              <a:rPr lang="bn-IN" sz="4000" dirty="0">
                <a:solidFill>
                  <a:srgbClr val="FFFF66"/>
                </a:solidFill>
                <a:latin typeface="NikoshBAN" panose="02000000000000000000" pitchFamily="2" charset="0"/>
                <a:cs typeface="NikoshBAN" panose="02000000000000000000" pitchFamily="2" charset="0"/>
              </a:rPr>
              <a:t>সালে প্রণীত জাতীয় বিমা আইনকে ইংল্যান্ডের সামগ্রিক সামাজিক</a:t>
            </a:r>
            <a:r>
              <a:rPr lang="en-US" sz="4000" dirty="0">
                <a:solidFill>
                  <a:srgbClr val="FFFF66"/>
                </a:solidFill>
                <a:latin typeface="NikoshBAN" panose="02000000000000000000" pitchFamily="2" charset="0"/>
                <a:cs typeface="NikoshBAN" panose="02000000000000000000" pitchFamily="2" charset="0"/>
              </a:rPr>
              <a:t> </a:t>
            </a:r>
            <a:r>
              <a:rPr lang="bn-IN" sz="4000" dirty="0">
                <a:solidFill>
                  <a:srgbClr val="FFFF66"/>
                </a:solidFill>
                <a:latin typeface="NikoshBAN" panose="02000000000000000000" pitchFamily="2" charset="0"/>
                <a:cs typeface="NikoshBAN" panose="02000000000000000000" pitchFamily="2" charset="0"/>
              </a:rPr>
              <a:t>নিরাপত্তা</a:t>
            </a:r>
            <a:r>
              <a:rPr lang="en-US" sz="4000" dirty="0">
                <a:solidFill>
                  <a:srgbClr val="FFFF66"/>
                </a:solidFill>
                <a:latin typeface="NikoshBAN" panose="02000000000000000000" pitchFamily="2" charset="0"/>
                <a:cs typeface="NikoshBAN" panose="02000000000000000000" pitchFamily="2" charset="0"/>
              </a:rPr>
              <a:t> </a:t>
            </a:r>
            <a:r>
              <a:rPr lang="bn-IN" sz="4000" dirty="0">
                <a:solidFill>
                  <a:srgbClr val="FFFF66"/>
                </a:solidFill>
                <a:latin typeface="NikoshBAN" panose="02000000000000000000" pitchFamily="2" charset="0"/>
                <a:cs typeface="NikoshBAN" panose="02000000000000000000" pitchFamily="2" charset="0"/>
              </a:rPr>
              <a:t>পরিকল্পনার মেরুদন্ড হিসেবে বিবেচনা করা হয় । স্বাস্থ্য বিমা, বেকারত্ব বিমা, বার্ধক্য ও অক্ষমতা বিমা, শ্রমিক</a:t>
            </a:r>
            <a:r>
              <a:rPr lang="en-US" sz="4000" dirty="0">
                <a:solidFill>
                  <a:srgbClr val="FFFF66"/>
                </a:solidFill>
                <a:latin typeface="NikoshBAN" panose="02000000000000000000" pitchFamily="2" charset="0"/>
                <a:cs typeface="NikoshBAN" panose="02000000000000000000" pitchFamily="2" charset="0"/>
              </a:rPr>
              <a:t> </a:t>
            </a:r>
            <a:r>
              <a:rPr lang="bn-IN" sz="4000" dirty="0">
                <a:solidFill>
                  <a:srgbClr val="FFFF66"/>
                </a:solidFill>
                <a:latin typeface="NikoshBAN" panose="02000000000000000000" pitchFamily="2" charset="0"/>
                <a:cs typeface="NikoshBAN" panose="02000000000000000000" pitchFamily="2" charset="0"/>
              </a:rPr>
              <a:t>ক্ষতিপূরণ , বিবাহ, শিশুজম্ম এবং মৃত ব্যক্তির অন্ত্যেষ্টিক্রিয়ার জন্য বিশেষ ভাতার ব্যবস্থা সামাজিক বিমার অন্তর্ভুক্ত। এ বিমা অনুযায়ী তিন ধরনের মাতৃত্ব সুবিধা প্রদানের ব্যবস্থা করা হয় । যথা-</a:t>
            </a:r>
            <a:r>
              <a:rPr lang="en-US" sz="4000" dirty="0">
                <a:solidFill>
                  <a:srgbClr val="FFFF66"/>
                </a:solidFill>
                <a:latin typeface="NikoshBAN" panose="02000000000000000000" pitchFamily="2" charset="0"/>
                <a:cs typeface="NikoshBAN" panose="02000000000000000000" pitchFamily="2" charset="0"/>
              </a:rPr>
              <a:t>  </a:t>
            </a:r>
          </a:p>
          <a:p>
            <a:pPr algn="ctr"/>
            <a:r>
              <a:rPr lang="bn-IN" sz="4000" dirty="0">
                <a:solidFill>
                  <a:srgbClr val="FFFF66"/>
                </a:solidFill>
                <a:latin typeface="NikoshBAN" panose="02000000000000000000" pitchFamily="2" charset="0"/>
                <a:cs typeface="NikoshBAN" panose="02000000000000000000" pitchFamily="2" charset="0"/>
              </a:rPr>
              <a:t>১। নবজাতকের প্রয়োজনীয় কেনাকাটার লক্ষ্যে মাতৃত্ব অনুদান ।</a:t>
            </a:r>
          </a:p>
          <a:p>
            <a:pPr algn="ctr"/>
            <a:r>
              <a:rPr lang="bn-IN" sz="4000" dirty="0">
                <a:solidFill>
                  <a:srgbClr val="FFFF66"/>
                </a:solidFill>
                <a:latin typeface="NikoshBAN" panose="02000000000000000000" pitchFamily="2" charset="0"/>
                <a:cs typeface="NikoshBAN" panose="02000000000000000000" pitchFamily="2" charset="0"/>
              </a:rPr>
              <a:t>২। চার সপ্তাহের </a:t>
            </a:r>
            <a:r>
              <a:rPr lang="en-US" sz="4000" dirty="0" err="1">
                <a:solidFill>
                  <a:srgbClr val="FFFF66"/>
                </a:solidFill>
                <a:latin typeface="NikoshBAN" panose="02000000000000000000" pitchFamily="2" charset="0"/>
                <a:cs typeface="NikoshBAN" panose="02000000000000000000" pitchFamily="2" charset="0"/>
              </a:rPr>
              <a:t>শুশ্রূষা</a:t>
            </a:r>
            <a:r>
              <a:rPr lang="bn-IN" sz="4000" dirty="0">
                <a:solidFill>
                  <a:srgbClr val="FFFF66"/>
                </a:solidFill>
                <a:latin typeface="NikoshBAN" panose="02000000000000000000" pitchFamily="2" charset="0"/>
                <a:cs typeface="NikoshBAN" panose="02000000000000000000" pitchFamily="2" charset="0"/>
              </a:rPr>
              <a:t> ভাতা</a:t>
            </a:r>
          </a:p>
          <a:p>
            <a:pPr algn="ctr"/>
            <a:r>
              <a:rPr lang="bn-IN" sz="4000" dirty="0">
                <a:solidFill>
                  <a:srgbClr val="FFFF66"/>
                </a:solidFill>
                <a:latin typeface="NikoshBAN" panose="02000000000000000000" pitchFamily="2" charset="0"/>
                <a:cs typeface="NikoshBAN" panose="02000000000000000000" pitchFamily="2" charset="0"/>
              </a:rPr>
              <a:t>৩। আঠারো সপ্তাহের মাতৃত্ব ভাতা</a:t>
            </a:r>
          </a:p>
          <a:p>
            <a:pPr>
              <a:buFont typeface="Wingdings" panose="05000000000000000000" pitchFamily="2" charset="2"/>
              <a:buChar char="q"/>
            </a:pPr>
            <a:endParaRPr lang="bn-IN" sz="2400" dirty="0">
              <a:solidFill>
                <a:srgbClr val="FFFF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4245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633</Words>
  <Application>Microsoft Office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NikoshBAN</vt:lpstr>
      <vt:lpstr>Wingdings</vt:lpstr>
      <vt:lpstr>Office Theme</vt:lpstr>
      <vt:lpstr>PowerPoint Presentation</vt:lpstr>
      <vt:lpstr>                শুভেচ্ছা ও স্বাগতম  </vt:lpstr>
      <vt:lpstr>              উপস্থাপনায় </vt:lpstr>
      <vt:lpstr>  আজকের পাঠ শেষে শিক্ষার্থীরা-</vt:lpstr>
      <vt:lpstr>PowerPoint Presentation</vt:lpstr>
      <vt:lpstr>PowerPoint Presentation</vt:lpstr>
      <vt:lpstr>বিভারিজ রিপোর্টের সুপারিশের আলোকে ইংল্যান্ডে কতকগুলো সামাজিক নিরাপত্তামূলক আইন প্রণয়ন করা হয়। আইনগুলো হলো- </vt:lpstr>
      <vt:lpstr>সামাজিক নিরাপত্তা কর্মসূচিসমূহ</vt:lpstr>
      <vt:lpstr>PowerPoint Presentation</vt:lpstr>
      <vt:lpstr>PowerPoint Presentation</vt:lpstr>
      <vt:lpstr>PowerPoint Presentation</vt:lpstr>
      <vt:lpstr>PowerPoint Presentation</vt:lpstr>
      <vt:lpstr>PowerPoint Presentation</vt:lpstr>
      <vt:lpstr>             বাড়ির কাজ</vt:lpstr>
      <vt:lpstr>                 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AZAN</dc:creator>
  <cp:lastModifiedBy>AZAN</cp:lastModifiedBy>
  <cp:revision>6</cp:revision>
  <dcterms:created xsi:type="dcterms:W3CDTF">2021-03-15T15:11:42Z</dcterms:created>
  <dcterms:modified xsi:type="dcterms:W3CDTF">2021-03-16T12:38:07Z</dcterms:modified>
</cp:coreProperties>
</file>