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84" r:id="rId6"/>
    <p:sldId id="285" r:id="rId7"/>
    <p:sldId id="263" r:id="rId8"/>
    <p:sldId id="264" r:id="rId9"/>
    <p:sldId id="286" r:id="rId10"/>
    <p:sldId id="282" r:id="rId11"/>
    <p:sldId id="287" r:id="rId12"/>
    <p:sldId id="288" r:id="rId13"/>
    <p:sldId id="283" r:id="rId14"/>
    <p:sldId id="289" r:id="rId15"/>
    <p:sldId id="290" r:id="rId16"/>
    <p:sldId id="268" r:id="rId17"/>
    <p:sldId id="269" r:id="rId18"/>
    <p:sldId id="291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 computer" initials="ac" lastIdx="1" clrIdx="0">
    <p:extLst>
      <p:ext uri="{19B8F6BF-5375-455C-9EA6-DF929625EA0E}">
        <p15:presenceInfo xmlns:p15="http://schemas.microsoft.com/office/powerpoint/2012/main" userId="asus c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3192E-F37F-4E52-BE20-E676989F386B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FCFDA-E9E3-4232-8899-C007A34C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9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8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121C-CF85-4D4C-A95A-3B127711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82657-9A54-4ED7-97B2-6F79B510B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0207C-AC77-4580-9411-19DE9100C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4D0AB6-69A3-4061-851F-EFCE60888F4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B8A29-185A-4E0B-ACCE-F462F898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3A170-B3DB-4CD0-AB79-F01DE3E4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C5737-3632-41B1-9596-9ABBA8C0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4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68281-8DD6-47AA-829C-6E433E8EA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405A3-73FC-4CDE-B477-6E010DEAE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5727C-EB8F-4D67-9CBF-4BB9E563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4D0AB6-69A3-4061-851F-EFCE60888F4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C89A3-9004-4D0A-B0AB-4FE77A9A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8FBED-CCFC-400F-B472-0AB875B0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C5737-3632-41B1-9596-9ABBA8C0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8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074E-4460-4572-935C-15D60239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53A31-2CFB-460A-8109-AB5877B5B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F181E-37F7-4232-B5E9-96D447B4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4D0AB6-69A3-4061-851F-EFCE60888F4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9E227-D479-4AFB-897B-B50457CB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734C-3BA2-4961-A726-BED65584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C5737-3632-41B1-9596-9ABBA8C0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F6AC-D767-4304-B901-0482EBF3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791F-4C88-4DA6-8826-D169338E3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EAF6A-EB37-4B39-8E7B-70C6D598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4D0AB6-69A3-4061-851F-EFCE60888F4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80A6-06B2-433B-AD0B-940B67AB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4EF45-490C-4515-8956-019FC191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C5737-3632-41B1-9596-9ABBA8C0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7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94BC-0B72-4EC5-BD7B-ECACC246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008CA-CB67-468E-A394-7B0DB1A44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6F189-FFAF-4634-ACDA-28E740421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219A0-810C-49CB-9DD8-75F54E22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4D0AB6-69A3-4061-851F-EFCE60888F4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521F7-4115-4B44-96B2-C12E0DC6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F1222-C26A-472E-8550-0CC523FA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C5737-3632-41B1-9596-9ABBA8C0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6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8DD91-C944-4D9A-AB5A-A1E9AC9A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A41F3-6B08-4297-896E-7A21A01CA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B1958-2622-4671-A7B9-69C714FF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928E06-E4C1-43CA-BF36-762EE3A5B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C07B3-9009-42D1-8ABB-8D8635747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1BE76-BDEA-461C-84F3-02495E20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4D0AB6-69A3-4061-851F-EFCE60888F4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FE372-7FA8-4079-923D-560F0F79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9A323A-BF7C-4C1A-A61F-56256B44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C5737-3632-41B1-9596-9ABBA8C0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3D84-3676-40B0-822E-C0EEA64A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7A88E-5D5A-467B-9F92-69CC0370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4D0AB6-69A3-4061-851F-EFCE60888F4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7615D-FC94-4E3B-A00E-FEFD24B4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6C05C-6291-4154-A102-2E8B0DD0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C5737-3632-41B1-9596-9ABBA8C0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9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6A006-0334-4FF2-9F29-FE092C9F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4D0AB6-69A3-4061-851F-EFCE60888F4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3B4EA-5323-4085-91BF-8B0432ED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C8354-1D65-46EC-93BA-DD2E0A17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C5737-3632-41B1-9596-9ABBA8C0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A60B-CB72-40B9-BCDD-95C274A9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707F9-C1C2-4479-B235-92CD827F4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69624-7C28-4F68-88C9-CDD75CF39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6A1F7-A0DB-4BFC-811E-DB8E8E32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4D0AB6-69A3-4061-851F-EFCE60888F4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2A384-2E77-4E8A-83B6-F1ABBEFA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BF0EC-E370-4BD4-9164-F2CC8726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C5737-3632-41B1-9596-9ABBA8C0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5C58-9CDB-4FD3-8D5D-FD7A2885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8B700A-34E2-4AA3-A496-393F266FB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12213-928F-4C87-94F5-E03CF030D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AC0FF-7CA1-4C6F-B156-EB2D1821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4D0AB6-69A3-4061-851F-EFCE60888F4E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ED8D6-3B14-419C-B458-DF77F51E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BB4E1-0C16-4FD7-B9A9-05474B41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C5737-3632-41B1-9596-9ABBA8C0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3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1112BEB-7B81-4CA2-8ED3-6616E34D4EDD}"/>
              </a:ext>
            </a:extLst>
          </p:cNvPr>
          <p:cNvGrpSpPr/>
          <p:nvPr userDrawn="1"/>
        </p:nvGrpSpPr>
        <p:grpSpPr>
          <a:xfrm>
            <a:off x="-96982" y="0"/>
            <a:ext cx="12288982" cy="6858000"/>
            <a:chOff x="124691" y="96982"/>
            <a:chExt cx="11928764" cy="6622473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FF33454F-C069-473C-B85B-715700B87262}"/>
                </a:ext>
              </a:extLst>
            </p:cNvPr>
            <p:cNvSpPr/>
            <p:nvPr userDrawn="1"/>
          </p:nvSpPr>
          <p:spPr>
            <a:xfrm>
              <a:off x="124691" y="96982"/>
              <a:ext cx="11928764" cy="6622473"/>
            </a:xfrm>
            <a:prstGeom prst="frame">
              <a:avLst>
                <a:gd name="adj1" fmla="val 13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82559627-6DDA-4A79-B0D1-1E74488925FA}"/>
                </a:ext>
              </a:extLst>
            </p:cNvPr>
            <p:cNvSpPr/>
            <p:nvPr userDrawn="1"/>
          </p:nvSpPr>
          <p:spPr>
            <a:xfrm>
              <a:off x="277091" y="249382"/>
              <a:ext cx="11637818" cy="6317673"/>
            </a:xfrm>
            <a:prstGeom prst="frame">
              <a:avLst>
                <a:gd name="adj1" fmla="val 1389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1A61D01-722F-4DBD-A819-C6882A57C9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9" r="35374" b="39427"/>
          <a:stretch/>
        </p:blipFill>
        <p:spPr>
          <a:xfrm>
            <a:off x="10581190" y="6123858"/>
            <a:ext cx="1366551" cy="429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980C18-0DB5-4271-AFBC-1D7887566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9" b="39427"/>
          <a:stretch/>
        </p:blipFill>
        <p:spPr>
          <a:xfrm>
            <a:off x="8498752" y="6123859"/>
            <a:ext cx="2114550" cy="429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56A38-0711-4153-A1CD-84B9A489E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9" b="39427"/>
          <a:stretch/>
        </p:blipFill>
        <p:spPr>
          <a:xfrm>
            <a:off x="6435291" y="6123860"/>
            <a:ext cx="2114550" cy="429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870425-A07A-4BBB-B676-C3A10BC49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9" b="39427"/>
          <a:stretch/>
        </p:blipFill>
        <p:spPr>
          <a:xfrm>
            <a:off x="4320741" y="6123861"/>
            <a:ext cx="2114550" cy="429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E064D3-2A74-4651-BFDD-B3802FAC0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9" b="39427"/>
          <a:stretch/>
        </p:blipFill>
        <p:spPr>
          <a:xfrm>
            <a:off x="2257280" y="6134854"/>
            <a:ext cx="2114550" cy="4294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6960EC-0110-41B3-926B-904D48BA4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9" b="39427"/>
          <a:stretch/>
        </p:blipFill>
        <p:spPr>
          <a:xfrm>
            <a:off x="142730" y="6134854"/>
            <a:ext cx="2114550" cy="429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865686-0203-49F3-9552-2DA98E5BE82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730" y="304650"/>
            <a:ext cx="1676032" cy="1343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32F20F-A679-446B-82CA-AE406145E4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18" y="304650"/>
            <a:ext cx="1600423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blog.dnevnik.hr/vucko1megy/2008/01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red-roses-close-up-photography-196664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spademanns.org/wiki/Gif" TargetMode="Externa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99F21138-D7DB-44BB-B7AB-1B51A660F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77"/>
          <a:stretch/>
        </p:blipFill>
        <p:spPr>
          <a:xfrm>
            <a:off x="1588462" y="1848562"/>
            <a:ext cx="8430490" cy="4471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C16434-D6B7-4287-9CBF-985D634F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382" y="573404"/>
            <a:ext cx="9455727" cy="1155769"/>
          </a:xfrm>
        </p:spPr>
        <p:txBody>
          <a:bodyPr/>
          <a:lstStyle/>
          <a:p>
            <a:pPr algn="ctr"/>
            <a:r>
              <a:rPr lang="en-US" sz="3600" b="1" dirty="0" err="1"/>
              <a:t>আজকের</a:t>
            </a:r>
            <a:r>
              <a:rPr lang="en-US" sz="3600" b="1" dirty="0"/>
              <a:t> </a:t>
            </a:r>
            <a:r>
              <a:rPr lang="en-US" sz="3600" b="1" dirty="0" err="1"/>
              <a:t>পাঠে</a:t>
            </a:r>
            <a:r>
              <a:rPr lang="en-US" sz="3600" b="1" dirty="0"/>
              <a:t> </a:t>
            </a:r>
            <a:r>
              <a:rPr lang="en-US" sz="3600" b="1" dirty="0" err="1"/>
              <a:t>সবাইকে</a:t>
            </a:r>
            <a:r>
              <a:rPr lang="en-US" sz="3600" b="1" dirty="0"/>
              <a:t> </a:t>
            </a:r>
            <a:r>
              <a:rPr lang="en-US" sz="3600" b="1" dirty="0" err="1"/>
              <a:t>স্বাগত</a:t>
            </a:r>
            <a:r>
              <a:rPr lang="en-US" sz="3600" dirty="0"/>
              <a:t>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6CFEB4-80F4-4B83-8571-FB26693E6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91861" y="1854730"/>
            <a:ext cx="1695450" cy="15716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FE1E2FE-737D-4E42-B779-8CC6CEE12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8217199">
            <a:off x="6281260" y="2694207"/>
            <a:ext cx="1695450" cy="15716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5672122-339F-40C4-B1C4-9550930AF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974565">
            <a:off x="2631843" y="3134636"/>
            <a:ext cx="1695450" cy="157162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FBCCC60-7B69-4E53-AF9C-F34063944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5400000">
            <a:off x="3826109" y="1572610"/>
            <a:ext cx="16954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2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0AE6328-B1F4-4069-ABD8-EF632B2F6215}"/>
              </a:ext>
            </a:extLst>
          </p:cNvPr>
          <p:cNvGrpSpPr/>
          <p:nvPr/>
        </p:nvGrpSpPr>
        <p:grpSpPr>
          <a:xfrm>
            <a:off x="3863009" y="312051"/>
            <a:ext cx="5731563" cy="875699"/>
            <a:chOff x="3028122" y="1531251"/>
            <a:chExt cx="5731563" cy="875699"/>
          </a:xfrm>
        </p:grpSpPr>
        <p:sp>
          <p:nvSpPr>
            <p:cNvPr id="4" name="Rectangle: Beveled 3">
              <a:extLst>
                <a:ext uri="{FF2B5EF4-FFF2-40B4-BE49-F238E27FC236}">
                  <a16:creationId xmlns:a16="http://schemas.microsoft.com/office/drawing/2014/main" id="{27C45260-66DD-442D-867C-3BB197CEE76E}"/>
                </a:ext>
              </a:extLst>
            </p:cNvPr>
            <p:cNvSpPr/>
            <p:nvPr/>
          </p:nvSpPr>
          <p:spPr>
            <a:xfrm>
              <a:off x="3028122" y="1558811"/>
              <a:ext cx="4465982" cy="848139"/>
            </a:xfrm>
            <a:prstGeom prst="beve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0CD6284-FCE7-4AD2-894A-E3C0A163CA81}"/>
                </a:ext>
              </a:extLst>
            </p:cNvPr>
            <p:cNvSpPr txBox="1"/>
            <p:nvPr/>
          </p:nvSpPr>
          <p:spPr>
            <a:xfrm>
              <a:off x="3591339" y="1531251"/>
              <a:ext cx="5168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একক</a:t>
              </a:r>
              <a:r>
                <a:rPr lang="en-US" sz="48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4800" dirty="0" err="1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কাজ</a:t>
              </a:r>
              <a:endPara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34D794-EF00-4808-B4C4-6592AE16D3BC}"/>
              </a:ext>
            </a:extLst>
          </p:cNvPr>
          <p:cNvGrpSpPr/>
          <p:nvPr/>
        </p:nvGrpSpPr>
        <p:grpSpPr>
          <a:xfrm>
            <a:off x="2769704" y="4278771"/>
            <a:ext cx="6652591" cy="1815548"/>
            <a:chOff x="2425148" y="4320209"/>
            <a:chExt cx="6652591" cy="1815548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1AD773A-9648-4FE3-A220-F30FC85869B7}"/>
                </a:ext>
              </a:extLst>
            </p:cNvPr>
            <p:cNvSpPr/>
            <p:nvPr/>
          </p:nvSpPr>
          <p:spPr>
            <a:xfrm>
              <a:off x="2557670" y="4320209"/>
              <a:ext cx="1524000" cy="18155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EBD50976-7CDA-4DDF-82C7-CF7AEB4BFAD4}"/>
                </a:ext>
              </a:extLst>
            </p:cNvPr>
            <p:cNvSpPr/>
            <p:nvPr/>
          </p:nvSpPr>
          <p:spPr>
            <a:xfrm>
              <a:off x="3279913" y="4717774"/>
              <a:ext cx="5797826" cy="901148"/>
            </a:xfrm>
            <a:prstGeom prst="homePlate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C5F982-28A6-4EBB-B977-DCAB5152264B}"/>
                </a:ext>
              </a:extLst>
            </p:cNvPr>
            <p:cNvSpPr txBox="1"/>
            <p:nvPr/>
          </p:nvSpPr>
          <p:spPr>
            <a:xfrm>
              <a:off x="3279913" y="4817901"/>
              <a:ext cx="5168347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   </a:t>
              </a:r>
              <a:r>
                <a:rPr lang="en-US" sz="4000" dirty="0" err="1"/>
                <a:t>কিশোর</a:t>
              </a:r>
              <a:r>
                <a:rPr lang="en-US" sz="4000" dirty="0"/>
                <a:t> </a:t>
              </a:r>
              <a:r>
                <a:rPr lang="en-US" sz="4000" dirty="0" err="1"/>
                <a:t>অপরাধ</a:t>
              </a:r>
              <a:r>
                <a:rPr lang="en-US" sz="4000" dirty="0"/>
                <a:t> </a:t>
              </a:r>
              <a:r>
                <a:rPr lang="en-US" sz="4000" dirty="0" err="1"/>
                <a:t>কী</a:t>
              </a:r>
              <a:r>
                <a:rPr lang="en-US" sz="4000" dirty="0"/>
                <a:t>?</a:t>
              </a:r>
            </a:p>
          </p:txBody>
        </p:sp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D9E804C8-C2CD-4F88-B7AD-4D4AE294D3C4}"/>
                </a:ext>
              </a:extLst>
            </p:cNvPr>
            <p:cNvSpPr/>
            <p:nvPr/>
          </p:nvSpPr>
          <p:spPr>
            <a:xfrm>
              <a:off x="2425148" y="4717774"/>
              <a:ext cx="993913" cy="993913"/>
            </a:xfrm>
            <a:prstGeom prst="don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45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755 0.01458 L 0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78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F7B4AD-A5B8-47C8-BC86-77DE69B61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1334237"/>
            <a:ext cx="3564835" cy="2641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818976-3CF7-4EA8-B31B-850DF066D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1334237"/>
            <a:ext cx="3408295" cy="2641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F2AAD2-7BD2-4A8F-85F9-366A0DBA1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13" y="1334237"/>
            <a:ext cx="3286539" cy="2641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2AA78E-EAA8-4807-8C33-4B15FF98D4AD}"/>
              </a:ext>
            </a:extLst>
          </p:cNvPr>
          <p:cNvSpPr txBox="1"/>
          <p:nvPr/>
        </p:nvSpPr>
        <p:spPr>
          <a:xfrm>
            <a:off x="2657060" y="253810"/>
            <a:ext cx="6745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কিশোর</a:t>
            </a:r>
            <a:r>
              <a:rPr lang="en-US" sz="4000" b="1" dirty="0"/>
              <a:t> </a:t>
            </a:r>
            <a:r>
              <a:rPr lang="en-US" sz="4000" b="1" dirty="0" err="1"/>
              <a:t>অপরাধের</a:t>
            </a:r>
            <a:r>
              <a:rPr lang="en-US" sz="4000" b="1" dirty="0"/>
              <a:t> </a:t>
            </a:r>
            <a:r>
              <a:rPr lang="en-US" sz="4000" b="1" dirty="0" err="1"/>
              <a:t>প্রভাব</a:t>
            </a:r>
            <a:endParaRPr lang="en-US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1C2BB8-671A-44B9-8270-2A8F7791FFFF}"/>
              </a:ext>
            </a:extLst>
          </p:cNvPr>
          <p:cNvSpPr txBox="1"/>
          <p:nvPr/>
        </p:nvSpPr>
        <p:spPr>
          <a:xfrm>
            <a:off x="755374" y="4311255"/>
            <a:ext cx="10681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বাংলাদেশের</a:t>
            </a:r>
            <a:r>
              <a:rPr lang="en-US" sz="2400" b="1" dirty="0"/>
              <a:t> </a:t>
            </a:r>
            <a:r>
              <a:rPr lang="en-US" sz="2400" b="1" dirty="0" err="1"/>
              <a:t>কিশোররা</a:t>
            </a:r>
            <a:r>
              <a:rPr lang="en-US" sz="2400" b="1" dirty="0"/>
              <a:t> </a:t>
            </a:r>
            <a:r>
              <a:rPr lang="en-US" sz="2400" b="1" dirty="0" err="1"/>
              <a:t>সাধারণত</a:t>
            </a:r>
            <a:r>
              <a:rPr lang="en-US" sz="2400" b="1" dirty="0"/>
              <a:t> </a:t>
            </a:r>
            <a:r>
              <a:rPr lang="en-US" sz="2400" b="1" dirty="0" err="1"/>
              <a:t>যেসব</a:t>
            </a:r>
            <a:r>
              <a:rPr lang="en-US" sz="2400" b="1" dirty="0"/>
              <a:t> </a:t>
            </a:r>
            <a:r>
              <a:rPr lang="en-US" sz="2400" b="1" dirty="0" err="1"/>
              <a:t>অপরাধ</a:t>
            </a:r>
            <a:r>
              <a:rPr lang="en-US" sz="2400" b="1" dirty="0"/>
              <a:t> </a:t>
            </a:r>
            <a:r>
              <a:rPr lang="en-US" sz="2400" b="1" dirty="0" err="1"/>
              <a:t>করে</a:t>
            </a:r>
            <a:r>
              <a:rPr lang="en-US" sz="2400" b="1" dirty="0"/>
              <a:t> </a:t>
            </a:r>
            <a:r>
              <a:rPr lang="en-US" sz="2400" b="1" dirty="0" err="1"/>
              <a:t>তার</a:t>
            </a:r>
            <a:r>
              <a:rPr lang="en-US" sz="2400" b="1" dirty="0"/>
              <a:t> </a:t>
            </a:r>
            <a:r>
              <a:rPr lang="en-US" sz="2400" b="1" dirty="0" err="1"/>
              <a:t>মধ্যে</a:t>
            </a:r>
            <a:r>
              <a:rPr lang="en-US" sz="2400" b="1" dirty="0"/>
              <a:t> </a:t>
            </a:r>
            <a:r>
              <a:rPr lang="en-US" sz="2400" b="1" dirty="0" err="1"/>
              <a:t>রয়েছে</a:t>
            </a:r>
            <a:r>
              <a:rPr lang="en-US" sz="2400" b="1" dirty="0"/>
              <a:t>  </a:t>
            </a:r>
            <a:r>
              <a:rPr lang="en-US" sz="2400" b="1" dirty="0" err="1"/>
              <a:t>চুরি</a:t>
            </a:r>
            <a:r>
              <a:rPr lang="en-US" sz="2400" b="1" dirty="0"/>
              <a:t> ,</a:t>
            </a:r>
            <a:r>
              <a:rPr lang="en-US" sz="2400" b="1" dirty="0" err="1"/>
              <a:t>ডাকাতি,পকেটমার,বিনা</a:t>
            </a:r>
            <a:r>
              <a:rPr lang="en-US" sz="2400" b="1" dirty="0"/>
              <a:t> </a:t>
            </a:r>
            <a:r>
              <a:rPr lang="en-US" sz="2400" b="1" dirty="0" err="1"/>
              <a:t>টিকেটে</a:t>
            </a:r>
            <a:r>
              <a:rPr lang="en-US" sz="2400" b="1" dirty="0"/>
              <a:t> </a:t>
            </a:r>
            <a:r>
              <a:rPr lang="en-US" sz="2400" b="1" dirty="0" err="1"/>
              <a:t>ভ্রমণ,মানুষ,দোকানপাট,বাড়িঘর</a:t>
            </a:r>
            <a:r>
              <a:rPr lang="en-US" sz="2400" b="1" dirty="0"/>
              <a:t> ও </a:t>
            </a:r>
            <a:r>
              <a:rPr lang="en-US" sz="2400" b="1" dirty="0" err="1"/>
              <a:t>যানবাহনের</a:t>
            </a:r>
            <a:r>
              <a:rPr lang="en-US" sz="2400" b="1" dirty="0"/>
              <a:t> </a:t>
            </a:r>
            <a:r>
              <a:rPr lang="en-US" sz="2400" b="1" dirty="0" err="1"/>
              <a:t>উপর</a:t>
            </a:r>
            <a:r>
              <a:rPr lang="en-US" sz="2400" b="1" dirty="0"/>
              <a:t> </a:t>
            </a:r>
            <a:r>
              <a:rPr lang="en-US" sz="2400" b="1" dirty="0" err="1"/>
              <a:t>হামলা</a:t>
            </a:r>
            <a:r>
              <a:rPr lang="en-US" sz="2400" b="1" dirty="0"/>
              <a:t> </a:t>
            </a:r>
            <a:r>
              <a:rPr lang="en-US" sz="2400" b="1" dirty="0" err="1"/>
              <a:t>ভাংচুর</a:t>
            </a:r>
            <a:r>
              <a:rPr lang="en-US" sz="2400" b="1" dirty="0"/>
              <a:t>, </a:t>
            </a:r>
            <a:r>
              <a:rPr lang="en-US" sz="2400" b="1" dirty="0" err="1"/>
              <a:t>এছাড়া</a:t>
            </a:r>
            <a:r>
              <a:rPr lang="en-US" sz="2400" b="1" dirty="0"/>
              <a:t> </a:t>
            </a:r>
            <a:r>
              <a:rPr lang="en-US" sz="2400" b="1" dirty="0" err="1"/>
              <a:t>কিশোর</a:t>
            </a:r>
            <a:r>
              <a:rPr lang="en-US" sz="2400" b="1" dirty="0"/>
              <a:t> </a:t>
            </a:r>
            <a:r>
              <a:rPr lang="en-US" sz="2400" b="1" dirty="0" err="1"/>
              <a:t>অপরাধিরা</a:t>
            </a:r>
            <a:r>
              <a:rPr lang="en-US" sz="2400" b="1" dirty="0"/>
              <a:t> </a:t>
            </a:r>
            <a:r>
              <a:rPr lang="en-US" sz="2400" b="1" dirty="0" err="1"/>
              <a:t>অনেক</a:t>
            </a:r>
            <a:r>
              <a:rPr lang="en-US" sz="2400" b="1" dirty="0"/>
              <a:t> </a:t>
            </a:r>
            <a:r>
              <a:rPr lang="en-US" sz="2400" b="1" dirty="0" err="1"/>
              <a:t>সময়</a:t>
            </a:r>
            <a:r>
              <a:rPr lang="en-US" sz="2400" b="1" dirty="0"/>
              <a:t> </a:t>
            </a:r>
            <a:r>
              <a:rPr lang="en-US" sz="2400" b="1" dirty="0" err="1"/>
              <a:t>দল</a:t>
            </a:r>
            <a:r>
              <a:rPr lang="en-US" sz="2400" b="1" dirty="0"/>
              <a:t> </a:t>
            </a:r>
            <a:r>
              <a:rPr lang="en-US" sz="2400" b="1" dirty="0" err="1"/>
              <a:t>বেধেঁ</a:t>
            </a:r>
            <a:r>
              <a:rPr lang="en-US" sz="2400" b="1" dirty="0"/>
              <a:t> </a:t>
            </a:r>
            <a:r>
              <a:rPr lang="en-US" sz="2400" b="1" dirty="0" err="1"/>
              <a:t>ডাকাতি</a:t>
            </a:r>
            <a:r>
              <a:rPr lang="en-US" sz="2400" b="1" dirty="0"/>
              <a:t> </a:t>
            </a:r>
            <a:r>
              <a:rPr lang="en-US" sz="2400" b="1" dirty="0" err="1"/>
              <a:t>করে</a:t>
            </a:r>
            <a:r>
              <a:rPr lang="en-US" sz="2400" b="1" dirty="0"/>
              <a:t> এ </a:t>
            </a:r>
            <a:r>
              <a:rPr lang="en-US" sz="2400" b="1" dirty="0" err="1"/>
              <a:t>রকম</a:t>
            </a:r>
            <a:r>
              <a:rPr lang="en-US" sz="2400" b="1" dirty="0"/>
              <a:t> </a:t>
            </a:r>
            <a:r>
              <a:rPr lang="en-US" sz="2400" b="1" dirty="0" err="1"/>
              <a:t>কিশোর</a:t>
            </a:r>
            <a:r>
              <a:rPr lang="en-US" sz="2400" b="1" dirty="0"/>
              <a:t> </a:t>
            </a:r>
            <a:r>
              <a:rPr lang="en-US" sz="2400" b="1" dirty="0" err="1"/>
              <a:t>অপরাধিদের</a:t>
            </a:r>
            <a:r>
              <a:rPr lang="en-US" sz="2400" b="1" dirty="0"/>
              <a:t> </a:t>
            </a:r>
            <a:r>
              <a:rPr lang="en-US" sz="2400" b="1" dirty="0" err="1"/>
              <a:t>পারিবারিক</a:t>
            </a:r>
            <a:r>
              <a:rPr lang="en-US" sz="2400" b="1" dirty="0"/>
              <a:t> </a:t>
            </a:r>
            <a:r>
              <a:rPr lang="en-US" sz="2400" b="1" dirty="0" err="1"/>
              <a:t>শান্তি</a:t>
            </a:r>
            <a:r>
              <a:rPr lang="en-US" sz="2400" b="1" dirty="0"/>
              <a:t> </a:t>
            </a:r>
            <a:r>
              <a:rPr lang="en-US" sz="2400" b="1" dirty="0" err="1"/>
              <a:t>বিনষ্ট</a:t>
            </a:r>
            <a:r>
              <a:rPr lang="en-US" sz="2400" b="1" dirty="0"/>
              <a:t> </a:t>
            </a:r>
            <a:r>
              <a:rPr lang="en-US" sz="2400" b="1" dirty="0" err="1"/>
              <a:t>হয়</a:t>
            </a:r>
            <a:r>
              <a:rPr lang="en-US" sz="2400" b="1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91043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BE5448-B278-49E5-9564-1FCC704C5A9E}"/>
              </a:ext>
            </a:extLst>
          </p:cNvPr>
          <p:cNvSpPr txBox="1"/>
          <p:nvPr/>
        </p:nvSpPr>
        <p:spPr>
          <a:xfrm>
            <a:off x="3001617" y="251791"/>
            <a:ext cx="618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কিশোর</a:t>
            </a:r>
            <a:r>
              <a:rPr lang="en-US" sz="3600" b="1" dirty="0"/>
              <a:t> </a:t>
            </a:r>
            <a:r>
              <a:rPr lang="en-US" sz="3600" b="1" dirty="0" err="1"/>
              <a:t>অপরাধের</a:t>
            </a:r>
            <a:r>
              <a:rPr lang="en-US" sz="3600" b="1" dirty="0"/>
              <a:t> </a:t>
            </a:r>
            <a:r>
              <a:rPr lang="en-US" sz="3600" b="1" dirty="0" err="1"/>
              <a:t>প্রতিরোধ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8AAEB-864C-4843-B0BA-303A6C9B2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55" y="1405018"/>
            <a:ext cx="2781439" cy="2244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A36558-0322-46A5-98EF-FD64555996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3"/>
          <a:stretch/>
        </p:blipFill>
        <p:spPr>
          <a:xfrm>
            <a:off x="8230074" y="1302742"/>
            <a:ext cx="3199973" cy="2217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BFAEFA-AB54-429B-9164-0F03130D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1" y="1302743"/>
            <a:ext cx="3562066" cy="23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1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2705A6-38FE-45F0-8B81-0A6A517B2809}"/>
              </a:ext>
            </a:extLst>
          </p:cNvPr>
          <p:cNvSpPr txBox="1"/>
          <p:nvPr/>
        </p:nvSpPr>
        <p:spPr>
          <a:xfrm>
            <a:off x="5247860" y="490330"/>
            <a:ext cx="1696279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জোড়ায়</a:t>
            </a:r>
            <a:r>
              <a:rPr lang="en-US" b="1" dirty="0"/>
              <a:t> </a:t>
            </a:r>
            <a:r>
              <a:rPr lang="en-US" b="1" dirty="0" err="1"/>
              <a:t>কাজ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1383C-3707-45F2-9B72-8591905F2447}"/>
              </a:ext>
            </a:extLst>
          </p:cNvPr>
          <p:cNvSpPr txBox="1"/>
          <p:nvPr/>
        </p:nvSpPr>
        <p:spPr>
          <a:xfrm>
            <a:off x="702365" y="5420140"/>
            <a:ext cx="1044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    </a:t>
            </a:r>
            <a:r>
              <a:rPr lang="en-US" sz="2400" b="1" dirty="0" err="1"/>
              <a:t>কি</a:t>
            </a:r>
            <a:r>
              <a:rPr lang="en-US" sz="2400" b="1" dirty="0"/>
              <a:t> </a:t>
            </a:r>
            <a:r>
              <a:rPr lang="en-US" sz="2400" b="1" dirty="0" err="1"/>
              <a:t>কি</a:t>
            </a:r>
            <a:r>
              <a:rPr lang="en-US" sz="2400" b="1" dirty="0"/>
              <a:t> </a:t>
            </a:r>
            <a:r>
              <a:rPr lang="en-US" sz="2400" b="1" dirty="0" err="1"/>
              <a:t>কারণ</a:t>
            </a:r>
            <a:r>
              <a:rPr lang="en-US" sz="2400" b="1" dirty="0"/>
              <a:t> </a:t>
            </a:r>
            <a:r>
              <a:rPr lang="en-US" sz="2400" b="1" dirty="0" err="1"/>
              <a:t>শিশু</a:t>
            </a:r>
            <a:r>
              <a:rPr lang="en-US" sz="2400" b="1" dirty="0"/>
              <a:t> </a:t>
            </a:r>
            <a:r>
              <a:rPr lang="en-US" sz="2400" b="1" dirty="0" err="1"/>
              <a:t>কিশোরদের</a:t>
            </a:r>
            <a:r>
              <a:rPr lang="en-US" sz="2400" b="1" dirty="0"/>
              <a:t> </a:t>
            </a:r>
            <a:r>
              <a:rPr lang="en-US" sz="2400" b="1" dirty="0" err="1"/>
              <a:t>অপরাধী</a:t>
            </a:r>
            <a:r>
              <a:rPr lang="en-US" sz="2400" b="1" dirty="0"/>
              <a:t> </a:t>
            </a:r>
            <a:r>
              <a:rPr lang="en-US" sz="2400" b="1" dirty="0" err="1"/>
              <a:t>করে</a:t>
            </a:r>
            <a:r>
              <a:rPr lang="en-US" sz="2400" b="1" dirty="0"/>
              <a:t>  </a:t>
            </a:r>
            <a:r>
              <a:rPr lang="en-US" sz="2400" b="1" dirty="0" err="1"/>
              <a:t>তোলে</a:t>
            </a:r>
            <a:r>
              <a:rPr lang="en-US" sz="2400" b="1" dirty="0"/>
              <a:t>? </a:t>
            </a:r>
            <a:r>
              <a:rPr lang="en-US" sz="2400" b="1" dirty="0" err="1"/>
              <a:t>উল্লেখ</a:t>
            </a:r>
            <a:r>
              <a:rPr lang="en-US" sz="2400" b="1" dirty="0"/>
              <a:t> </a:t>
            </a:r>
            <a:r>
              <a:rPr lang="en-US" sz="2400" b="1" dirty="0" err="1"/>
              <a:t>কর</a:t>
            </a:r>
            <a:r>
              <a:rPr lang="en-US" sz="2400" b="1" dirty="0"/>
              <a:t> ।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014F63FF-BF80-4382-B8CE-7AC3ED82C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0" r="60524"/>
          <a:stretch/>
        </p:blipFill>
        <p:spPr>
          <a:xfrm>
            <a:off x="992644" y="1741828"/>
            <a:ext cx="1140956" cy="2631367"/>
          </a:xfrm>
          <a:prstGeom prst="rect">
            <a:avLst/>
          </a:prstGeo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B549B8EF-6FD5-4259-A7A7-35940C872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8" t="43840" r="19716"/>
          <a:stretch/>
        </p:blipFill>
        <p:spPr>
          <a:xfrm>
            <a:off x="10212842" y="1741828"/>
            <a:ext cx="1140957" cy="263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7188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602 L -0.29636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23D7B1-C321-4E1A-9F86-7B582883CB03}"/>
              </a:ext>
            </a:extLst>
          </p:cNvPr>
          <p:cNvSpPr txBox="1"/>
          <p:nvPr/>
        </p:nvSpPr>
        <p:spPr>
          <a:xfrm>
            <a:off x="3774590" y="345081"/>
            <a:ext cx="4136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প্রতিরোধের</a:t>
            </a:r>
            <a:r>
              <a:rPr lang="en-US" sz="3600" b="1" dirty="0"/>
              <a:t> </a:t>
            </a:r>
            <a:r>
              <a:rPr lang="en-US" sz="2400" b="1" dirty="0"/>
              <a:t> </a:t>
            </a:r>
            <a:r>
              <a:rPr lang="en-US" sz="3600" b="1" dirty="0" err="1"/>
              <a:t>উপায়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7F590-9EE7-4800-8BF7-2B4AFB74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7" y="1386590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4D5085-9CB4-4280-856F-22FF2A696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15" y="3723286"/>
            <a:ext cx="2619375" cy="1743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DCFB4-E28B-4929-AB1B-6DEFC3AF5F28}"/>
              </a:ext>
            </a:extLst>
          </p:cNvPr>
          <p:cNvSpPr txBox="1"/>
          <p:nvPr/>
        </p:nvSpPr>
        <p:spPr>
          <a:xfrm>
            <a:off x="3998542" y="1288223"/>
            <a:ext cx="7460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অভিভাবক</a:t>
            </a:r>
            <a:r>
              <a:rPr lang="en-US" dirty="0"/>
              <a:t> </a:t>
            </a:r>
            <a:r>
              <a:rPr lang="en-US" dirty="0" err="1"/>
              <a:t>সচেতনতা</a:t>
            </a:r>
            <a:r>
              <a:rPr lang="en-US" dirty="0"/>
              <a:t> ও </a:t>
            </a:r>
            <a:r>
              <a:rPr lang="en-US" dirty="0" err="1"/>
              <a:t>দায়িত্ব:কিশোরদের</a:t>
            </a:r>
            <a:r>
              <a:rPr lang="en-US" dirty="0"/>
              <a:t> </a:t>
            </a:r>
            <a:r>
              <a:rPr lang="en-US" dirty="0" err="1"/>
              <a:t>অপরাধ</a:t>
            </a:r>
            <a:r>
              <a:rPr lang="en-US" dirty="0"/>
              <a:t> </a:t>
            </a:r>
            <a:r>
              <a:rPr lang="en-US" dirty="0" err="1"/>
              <a:t>প্রবণতার</a:t>
            </a:r>
            <a:r>
              <a:rPr lang="en-US" dirty="0"/>
              <a:t> </a:t>
            </a:r>
            <a:r>
              <a:rPr lang="en-US" dirty="0" err="1"/>
              <a:t>ধরণ</a:t>
            </a:r>
            <a:r>
              <a:rPr lang="en-US" dirty="0"/>
              <a:t> </a:t>
            </a:r>
            <a:r>
              <a:rPr lang="en-US" dirty="0" err="1"/>
              <a:t>সম্পর্কে</a:t>
            </a:r>
            <a:r>
              <a:rPr lang="en-US" dirty="0"/>
              <a:t> </a:t>
            </a:r>
            <a:r>
              <a:rPr lang="en-US" dirty="0" err="1"/>
              <a:t>মাতাপিতা</a:t>
            </a:r>
            <a:r>
              <a:rPr lang="en-US" dirty="0"/>
              <a:t> ও </a:t>
            </a:r>
            <a:r>
              <a:rPr lang="en-US" dirty="0" err="1"/>
              <a:t>পরিবারের</a:t>
            </a:r>
            <a:r>
              <a:rPr lang="en-US" dirty="0"/>
              <a:t> </a:t>
            </a:r>
            <a:r>
              <a:rPr lang="en-US" dirty="0" err="1"/>
              <a:t>বয়োজ্যেষ্ঠরা</a:t>
            </a:r>
            <a:r>
              <a:rPr lang="en-US" dirty="0"/>
              <a:t> </a:t>
            </a:r>
            <a:r>
              <a:rPr lang="en-US" dirty="0" err="1"/>
              <a:t>যদি</a:t>
            </a:r>
            <a:r>
              <a:rPr lang="en-US" dirty="0"/>
              <a:t> </a:t>
            </a:r>
            <a:r>
              <a:rPr lang="en-US" dirty="0" err="1"/>
              <a:t>সচেতন</a:t>
            </a:r>
            <a:r>
              <a:rPr lang="en-US" dirty="0"/>
              <a:t> </a:t>
            </a:r>
            <a:r>
              <a:rPr lang="en-US" dirty="0" err="1"/>
              <a:t>থাকেন</a:t>
            </a:r>
            <a:r>
              <a:rPr lang="en-US" dirty="0"/>
              <a:t> </a:t>
            </a:r>
            <a:r>
              <a:rPr lang="en-US" dirty="0" err="1"/>
              <a:t>তাহলে</a:t>
            </a:r>
            <a:r>
              <a:rPr lang="en-US" dirty="0"/>
              <a:t> </a:t>
            </a:r>
            <a:r>
              <a:rPr lang="en-US" dirty="0" err="1"/>
              <a:t>তাঁরা</a:t>
            </a:r>
            <a:r>
              <a:rPr lang="en-US" dirty="0"/>
              <a:t> </a:t>
            </a:r>
            <a:r>
              <a:rPr lang="en-US" dirty="0" err="1"/>
              <a:t>সহজেই</a:t>
            </a:r>
            <a:r>
              <a:rPr lang="en-US" dirty="0"/>
              <a:t> </a:t>
            </a:r>
            <a:r>
              <a:rPr lang="en-US" dirty="0" err="1"/>
              <a:t>কিশোরদের</a:t>
            </a:r>
            <a:r>
              <a:rPr lang="en-US" dirty="0"/>
              <a:t> </a:t>
            </a:r>
            <a:r>
              <a:rPr lang="en-US" dirty="0" err="1"/>
              <a:t>অপরাধ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দূরে</a:t>
            </a:r>
            <a:r>
              <a:rPr lang="en-US" dirty="0"/>
              <a:t> </a:t>
            </a:r>
            <a:r>
              <a:rPr lang="en-US" dirty="0" err="1"/>
              <a:t>রাখতে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সে</a:t>
            </a:r>
            <a:r>
              <a:rPr lang="en-US" dirty="0"/>
              <a:t> </a:t>
            </a:r>
            <a:r>
              <a:rPr lang="en-US" dirty="0" err="1"/>
              <a:t>পথ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সরিয়ে</a:t>
            </a:r>
            <a:r>
              <a:rPr lang="en-US" dirty="0"/>
              <a:t> </a:t>
            </a:r>
            <a:r>
              <a:rPr lang="en-US" dirty="0" err="1"/>
              <a:t>আনতে</a:t>
            </a:r>
            <a:r>
              <a:rPr lang="en-US" dirty="0"/>
              <a:t> </a:t>
            </a:r>
            <a:r>
              <a:rPr lang="en-US" dirty="0" err="1"/>
              <a:t>পারেন।এজন্য</a:t>
            </a:r>
            <a:r>
              <a:rPr lang="en-US" dirty="0"/>
              <a:t> </a:t>
            </a:r>
            <a:r>
              <a:rPr lang="en-US" dirty="0" err="1"/>
              <a:t>পরিবারের</a:t>
            </a:r>
            <a:r>
              <a:rPr lang="en-US" dirty="0"/>
              <a:t> </a:t>
            </a:r>
            <a:r>
              <a:rPr lang="en-US" dirty="0" err="1"/>
              <a:t>সন্তানদের</a:t>
            </a:r>
            <a:r>
              <a:rPr lang="en-US" dirty="0"/>
              <a:t> </a:t>
            </a:r>
            <a:r>
              <a:rPr lang="en-US" dirty="0" err="1"/>
              <a:t>সুস্থ</a:t>
            </a:r>
            <a:r>
              <a:rPr lang="en-US" dirty="0"/>
              <a:t> </a:t>
            </a:r>
            <a:r>
              <a:rPr lang="en-US" dirty="0" err="1"/>
              <a:t>মানসিকবিকাশের</a:t>
            </a:r>
            <a:r>
              <a:rPr lang="en-US" dirty="0"/>
              <a:t> </a:t>
            </a:r>
            <a:r>
              <a:rPr lang="en-US" dirty="0" err="1"/>
              <a:t>উপযুক্ত</a:t>
            </a:r>
            <a:r>
              <a:rPr lang="en-US" dirty="0"/>
              <a:t> </a:t>
            </a:r>
            <a:r>
              <a:rPr lang="en-US" dirty="0" err="1"/>
              <a:t>পরিবেশ</a:t>
            </a:r>
            <a:r>
              <a:rPr lang="en-US" dirty="0"/>
              <a:t> </a:t>
            </a:r>
            <a:r>
              <a:rPr lang="en-US" dirty="0" err="1"/>
              <a:t>সৃষ্টি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দিতে</a:t>
            </a:r>
            <a:r>
              <a:rPr lang="en-US" dirty="0"/>
              <a:t> </a:t>
            </a:r>
            <a:r>
              <a:rPr lang="en-US" dirty="0" err="1"/>
              <a:t>হবে।তাদের</a:t>
            </a:r>
            <a:r>
              <a:rPr lang="en-US" dirty="0"/>
              <a:t> </a:t>
            </a:r>
            <a:r>
              <a:rPr lang="en-US" dirty="0" err="1"/>
              <a:t>চলাফেরার</a:t>
            </a:r>
            <a:r>
              <a:rPr lang="en-US" dirty="0"/>
              <a:t> </a:t>
            </a:r>
            <a:r>
              <a:rPr lang="en-US" dirty="0" err="1"/>
              <a:t>উপর</a:t>
            </a:r>
            <a:r>
              <a:rPr lang="en-US" dirty="0"/>
              <a:t> </a:t>
            </a:r>
            <a:r>
              <a:rPr lang="en-US" dirty="0" err="1"/>
              <a:t>নজর</a:t>
            </a:r>
            <a:r>
              <a:rPr lang="en-US" dirty="0"/>
              <a:t> </a:t>
            </a:r>
            <a:r>
              <a:rPr lang="en-US" dirty="0" err="1"/>
              <a:t>দিতে</a:t>
            </a:r>
            <a:r>
              <a:rPr lang="en-US" dirty="0"/>
              <a:t> </a:t>
            </a:r>
            <a:r>
              <a:rPr lang="en-US" dirty="0" err="1"/>
              <a:t>হবে।তাদের</a:t>
            </a:r>
            <a:r>
              <a:rPr lang="en-US" dirty="0"/>
              <a:t> </a:t>
            </a:r>
            <a:r>
              <a:rPr lang="en-US" dirty="0" err="1"/>
              <a:t>বন্ধু</a:t>
            </a:r>
            <a:r>
              <a:rPr lang="en-US" dirty="0"/>
              <a:t> ও </a:t>
            </a:r>
            <a:r>
              <a:rPr lang="en-US" dirty="0" err="1"/>
              <a:t>সাথীদের</a:t>
            </a:r>
            <a:r>
              <a:rPr lang="en-US" dirty="0"/>
              <a:t> </a:t>
            </a:r>
            <a:r>
              <a:rPr lang="en-US" dirty="0" err="1"/>
              <a:t>বিষয়ে</a:t>
            </a:r>
            <a:r>
              <a:rPr lang="en-US" dirty="0"/>
              <a:t> </a:t>
            </a:r>
            <a:r>
              <a:rPr lang="en-US" dirty="0" err="1"/>
              <a:t>খোঁজ</a:t>
            </a:r>
            <a:r>
              <a:rPr lang="en-US" dirty="0"/>
              <a:t> </a:t>
            </a:r>
            <a:r>
              <a:rPr lang="en-US" dirty="0" err="1"/>
              <a:t>খবর</a:t>
            </a:r>
            <a:r>
              <a:rPr lang="en-US" dirty="0"/>
              <a:t> </a:t>
            </a:r>
            <a:r>
              <a:rPr lang="en-US" dirty="0" err="1"/>
              <a:t>রাখতে</a:t>
            </a:r>
            <a:r>
              <a:rPr lang="en-US" dirty="0"/>
              <a:t> </a:t>
            </a:r>
            <a:r>
              <a:rPr lang="en-US" dirty="0" err="1"/>
              <a:t>হবে।সন্তানদের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সহজ</a:t>
            </a:r>
            <a:r>
              <a:rPr lang="en-US" dirty="0"/>
              <a:t> ও </a:t>
            </a:r>
            <a:r>
              <a:rPr lang="en-US" dirty="0" err="1"/>
              <a:t>স্বাভাবিক</a:t>
            </a:r>
            <a:r>
              <a:rPr lang="en-US" dirty="0"/>
              <a:t> </a:t>
            </a:r>
            <a:r>
              <a:rPr lang="en-US" dirty="0" err="1"/>
              <a:t>সম্পর্ক</a:t>
            </a:r>
            <a:r>
              <a:rPr lang="en-US" dirty="0"/>
              <a:t> </a:t>
            </a:r>
            <a:r>
              <a:rPr lang="en-US" dirty="0" err="1"/>
              <a:t>রাখতে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0352F-DB45-4175-8E6F-07C214603F1D}"/>
              </a:ext>
            </a:extLst>
          </p:cNvPr>
          <p:cNvSpPr txBox="1"/>
          <p:nvPr/>
        </p:nvSpPr>
        <p:spPr>
          <a:xfrm>
            <a:off x="4081669" y="3946829"/>
            <a:ext cx="7606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আর্থ</a:t>
            </a:r>
            <a:r>
              <a:rPr lang="en-US" dirty="0"/>
              <a:t> </a:t>
            </a:r>
            <a:r>
              <a:rPr lang="en-US" dirty="0" err="1"/>
              <a:t>সামাজিক</a:t>
            </a:r>
            <a:r>
              <a:rPr lang="en-US" dirty="0"/>
              <a:t> </a:t>
            </a:r>
            <a:r>
              <a:rPr lang="en-US" dirty="0" err="1"/>
              <a:t>কর্মসূচি:কিশোরদের</a:t>
            </a:r>
            <a:r>
              <a:rPr lang="en-US" dirty="0"/>
              <a:t> </a:t>
            </a:r>
            <a:r>
              <a:rPr lang="en-US" dirty="0" err="1"/>
              <a:t>অপরাধ</a:t>
            </a:r>
            <a:r>
              <a:rPr lang="en-US" dirty="0"/>
              <a:t> </a:t>
            </a:r>
            <a:r>
              <a:rPr lang="en-US" dirty="0" err="1"/>
              <a:t>প্রবণতার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কারণ</a:t>
            </a:r>
            <a:r>
              <a:rPr lang="en-US" dirty="0"/>
              <a:t> </a:t>
            </a:r>
            <a:r>
              <a:rPr lang="en-US" dirty="0" err="1"/>
              <a:t>পরিবারের</a:t>
            </a:r>
            <a:r>
              <a:rPr lang="en-US" dirty="0"/>
              <a:t> </a:t>
            </a:r>
            <a:r>
              <a:rPr lang="en-US" dirty="0" err="1"/>
              <a:t>দারিদ্র।সেজন্য</a:t>
            </a:r>
            <a:r>
              <a:rPr lang="en-US" dirty="0"/>
              <a:t> </a:t>
            </a:r>
            <a:r>
              <a:rPr lang="en-US" dirty="0" err="1"/>
              <a:t>অভিভাবকদের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কর্মসংস্থানের</a:t>
            </a:r>
            <a:r>
              <a:rPr lang="en-US" dirty="0"/>
              <a:t> </a:t>
            </a:r>
            <a:r>
              <a:rPr lang="en-US" dirty="0" err="1"/>
              <a:t>সুযোগ</a:t>
            </a:r>
            <a:r>
              <a:rPr lang="en-US" dirty="0"/>
              <a:t> </a:t>
            </a:r>
            <a:r>
              <a:rPr lang="en-US" dirty="0" err="1"/>
              <a:t>সৃষ্টি</a:t>
            </a:r>
            <a:r>
              <a:rPr lang="en-US" dirty="0"/>
              <a:t> ও </a:t>
            </a:r>
            <a:r>
              <a:rPr lang="en-US" dirty="0" err="1"/>
              <a:t>পরিবারের</a:t>
            </a:r>
            <a:r>
              <a:rPr lang="en-US" dirty="0"/>
              <a:t> </a:t>
            </a:r>
            <a:r>
              <a:rPr lang="en-US" dirty="0" err="1"/>
              <a:t>আর্থিক</a:t>
            </a:r>
            <a:r>
              <a:rPr lang="en-US" dirty="0"/>
              <a:t> </a:t>
            </a:r>
            <a:r>
              <a:rPr lang="en-US" dirty="0" err="1"/>
              <a:t>অবস্থার</a:t>
            </a:r>
            <a:r>
              <a:rPr lang="en-US" dirty="0"/>
              <a:t> </a:t>
            </a:r>
            <a:r>
              <a:rPr lang="en-US" dirty="0" err="1"/>
              <a:t>উন্নতি</a:t>
            </a:r>
            <a:r>
              <a:rPr lang="en-US" dirty="0"/>
              <a:t> </a:t>
            </a:r>
            <a:r>
              <a:rPr lang="en-US" dirty="0" err="1"/>
              <a:t>ঘটাতে</a:t>
            </a:r>
            <a:r>
              <a:rPr lang="en-US" dirty="0"/>
              <a:t> </a:t>
            </a:r>
            <a:r>
              <a:rPr lang="en-US" dirty="0" err="1"/>
              <a:t>হবে।এ</a:t>
            </a:r>
            <a:r>
              <a:rPr lang="en-US" dirty="0"/>
              <a:t> </a:t>
            </a:r>
            <a:r>
              <a:rPr lang="en-US" dirty="0" err="1"/>
              <a:t>ব্যাপারে</a:t>
            </a:r>
            <a:r>
              <a:rPr lang="en-US" dirty="0"/>
              <a:t> </a:t>
            </a:r>
            <a:r>
              <a:rPr lang="en-US" dirty="0" err="1"/>
              <a:t>সরকার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বেসরকারি</a:t>
            </a:r>
            <a:r>
              <a:rPr lang="en-US" dirty="0"/>
              <a:t> </a:t>
            </a:r>
            <a:r>
              <a:rPr lang="en-US" dirty="0" err="1"/>
              <a:t>সংস্থাকে</a:t>
            </a:r>
            <a:r>
              <a:rPr lang="en-US" dirty="0"/>
              <a:t> </a:t>
            </a:r>
            <a:r>
              <a:rPr lang="en-US" dirty="0" err="1"/>
              <a:t>এগিয়ে</a:t>
            </a:r>
            <a:r>
              <a:rPr lang="en-US" dirty="0"/>
              <a:t> </a:t>
            </a:r>
            <a:r>
              <a:rPr lang="en-US" dirty="0" err="1"/>
              <a:t>আসতে</a:t>
            </a:r>
            <a:r>
              <a:rPr lang="en-US" dirty="0"/>
              <a:t>  </a:t>
            </a:r>
            <a:r>
              <a:rPr lang="en-US" dirty="0" err="1"/>
              <a:t>হবে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9967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936C4-7D20-45F2-980C-948BEA5EF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7" y="3827600"/>
            <a:ext cx="3076575" cy="148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23378F-1C15-4332-9147-E2E2BD449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1" y="780198"/>
            <a:ext cx="2143125" cy="2143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D5AFE-9279-4A09-9757-D3424721FA72}"/>
              </a:ext>
            </a:extLst>
          </p:cNvPr>
          <p:cNvSpPr txBox="1"/>
          <p:nvPr/>
        </p:nvSpPr>
        <p:spPr>
          <a:xfrm>
            <a:off x="2994991" y="987287"/>
            <a:ext cx="8256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শিক্ষার</a:t>
            </a:r>
            <a:r>
              <a:rPr lang="en-US" dirty="0"/>
              <a:t> </a:t>
            </a:r>
            <a:r>
              <a:rPr lang="en-US" dirty="0" err="1"/>
              <a:t>সুযোগ</a:t>
            </a:r>
            <a:r>
              <a:rPr lang="en-US" dirty="0"/>
              <a:t>: </a:t>
            </a:r>
            <a:r>
              <a:rPr lang="en-US" dirty="0" err="1"/>
              <a:t>সকল</a:t>
            </a:r>
            <a:r>
              <a:rPr lang="en-US" dirty="0"/>
              <a:t> </a:t>
            </a:r>
            <a:r>
              <a:rPr lang="en-US" dirty="0" err="1"/>
              <a:t>শিশু</a:t>
            </a:r>
            <a:r>
              <a:rPr lang="en-US" dirty="0"/>
              <a:t> </a:t>
            </a:r>
            <a:r>
              <a:rPr lang="en-US" dirty="0" err="1"/>
              <a:t>কিশোরকে</a:t>
            </a:r>
            <a:r>
              <a:rPr lang="en-US" dirty="0"/>
              <a:t> </a:t>
            </a:r>
            <a:r>
              <a:rPr lang="en-US" dirty="0" err="1"/>
              <a:t>প্রাতিষ্ঠানিক</a:t>
            </a:r>
            <a:r>
              <a:rPr lang="en-US" dirty="0"/>
              <a:t> </a:t>
            </a:r>
            <a:r>
              <a:rPr lang="en-US" dirty="0" err="1"/>
              <a:t>শিক্ষার</a:t>
            </a:r>
            <a:r>
              <a:rPr lang="en-US" dirty="0"/>
              <a:t> </a:t>
            </a:r>
            <a:r>
              <a:rPr lang="en-US" dirty="0" err="1"/>
              <a:t>আওতায়</a:t>
            </a:r>
            <a:r>
              <a:rPr lang="en-US" dirty="0"/>
              <a:t> </a:t>
            </a:r>
            <a:r>
              <a:rPr lang="en-US" dirty="0" err="1"/>
              <a:t>আনতে</a:t>
            </a:r>
            <a:r>
              <a:rPr lang="en-US" dirty="0"/>
              <a:t> </a:t>
            </a:r>
            <a:r>
              <a:rPr lang="en-US" dirty="0" err="1"/>
              <a:t>হবে।এতে</a:t>
            </a:r>
            <a:r>
              <a:rPr lang="en-US" dirty="0"/>
              <a:t> </a:t>
            </a:r>
            <a:r>
              <a:rPr lang="en-US" dirty="0" err="1"/>
              <a:t>তারা</a:t>
            </a:r>
            <a:r>
              <a:rPr lang="en-US" dirty="0"/>
              <a:t> </a:t>
            </a:r>
            <a:r>
              <a:rPr lang="en-US" dirty="0" err="1"/>
              <a:t>একদিকে</a:t>
            </a:r>
            <a:r>
              <a:rPr lang="en-US" dirty="0"/>
              <a:t> </a:t>
            </a:r>
            <a:r>
              <a:rPr lang="en-US" dirty="0" err="1"/>
              <a:t>শিক্ষার</a:t>
            </a:r>
            <a:r>
              <a:rPr lang="en-US" dirty="0"/>
              <a:t> </a:t>
            </a:r>
            <a:r>
              <a:rPr lang="en-US" dirty="0" err="1"/>
              <a:t>প্রভাবে</a:t>
            </a:r>
            <a:r>
              <a:rPr lang="en-US" dirty="0"/>
              <a:t> </a:t>
            </a:r>
            <a:r>
              <a:rPr lang="en-US" dirty="0" err="1"/>
              <a:t>সুস্থ</a:t>
            </a:r>
            <a:r>
              <a:rPr lang="en-US" dirty="0"/>
              <a:t> </a:t>
            </a:r>
            <a:r>
              <a:rPr lang="en-US" dirty="0" err="1"/>
              <a:t>সুন্দর</a:t>
            </a:r>
            <a:r>
              <a:rPr lang="en-US" dirty="0"/>
              <a:t> </a:t>
            </a:r>
            <a:r>
              <a:rPr lang="en-US" dirty="0" err="1"/>
              <a:t>জীবনে</a:t>
            </a:r>
            <a:r>
              <a:rPr lang="en-US" dirty="0"/>
              <a:t> </a:t>
            </a:r>
            <a:r>
              <a:rPr lang="en-US" dirty="0" err="1"/>
              <a:t>আগ্রহী</a:t>
            </a:r>
            <a:r>
              <a:rPr lang="en-US" dirty="0"/>
              <a:t> </a:t>
            </a:r>
            <a:r>
              <a:rPr lang="en-US" dirty="0" err="1"/>
              <a:t>হবে।অন্যদিকে</a:t>
            </a:r>
            <a:r>
              <a:rPr lang="en-US" dirty="0"/>
              <a:t> </a:t>
            </a:r>
            <a:r>
              <a:rPr lang="en-US" dirty="0" err="1"/>
              <a:t>শিক্ষা</a:t>
            </a:r>
            <a:r>
              <a:rPr lang="en-US" dirty="0"/>
              <a:t> </a:t>
            </a:r>
            <a:r>
              <a:rPr lang="en-US" dirty="0" err="1"/>
              <a:t>প্রতিষ্ঠানের</a:t>
            </a:r>
            <a:r>
              <a:rPr lang="en-US" dirty="0"/>
              <a:t> </a:t>
            </a:r>
            <a:r>
              <a:rPr lang="en-US" dirty="0" err="1"/>
              <a:t>পরিবেশ</a:t>
            </a:r>
            <a:r>
              <a:rPr lang="en-US" dirty="0"/>
              <a:t> </a:t>
            </a:r>
            <a:r>
              <a:rPr lang="en-US" dirty="0" err="1"/>
              <a:t>তাদেরকে</a:t>
            </a:r>
            <a:r>
              <a:rPr lang="en-US" dirty="0"/>
              <a:t> </a:t>
            </a:r>
            <a:r>
              <a:rPr lang="en-US" dirty="0" err="1"/>
              <a:t>অপরাধ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দূরে</a:t>
            </a:r>
            <a:r>
              <a:rPr lang="en-US" dirty="0"/>
              <a:t> </a:t>
            </a:r>
            <a:r>
              <a:rPr lang="en-US" dirty="0" err="1"/>
              <a:t>রাখবে</a:t>
            </a:r>
            <a:r>
              <a:rPr lang="en-US" dirty="0"/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8FB98-210C-46E4-8FAD-2D9D09864121}"/>
              </a:ext>
            </a:extLst>
          </p:cNvPr>
          <p:cNvSpPr txBox="1"/>
          <p:nvPr/>
        </p:nvSpPr>
        <p:spPr>
          <a:xfrm>
            <a:off x="4439478" y="2923323"/>
            <a:ext cx="71767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চিত্তবিনোদন</a:t>
            </a:r>
            <a:r>
              <a:rPr lang="en-US" dirty="0"/>
              <a:t>: </a:t>
            </a:r>
            <a:r>
              <a:rPr lang="en-US" dirty="0" err="1"/>
              <a:t>শিশুকিশোরদের</a:t>
            </a:r>
            <a:r>
              <a:rPr lang="en-US" dirty="0"/>
              <a:t> </a:t>
            </a:r>
            <a:r>
              <a:rPr lang="en-US" dirty="0" err="1"/>
              <a:t>মানসিক</a:t>
            </a:r>
            <a:r>
              <a:rPr lang="en-US" dirty="0"/>
              <a:t> </a:t>
            </a:r>
            <a:r>
              <a:rPr lang="en-US" dirty="0" err="1"/>
              <a:t>বিকাশের</a:t>
            </a:r>
            <a:r>
              <a:rPr lang="en-US" dirty="0"/>
              <a:t> </a:t>
            </a:r>
            <a:r>
              <a:rPr lang="en-US" dirty="0" err="1"/>
              <a:t>জন্য</a:t>
            </a:r>
            <a:r>
              <a:rPr lang="en-US" dirty="0"/>
              <a:t> </a:t>
            </a:r>
            <a:r>
              <a:rPr lang="en-US" dirty="0" err="1"/>
              <a:t>পাড়া</a:t>
            </a:r>
            <a:r>
              <a:rPr lang="en-US" dirty="0"/>
              <a:t> ও </a:t>
            </a:r>
            <a:r>
              <a:rPr lang="en-US" dirty="0" err="1"/>
              <a:t>মহল্লায়</a:t>
            </a:r>
            <a:r>
              <a:rPr lang="en-US" dirty="0"/>
              <a:t> </a:t>
            </a:r>
            <a:r>
              <a:rPr lang="en-US" dirty="0" err="1"/>
              <a:t>পাঠাগার,ব্যায়ামাগার</a:t>
            </a:r>
            <a:r>
              <a:rPr lang="en-US" dirty="0"/>
              <a:t> </a:t>
            </a:r>
            <a:r>
              <a:rPr lang="en-US" dirty="0" err="1"/>
              <a:t>প্রভৃতি</a:t>
            </a:r>
            <a:r>
              <a:rPr lang="en-US" dirty="0"/>
              <a:t> </a:t>
            </a:r>
            <a:r>
              <a:rPr lang="en-US" dirty="0" err="1"/>
              <a:t>স্থাপন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প্রয়োজন।এছাড়া</a:t>
            </a:r>
            <a:r>
              <a:rPr lang="en-US" dirty="0"/>
              <a:t> </a:t>
            </a:r>
            <a:r>
              <a:rPr lang="en-US" dirty="0" err="1"/>
              <a:t>বিদ্যালয়,মাদ্রাসা</a:t>
            </a:r>
            <a:r>
              <a:rPr lang="en-US" dirty="0"/>
              <a:t> ও </a:t>
            </a:r>
            <a:r>
              <a:rPr lang="en-US" dirty="0" err="1"/>
              <a:t>আবাসিক</a:t>
            </a:r>
            <a:r>
              <a:rPr lang="en-US" dirty="0"/>
              <a:t> </a:t>
            </a:r>
            <a:r>
              <a:rPr lang="en-US" dirty="0" err="1"/>
              <a:t>এলাকায়</a:t>
            </a:r>
            <a:r>
              <a:rPr lang="en-US" dirty="0"/>
              <a:t> </a:t>
            </a:r>
            <a:r>
              <a:rPr lang="en-US" dirty="0" err="1"/>
              <a:t>খেলার</a:t>
            </a:r>
            <a:r>
              <a:rPr lang="en-US" dirty="0"/>
              <a:t> </a:t>
            </a:r>
            <a:r>
              <a:rPr lang="en-US" dirty="0" err="1"/>
              <a:t>মাঠ</a:t>
            </a:r>
            <a:r>
              <a:rPr lang="en-US" dirty="0"/>
              <a:t> </a:t>
            </a:r>
            <a:r>
              <a:rPr lang="en-US" dirty="0" err="1"/>
              <a:t>থাকতে</a:t>
            </a:r>
            <a:r>
              <a:rPr lang="en-US" dirty="0"/>
              <a:t> </a:t>
            </a:r>
            <a:r>
              <a:rPr lang="en-US" dirty="0" err="1"/>
              <a:t>হবে।শিশুদেরকে</a:t>
            </a:r>
            <a:r>
              <a:rPr lang="en-US" dirty="0"/>
              <a:t> </a:t>
            </a:r>
            <a:r>
              <a:rPr lang="en-US" dirty="0" err="1"/>
              <a:t>সব</a:t>
            </a:r>
            <a:r>
              <a:rPr lang="en-US" dirty="0"/>
              <a:t> </a:t>
            </a:r>
            <a:r>
              <a:rPr lang="en-US" dirty="0" err="1"/>
              <a:t>রকম</a:t>
            </a:r>
            <a:r>
              <a:rPr lang="en-US" dirty="0"/>
              <a:t> </a:t>
            </a:r>
            <a:r>
              <a:rPr lang="en-US" dirty="0" err="1"/>
              <a:t>খারাপ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বিরত</a:t>
            </a:r>
            <a:r>
              <a:rPr lang="en-US" dirty="0"/>
              <a:t> </a:t>
            </a:r>
            <a:r>
              <a:rPr lang="en-US" dirty="0" err="1"/>
              <a:t>রাখতে</a:t>
            </a:r>
            <a:r>
              <a:rPr lang="en-US" dirty="0"/>
              <a:t> </a:t>
            </a:r>
            <a:r>
              <a:rPr lang="en-US" dirty="0" err="1"/>
              <a:t>হবে।টেলিভিশনে</a:t>
            </a:r>
            <a:r>
              <a:rPr lang="en-US" dirty="0"/>
              <a:t> ও </a:t>
            </a:r>
            <a:r>
              <a:rPr lang="en-US" dirty="0" err="1"/>
              <a:t>অন্যান্য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 </a:t>
            </a:r>
            <a:r>
              <a:rPr lang="en-US" dirty="0" err="1"/>
              <a:t>তাদেরকে</a:t>
            </a:r>
            <a:r>
              <a:rPr lang="en-US" dirty="0"/>
              <a:t> </a:t>
            </a:r>
            <a:r>
              <a:rPr lang="en-US" dirty="0" err="1"/>
              <a:t>জ্ঞান</a:t>
            </a:r>
            <a:r>
              <a:rPr lang="en-US" dirty="0"/>
              <a:t> </a:t>
            </a:r>
            <a:r>
              <a:rPr lang="en-US" dirty="0" err="1"/>
              <a:t>বিজ্ঞান</a:t>
            </a:r>
            <a:r>
              <a:rPr lang="en-US" dirty="0"/>
              <a:t> ও </a:t>
            </a:r>
            <a:r>
              <a:rPr lang="en-US" dirty="0" err="1"/>
              <a:t>তথ্যমূলক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সুস্থ</a:t>
            </a:r>
            <a:r>
              <a:rPr lang="en-US" dirty="0"/>
              <a:t> </a:t>
            </a:r>
            <a:r>
              <a:rPr lang="en-US" dirty="0" err="1"/>
              <a:t>আনন্দদায়ক</a:t>
            </a:r>
            <a:r>
              <a:rPr lang="en-US" dirty="0"/>
              <a:t> </a:t>
            </a:r>
            <a:r>
              <a:rPr lang="en-US" dirty="0" err="1"/>
              <a:t>দেশি</a:t>
            </a:r>
            <a:r>
              <a:rPr lang="en-US" dirty="0"/>
              <a:t> ও </a:t>
            </a:r>
            <a:r>
              <a:rPr lang="en-US" dirty="0" err="1"/>
              <a:t>বিদেশি</a:t>
            </a:r>
            <a:r>
              <a:rPr lang="en-US" dirty="0"/>
              <a:t> </a:t>
            </a:r>
            <a:r>
              <a:rPr lang="en-US" dirty="0" err="1"/>
              <a:t>ছায়াছবি</a:t>
            </a:r>
            <a:r>
              <a:rPr lang="en-US" dirty="0"/>
              <a:t> </a:t>
            </a:r>
            <a:r>
              <a:rPr lang="en-US" dirty="0" err="1"/>
              <a:t>দেখানোর</a:t>
            </a:r>
            <a:r>
              <a:rPr lang="en-US" dirty="0"/>
              <a:t> </a:t>
            </a:r>
            <a:r>
              <a:rPr lang="en-US" dirty="0" err="1"/>
              <a:t>ব্যবস্থা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হবে।অশোভন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প্রদর্শন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প্রকাশনা</a:t>
            </a:r>
            <a:r>
              <a:rPr lang="en-US" dirty="0"/>
              <a:t> </a:t>
            </a:r>
            <a:r>
              <a:rPr lang="en-US" dirty="0" err="1"/>
              <a:t>সম্পূর্ণভাবে</a:t>
            </a:r>
            <a:r>
              <a:rPr lang="en-US" dirty="0"/>
              <a:t> </a:t>
            </a:r>
            <a:r>
              <a:rPr lang="en-US" dirty="0" err="1"/>
              <a:t>বন্ধ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দিতে</a:t>
            </a:r>
            <a:r>
              <a:rPr lang="en-US" dirty="0"/>
              <a:t> </a:t>
            </a:r>
            <a:r>
              <a:rPr lang="en-US" dirty="0" err="1"/>
              <a:t>হবে।শিশুশ্রম</a:t>
            </a:r>
            <a:r>
              <a:rPr lang="en-US" dirty="0"/>
              <a:t> </a:t>
            </a:r>
            <a:r>
              <a:rPr lang="en-US" dirty="0" err="1"/>
              <a:t>নিষিদ্ধ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। </a:t>
            </a:r>
            <a:r>
              <a:rPr lang="en-US" dirty="0" err="1"/>
              <a:t>শিশু</a:t>
            </a:r>
            <a:r>
              <a:rPr lang="en-US" dirty="0"/>
              <a:t> </a:t>
            </a:r>
            <a:r>
              <a:rPr lang="en-US" dirty="0" err="1"/>
              <a:t>কিশোরেরা</a:t>
            </a:r>
            <a:r>
              <a:rPr lang="en-US" dirty="0"/>
              <a:t> </a:t>
            </a:r>
            <a:r>
              <a:rPr lang="en-US" dirty="0" err="1"/>
              <a:t>যেন</a:t>
            </a:r>
            <a:r>
              <a:rPr lang="en-US" dirty="0"/>
              <a:t> </a:t>
            </a:r>
            <a:r>
              <a:rPr lang="en-US" dirty="0" err="1"/>
              <a:t>খারাপ</a:t>
            </a:r>
            <a:r>
              <a:rPr lang="en-US" dirty="0"/>
              <a:t> </a:t>
            </a:r>
            <a:r>
              <a:rPr lang="en-US" dirty="0" err="1"/>
              <a:t>সংস্পর্শে</a:t>
            </a:r>
            <a:r>
              <a:rPr lang="en-US" dirty="0"/>
              <a:t> </a:t>
            </a:r>
            <a:r>
              <a:rPr lang="en-US" dirty="0" err="1"/>
              <a:t>না</a:t>
            </a:r>
            <a:r>
              <a:rPr lang="en-US" dirty="0"/>
              <a:t> </a:t>
            </a:r>
            <a:r>
              <a:rPr lang="en-US" dirty="0" err="1"/>
              <a:t>পড়ে</a:t>
            </a:r>
            <a:r>
              <a:rPr lang="en-US" dirty="0"/>
              <a:t> </a:t>
            </a:r>
            <a:r>
              <a:rPr lang="en-US" dirty="0" err="1"/>
              <a:t>সে</a:t>
            </a:r>
            <a:r>
              <a:rPr lang="en-US" dirty="0"/>
              <a:t> </a:t>
            </a:r>
            <a:r>
              <a:rPr lang="en-US" dirty="0" err="1"/>
              <a:t>ব্যাপাএ</a:t>
            </a:r>
            <a:r>
              <a:rPr lang="en-US" dirty="0"/>
              <a:t> </a:t>
            </a:r>
            <a:r>
              <a:rPr lang="en-US" dirty="0" err="1"/>
              <a:t>তাদের</a:t>
            </a:r>
            <a:r>
              <a:rPr lang="en-US" dirty="0"/>
              <a:t> </a:t>
            </a:r>
            <a:r>
              <a:rPr lang="en-US" dirty="0" err="1"/>
              <a:t>নিজেদের</a:t>
            </a:r>
            <a:r>
              <a:rPr lang="en-US" dirty="0"/>
              <a:t> </a:t>
            </a:r>
            <a:r>
              <a:rPr lang="en-US" dirty="0" err="1"/>
              <a:t>যেমন</a:t>
            </a:r>
            <a:r>
              <a:rPr lang="en-US" dirty="0"/>
              <a:t> </a:t>
            </a:r>
            <a:r>
              <a:rPr lang="en-US" dirty="0" err="1"/>
              <a:t>সতর্ক</a:t>
            </a:r>
            <a:r>
              <a:rPr lang="en-US" dirty="0"/>
              <a:t> </a:t>
            </a:r>
            <a:r>
              <a:rPr lang="en-US" dirty="0" err="1"/>
              <a:t>থাকতে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 </a:t>
            </a:r>
            <a:r>
              <a:rPr lang="en-US" dirty="0" err="1"/>
              <a:t>তেমনি</a:t>
            </a:r>
            <a:r>
              <a:rPr lang="en-US" dirty="0"/>
              <a:t> </a:t>
            </a:r>
            <a:r>
              <a:rPr lang="en-US" dirty="0" err="1"/>
              <a:t>অভিভাবকদেরও</a:t>
            </a:r>
            <a:r>
              <a:rPr lang="en-US" dirty="0"/>
              <a:t> এ </a:t>
            </a:r>
            <a:r>
              <a:rPr lang="en-US" dirty="0" err="1"/>
              <a:t>ব্যাপারে</a:t>
            </a:r>
            <a:r>
              <a:rPr lang="en-US" dirty="0"/>
              <a:t> </a:t>
            </a:r>
            <a:r>
              <a:rPr lang="en-US" dirty="0" err="1"/>
              <a:t>সব</a:t>
            </a:r>
            <a:r>
              <a:rPr lang="en-US" dirty="0"/>
              <a:t> </a:t>
            </a:r>
            <a:r>
              <a:rPr lang="en-US" dirty="0" err="1"/>
              <a:t>সময়</a:t>
            </a:r>
            <a:r>
              <a:rPr lang="en-US" dirty="0"/>
              <a:t> </a:t>
            </a:r>
            <a:r>
              <a:rPr lang="en-US" dirty="0" err="1"/>
              <a:t>সজাগ</a:t>
            </a:r>
            <a:r>
              <a:rPr lang="en-US" dirty="0"/>
              <a:t> </a:t>
            </a:r>
            <a:r>
              <a:rPr lang="en-US" dirty="0" err="1"/>
              <a:t>দৃষ্টি</a:t>
            </a:r>
            <a:r>
              <a:rPr lang="en-US" dirty="0"/>
              <a:t> </a:t>
            </a:r>
            <a:r>
              <a:rPr lang="en-US" dirty="0" err="1"/>
              <a:t>রাখতে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0817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E0BF3B-C8EF-4A02-81E1-4DDD287AF107}"/>
              </a:ext>
            </a:extLst>
          </p:cNvPr>
          <p:cNvSpPr txBox="1"/>
          <p:nvPr/>
        </p:nvSpPr>
        <p:spPr>
          <a:xfrm>
            <a:off x="1828800" y="410817"/>
            <a:ext cx="801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দলগত</a:t>
            </a:r>
            <a:r>
              <a:rPr lang="en-US" sz="4800" b="1" dirty="0"/>
              <a:t> </a:t>
            </a:r>
            <a:r>
              <a:rPr lang="en-US" sz="4800" b="1" dirty="0" err="1"/>
              <a:t>কাজ</a:t>
            </a:r>
            <a:endParaRPr lang="en-US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72959-A1F4-45CC-891A-51C179871070}"/>
              </a:ext>
            </a:extLst>
          </p:cNvPr>
          <p:cNvSpPr txBox="1"/>
          <p:nvPr/>
        </p:nvSpPr>
        <p:spPr>
          <a:xfrm>
            <a:off x="904161" y="2967335"/>
            <a:ext cx="3085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দল</a:t>
            </a:r>
            <a:r>
              <a:rPr lang="en-US" b="1" dirty="0"/>
              <a:t>-ক</a:t>
            </a:r>
          </a:p>
          <a:p>
            <a:r>
              <a:rPr lang="en-US" dirty="0" err="1"/>
              <a:t>কিশোর</a:t>
            </a:r>
            <a:r>
              <a:rPr lang="en-US" dirty="0"/>
              <a:t> </a:t>
            </a:r>
            <a:r>
              <a:rPr lang="en-US" dirty="0" err="1"/>
              <a:t>অপরাধের</a:t>
            </a:r>
            <a:r>
              <a:rPr lang="en-US" dirty="0"/>
              <a:t> </a:t>
            </a:r>
            <a:r>
              <a:rPr lang="en-US" dirty="0" err="1"/>
              <a:t>প্রতিকারের</a:t>
            </a:r>
            <a:r>
              <a:rPr lang="en-US" dirty="0"/>
              <a:t> </a:t>
            </a:r>
            <a:r>
              <a:rPr lang="en-US" dirty="0" err="1"/>
              <a:t>উপায়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6DDF1-0AA6-45B0-A205-794D8073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638" y="2206146"/>
            <a:ext cx="3878367" cy="21795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03A97E-0712-40E8-9B20-FF2E5D209528}"/>
              </a:ext>
            </a:extLst>
          </p:cNvPr>
          <p:cNvSpPr txBox="1"/>
          <p:nvPr/>
        </p:nvSpPr>
        <p:spPr>
          <a:xfrm>
            <a:off x="8395856" y="2867891"/>
            <a:ext cx="184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দল</a:t>
            </a:r>
            <a:r>
              <a:rPr lang="en-US" b="1" dirty="0"/>
              <a:t>-খ</a:t>
            </a:r>
          </a:p>
          <a:p>
            <a:r>
              <a:rPr lang="en-US" dirty="0" err="1"/>
              <a:t>কিশোর</a:t>
            </a:r>
            <a:r>
              <a:rPr lang="en-US" dirty="0"/>
              <a:t> </a:t>
            </a:r>
          </a:p>
          <a:p>
            <a:r>
              <a:rPr lang="en-US" dirty="0" err="1"/>
              <a:t>অপরাধের</a:t>
            </a:r>
            <a:r>
              <a:rPr lang="en-US" dirty="0"/>
              <a:t> </a:t>
            </a:r>
            <a:r>
              <a:rPr lang="en-US" dirty="0" err="1"/>
              <a:t>প্রভাব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2199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C3F728-5B42-402F-BF68-5F0E989874F5}"/>
              </a:ext>
            </a:extLst>
          </p:cNvPr>
          <p:cNvSpPr txBox="1"/>
          <p:nvPr/>
        </p:nvSpPr>
        <p:spPr>
          <a:xfrm>
            <a:off x="2282386" y="418046"/>
            <a:ext cx="923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মূল্যায়ন</a:t>
            </a:r>
            <a:endParaRPr lang="en-US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D75AE-556E-4B7B-8B57-7BB18C5058EC}"/>
              </a:ext>
            </a:extLst>
          </p:cNvPr>
          <p:cNvSpPr txBox="1"/>
          <p:nvPr/>
        </p:nvSpPr>
        <p:spPr>
          <a:xfrm>
            <a:off x="1117600" y="1970015"/>
            <a:ext cx="923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১ </a:t>
            </a:r>
            <a:r>
              <a:rPr lang="en-US" sz="3200" b="1" dirty="0" err="1"/>
              <a:t>কিশোর</a:t>
            </a:r>
            <a:r>
              <a:rPr lang="en-US" sz="3200" b="1" dirty="0"/>
              <a:t> </a:t>
            </a:r>
            <a:r>
              <a:rPr lang="en-US" sz="3200" b="1" dirty="0" err="1"/>
              <a:t>অপরাধের</a:t>
            </a:r>
            <a:r>
              <a:rPr lang="en-US" sz="3200" b="1" dirty="0"/>
              <a:t> </a:t>
            </a:r>
            <a:r>
              <a:rPr lang="en-US" sz="3200" b="1" dirty="0" err="1"/>
              <a:t>উদাহরণ</a:t>
            </a:r>
            <a:r>
              <a:rPr lang="en-US" sz="3200" b="1" dirty="0"/>
              <a:t> </a:t>
            </a:r>
            <a:r>
              <a:rPr lang="en-US" sz="3200" b="1" dirty="0" err="1"/>
              <a:t>দাও</a:t>
            </a:r>
            <a:r>
              <a:rPr lang="en-US" sz="3200" b="1" dirty="0"/>
              <a:t>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7BE5C-A971-4EE4-B67F-CB5CAA147C8B}"/>
              </a:ext>
            </a:extLst>
          </p:cNvPr>
          <p:cNvSpPr txBox="1"/>
          <p:nvPr/>
        </p:nvSpPr>
        <p:spPr>
          <a:xfrm>
            <a:off x="1117600" y="2603702"/>
            <a:ext cx="1021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২মা </a:t>
            </a:r>
            <a:r>
              <a:rPr lang="en-US" sz="3200" b="1" dirty="0" err="1"/>
              <a:t>বাবার</a:t>
            </a:r>
            <a:r>
              <a:rPr lang="en-US" sz="3200" b="1" dirty="0"/>
              <a:t> </a:t>
            </a:r>
            <a:r>
              <a:rPr lang="en-US" sz="3200" b="1" dirty="0" err="1"/>
              <a:t>কারণে</a:t>
            </a:r>
            <a:r>
              <a:rPr lang="en-US" sz="3200" b="1" dirty="0"/>
              <a:t> </a:t>
            </a:r>
            <a:r>
              <a:rPr lang="en-US" sz="3200" b="1" dirty="0" err="1"/>
              <a:t>কীভাবে</a:t>
            </a:r>
            <a:r>
              <a:rPr lang="en-US" sz="3200" b="1" dirty="0"/>
              <a:t>  </a:t>
            </a:r>
            <a:r>
              <a:rPr lang="en-US" sz="3200" b="1" dirty="0" err="1"/>
              <a:t>সন্তান</a:t>
            </a:r>
            <a:r>
              <a:rPr lang="en-US" sz="3200" b="1" dirty="0"/>
              <a:t> </a:t>
            </a:r>
            <a:r>
              <a:rPr lang="en-US" sz="3200" b="1" dirty="0" err="1"/>
              <a:t>অপরাধী</a:t>
            </a:r>
            <a:r>
              <a:rPr lang="en-US" sz="3200" b="1" dirty="0"/>
              <a:t> </a:t>
            </a:r>
            <a:r>
              <a:rPr lang="en-US" sz="3200" b="1" dirty="0" err="1"/>
              <a:t>হয়</a:t>
            </a:r>
            <a:r>
              <a:rPr lang="en-US" sz="3200" b="1" dirty="0"/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16C31-3E9E-4151-8762-AAAA33D715A3}"/>
              </a:ext>
            </a:extLst>
          </p:cNvPr>
          <p:cNvSpPr txBox="1"/>
          <p:nvPr/>
        </p:nvSpPr>
        <p:spPr>
          <a:xfrm>
            <a:off x="946728" y="3286300"/>
            <a:ext cx="1097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b="1" dirty="0"/>
              <a:t>৩ </a:t>
            </a:r>
            <a:r>
              <a:rPr lang="en-US" sz="2800" b="1" dirty="0" err="1"/>
              <a:t>বস্তির</a:t>
            </a:r>
            <a:r>
              <a:rPr lang="en-US" sz="2800" b="1" dirty="0"/>
              <a:t> </a:t>
            </a:r>
            <a:r>
              <a:rPr lang="en-US" sz="2800" b="1" dirty="0" err="1"/>
              <a:t>শিশুরা</a:t>
            </a:r>
            <a:r>
              <a:rPr lang="en-US" sz="2800" b="1" dirty="0"/>
              <a:t> </a:t>
            </a:r>
            <a:r>
              <a:rPr lang="en-US" sz="2800" b="1" dirty="0" err="1"/>
              <a:t>কীভাবে</a:t>
            </a:r>
            <a:r>
              <a:rPr lang="en-US" sz="2800" b="1" dirty="0"/>
              <a:t> </a:t>
            </a:r>
            <a:r>
              <a:rPr lang="en-US" sz="2800" b="1" dirty="0" err="1"/>
              <a:t>অপরাধী</a:t>
            </a:r>
            <a:r>
              <a:rPr lang="en-US" sz="2800" b="1" dirty="0"/>
              <a:t> </a:t>
            </a:r>
            <a:r>
              <a:rPr lang="en-US" sz="2800" b="1" dirty="0" err="1"/>
              <a:t>হয়</a:t>
            </a:r>
            <a:r>
              <a:rPr lang="en-US" sz="2800" b="1" dirty="0"/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38EB6-04E7-4BA2-A5A4-CF36CFCDC001}"/>
              </a:ext>
            </a:extLst>
          </p:cNvPr>
          <p:cNvSpPr txBox="1"/>
          <p:nvPr/>
        </p:nvSpPr>
        <p:spPr>
          <a:xfrm>
            <a:off x="923637" y="3892865"/>
            <a:ext cx="1059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  <a:r>
              <a:rPr lang="en-US" sz="3200" b="1" dirty="0"/>
              <a:t>৪  </a:t>
            </a:r>
            <a:r>
              <a:rPr lang="en-US" sz="3200" b="1" dirty="0" err="1"/>
              <a:t>কিশোর</a:t>
            </a:r>
            <a:r>
              <a:rPr lang="en-US" sz="3200" b="1" dirty="0"/>
              <a:t> </a:t>
            </a:r>
            <a:r>
              <a:rPr lang="en-US" sz="3200" b="1" dirty="0" err="1"/>
              <a:t>অপরাধ</a:t>
            </a:r>
            <a:r>
              <a:rPr lang="en-US" sz="3200" b="1" dirty="0"/>
              <a:t> </a:t>
            </a:r>
            <a:r>
              <a:rPr lang="en-US" sz="3200" b="1" dirty="0" err="1"/>
              <a:t>এর</a:t>
            </a:r>
            <a:r>
              <a:rPr lang="en-US" sz="3200" b="1" dirty="0"/>
              <a:t> </a:t>
            </a:r>
            <a:r>
              <a:rPr lang="en-US" sz="3200" b="1" dirty="0" err="1"/>
              <a:t>ফলে</a:t>
            </a:r>
            <a:r>
              <a:rPr lang="en-US" sz="3200" b="1" dirty="0"/>
              <a:t>  </a:t>
            </a:r>
            <a:r>
              <a:rPr lang="en-US" sz="3200" b="1" dirty="0" err="1"/>
              <a:t>সমাজে</a:t>
            </a:r>
            <a:r>
              <a:rPr lang="en-US" sz="3200" b="1" dirty="0"/>
              <a:t>  </a:t>
            </a:r>
            <a:r>
              <a:rPr lang="en-US" sz="3200" b="1" dirty="0" err="1"/>
              <a:t>কী</a:t>
            </a:r>
            <a:r>
              <a:rPr lang="en-US" sz="3200" b="1" dirty="0"/>
              <a:t> </a:t>
            </a:r>
            <a:r>
              <a:rPr lang="en-US" sz="3200" b="1" dirty="0" err="1"/>
              <a:t>ক্ষতি</a:t>
            </a:r>
            <a:r>
              <a:rPr lang="en-US" sz="3200" b="1" dirty="0"/>
              <a:t>  </a:t>
            </a:r>
            <a:r>
              <a:rPr lang="en-US" sz="3200" b="1" dirty="0" err="1"/>
              <a:t>হয়</a:t>
            </a:r>
            <a:r>
              <a:rPr lang="en-US" sz="3200" b="1" dirty="0"/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EA5B7-9660-416D-A21C-D27A4DC9AB87}"/>
              </a:ext>
            </a:extLst>
          </p:cNvPr>
          <p:cNvSpPr txBox="1"/>
          <p:nvPr/>
        </p:nvSpPr>
        <p:spPr>
          <a:xfrm>
            <a:off x="1117600" y="4498994"/>
            <a:ext cx="947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৫ </a:t>
            </a:r>
            <a:r>
              <a:rPr lang="en-US" sz="3200" b="1" dirty="0" err="1"/>
              <a:t>কত</a:t>
            </a:r>
            <a:r>
              <a:rPr lang="en-US" sz="3200" b="1" dirty="0"/>
              <a:t> </a:t>
            </a:r>
            <a:r>
              <a:rPr lang="en-US" sz="3200" b="1" dirty="0" err="1"/>
              <a:t>বৎসর</a:t>
            </a:r>
            <a:r>
              <a:rPr lang="en-US" sz="3200" b="1" dirty="0"/>
              <a:t> </a:t>
            </a:r>
            <a:r>
              <a:rPr lang="en-US" sz="3200" b="1" dirty="0" err="1"/>
              <a:t>বয়সে</a:t>
            </a:r>
            <a:r>
              <a:rPr lang="en-US" sz="3200" b="1" dirty="0"/>
              <a:t> </a:t>
            </a:r>
            <a:r>
              <a:rPr lang="en-US" sz="3200" b="1" dirty="0" err="1"/>
              <a:t>কিশোর</a:t>
            </a:r>
            <a:r>
              <a:rPr lang="en-US" sz="3200" b="1" dirty="0"/>
              <a:t> </a:t>
            </a:r>
            <a:r>
              <a:rPr lang="en-US" sz="3200" b="1" dirty="0" err="1"/>
              <a:t>কিশোরী</a:t>
            </a:r>
            <a:r>
              <a:rPr lang="en-US" sz="3200" b="1" dirty="0"/>
              <a:t> </a:t>
            </a:r>
            <a:r>
              <a:rPr lang="en-US" sz="3200" b="1" dirty="0" err="1"/>
              <a:t>হয়</a:t>
            </a:r>
            <a:r>
              <a:rPr lang="en-US" sz="3200" b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21137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A9F5DB-10E9-4470-AFDF-0B49898FD131}"/>
              </a:ext>
            </a:extLst>
          </p:cNvPr>
          <p:cNvSpPr txBox="1"/>
          <p:nvPr/>
        </p:nvSpPr>
        <p:spPr>
          <a:xfrm>
            <a:off x="3428999" y="387928"/>
            <a:ext cx="5140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মূল্যায়ন</a:t>
            </a:r>
            <a:endParaRPr lang="en-US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7B1FA-C59B-4380-992E-EB4CC53AA041}"/>
              </a:ext>
            </a:extLst>
          </p:cNvPr>
          <p:cNvSpPr txBox="1"/>
          <p:nvPr/>
        </p:nvSpPr>
        <p:spPr>
          <a:xfrm>
            <a:off x="955963" y="1593273"/>
            <a:ext cx="827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   </a:t>
            </a:r>
            <a:r>
              <a:rPr lang="en-US" dirty="0" err="1"/>
              <a:t>আমাদের</a:t>
            </a:r>
            <a:r>
              <a:rPr lang="en-US" dirty="0"/>
              <a:t> </a:t>
            </a:r>
            <a:r>
              <a:rPr lang="en-US" dirty="0" err="1"/>
              <a:t>দেশে</a:t>
            </a:r>
            <a:r>
              <a:rPr lang="en-US" dirty="0"/>
              <a:t> </a:t>
            </a:r>
            <a:r>
              <a:rPr lang="en-US" dirty="0" err="1"/>
              <a:t>কিশোর</a:t>
            </a:r>
            <a:r>
              <a:rPr lang="en-US" dirty="0"/>
              <a:t> </a:t>
            </a:r>
            <a:r>
              <a:rPr lang="en-US" dirty="0" err="1"/>
              <a:t>অপরাধের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কারণ</a:t>
            </a:r>
            <a:r>
              <a:rPr lang="en-US" dirty="0"/>
              <a:t> </a:t>
            </a:r>
            <a:r>
              <a:rPr lang="en-US" dirty="0" err="1"/>
              <a:t>কি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8A1910-FE7B-4C08-B1D4-CB40AA87A983}"/>
              </a:ext>
            </a:extLst>
          </p:cNvPr>
          <p:cNvSpPr txBox="1"/>
          <p:nvPr/>
        </p:nvSpPr>
        <p:spPr>
          <a:xfrm>
            <a:off x="1219200" y="2119745"/>
            <a:ext cx="284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ক    </a:t>
            </a:r>
            <a:r>
              <a:rPr lang="en-US" dirty="0" err="1"/>
              <a:t>দারিদ্র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DE91A-6809-4170-9C0C-DC97DB97F2C5}"/>
              </a:ext>
            </a:extLst>
          </p:cNvPr>
          <p:cNvSpPr txBox="1"/>
          <p:nvPr/>
        </p:nvSpPr>
        <p:spPr>
          <a:xfrm>
            <a:off x="3920836" y="2119745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খ   </a:t>
            </a:r>
            <a:r>
              <a:rPr lang="en-US" dirty="0" err="1"/>
              <a:t>আদর</a:t>
            </a:r>
            <a:r>
              <a:rPr lang="en-US" dirty="0"/>
              <a:t> </a:t>
            </a:r>
            <a:r>
              <a:rPr lang="en-US" dirty="0" err="1"/>
              <a:t>যত্নের</a:t>
            </a:r>
            <a:r>
              <a:rPr lang="en-US" dirty="0"/>
              <a:t> </a:t>
            </a:r>
            <a:r>
              <a:rPr lang="en-US" dirty="0" err="1"/>
              <a:t>অভাব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E0AD4-C061-41C8-8F1F-DAF16737A3F2}"/>
              </a:ext>
            </a:extLst>
          </p:cNvPr>
          <p:cNvSpPr txBox="1"/>
          <p:nvPr/>
        </p:nvSpPr>
        <p:spPr>
          <a:xfrm>
            <a:off x="1163782" y="2646217"/>
            <a:ext cx="20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গ   </a:t>
            </a:r>
            <a:r>
              <a:rPr lang="en-US" dirty="0" err="1"/>
              <a:t>বিবাহ</a:t>
            </a:r>
            <a:r>
              <a:rPr lang="en-US" dirty="0"/>
              <a:t> </a:t>
            </a:r>
            <a:r>
              <a:rPr lang="en-US" dirty="0" err="1"/>
              <a:t>বিচ্ছেদ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15E75-CA23-4C35-B625-AB2A40F7716F}"/>
              </a:ext>
            </a:extLst>
          </p:cNvPr>
          <p:cNvSpPr txBox="1"/>
          <p:nvPr/>
        </p:nvSpPr>
        <p:spPr>
          <a:xfrm>
            <a:off x="4017819" y="2646217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ঘ  </a:t>
            </a:r>
            <a:r>
              <a:rPr lang="en-US" dirty="0" err="1"/>
              <a:t>চিত্তবিনোদনের</a:t>
            </a:r>
            <a:r>
              <a:rPr lang="en-US" dirty="0"/>
              <a:t> </a:t>
            </a:r>
            <a:r>
              <a:rPr lang="en-US" dirty="0" err="1"/>
              <a:t>অভাব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90735-F036-4914-AEB5-1FDC9107F480}"/>
              </a:ext>
            </a:extLst>
          </p:cNvPr>
          <p:cNvSpPr txBox="1"/>
          <p:nvPr/>
        </p:nvSpPr>
        <p:spPr>
          <a:xfrm>
            <a:off x="955964" y="3329829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নিচের</a:t>
            </a:r>
            <a:r>
              <a:rPr lang="en-US" dirty="0"/>
              <a:t> </a:t>
            </a:r>
            <a:r>
              <a:rPr lang="en-US" dirty="0" err="1"/>
              <a:t>অনুচ্ছেদটি</a:t>
            </a:r>
            <a:r>
              <a:rPr lang="en-US" dirty="0"/>
              <a:t> </a:t>
            </a:r>
            <a:r>
              <a:rPr lang="en-US" dirty="0" err="1"/>
              <a:t>পড়</a:t>
            </a:r>
            <a:endParaRPr lang="en-US" dirty="0"/>
          </a:p>
          <a:p>
            <a:r>
              <a:rPr lang="en-US" dirty="0" err="1"/>
              <a:t>তারিক</a:t>
            </a:r>
            <a:r>
              <a:rPr lang="en-US" dirty="0"/>
              <a:t> </a:t>
            </a:r>
            <a:r>
              <a:rPr lang="en-US" dirty="0" err="1"/>
              <a:t>মাতা</a:t>
            </a:r>
            <a:r>
              <a:rPr lang="en-US" dirty="0"/>
              <a:t> </a:t>
            </a:r>
            <a:r>
              <a:rPr lang="en-US" dirty="0" err="1"/>
              <a:t>পিতার</a:t>
            </a:r>
            <a:r>
              <a:rPr lang="en-US" dirty="0"/>
              <a:t> </a:t>
            </a:r>
            <a:r>
              <a:rPr lang="en-US" dirty="0" err="1"/>
              <a:t>আদরের</a:t>
            </a:r>
            <a:r>
              <a:rPr lang="en-US" dirty="0"/>
              <a:t> </a:t>
            </a:r>
            <a:r>
              <a:rPr lang="en-US" dirty="0" err="1"/>
              <a:t>সন্তান।ইদানিং</a:t>
            </a:r>
            <a:r>
              <a:rPr lang="en-US" dirty="0"/>
              <a:t> </a:t>
            </a:r>
            <a:r>
              <a:rPr lang="en-US" dirty="0" err="1"/>
              <a:t>সে</a:t>
            </a:r>
            <a:r>
              <a:rPr lang="en-US" dirty="0"/>
              <a:t> </a:t>
            </a:r>
            <a:r>
              <a:rPr lang="en-US" dirty="0" err="1"/>
              <a:t>ধূমপান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।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F2066-50F2-4040-BBCB-14D552C2E93F}"/>
              </a:ext>
            </a:extLst>
          </p:cNvPr>
          <p:cNvSpPr txBox="1"/>
          <p:nvPr/>
        </p:nvSpPr>
        <p:spPr>
          <a:xfrm>
            <a:off x="955963" y="4045527"/>
            <a:ext cx="840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তারিকের</a:t>
            </a:r>
            <a:r>
              <a:rPr lang="en-US" dirty="0"/>
              <a:t> </a:t>
            </a:r>
            <a:r>
              <a:rPr lang="en-US" dirty="0" err="1"/>
              <a:t>আচরণে</a:t>
            </a:r>
            <a:r>
              <a:rPr lang="en-US" dirty="0"/>
              <a:t> </a:t>
            </a:r>
            <a:r>
              <a:rPr lang="en-US" dirty="0" err="1"/>
              <a:t>কোনটি</a:t>
            </a:r>
            <a:r>
              <a:rPr lang="en-US" dirty="0"/>
              <a:t> </a:t>
            </a:r>
            <a:r>
              <a:rPr lang="en-US" dirty="0" err="1"/>
              <a:t>প্রকাশ</a:t>
            </a:r>
            <a:r>
              <a:rPr lang="en-US" dirty="0"/>
              <a:t> </a:t>
            </a:r>
            <a:r>
              <a:rPr lang="en-US" dirty="0" err="1"/>
              <a:t>পায়</a:t>
            </a:r>
            <a:r>
              <a:rPr lang="en-US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D094E5-7DF8-4B33-B266-2918A19D946D}"/>
              </a:ext>
            </a:extLst>
          </p:cNvPr>
          <p:cNvSpPr txBox="1"/>
          <p:nvPr/>
        </p:nvSpPr>
        <p:spPr>
          <a:xfrm>
            <a:off x="1163782" y="4558145"/>
            <a:ext cx="239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ক  </a:t>
            </a:r>
            <a:r>
              <a:rPr lang="en-US" dirty="0" err="1"/>
              <a:t>শিশু</a:t>
            </a:r>
            <a:r>
              <a:rPr lang="en-US" dirty="0"/>
              <a:t> </a:t>
            </a:r>
            <a:r>
              <a:rPr lang="en-US" dirty="0" err="1"/>
              <a:t>অপরাধ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D0880-F1D8-41C6-862B-F7EDCDC2966F}"/>
              </a:ext>
            </a:extLst>
          </p:cNvPr>
          <p:cNvSpPr txBox="1"/>
          <p:nvPr/>
        </p:nvSpPr>
        <p:spPr>
          <a:xfrm>
            <a:off x="4059382" y="4558145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খ  </a:t>
            </a:r>
            <a:r>
              <a:rPr lang="en-US" dirty="0" err="1"/>
              <a:t>কিশোর</a:t>
            </a:r>
            <a:r>
              <a:rPr lang="en-US" dirty="0"/>
              <a:t> </a:t>
            </a:r>
            <a:r>
              <a:rPr lang="en-US" dirty="0" err="1"/>
              <a:t>অপরাধ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438F8-D348-49FD-BBDF-2FA2651A402C}"/>
              </a:ext>
            </a:extLst>
          </p:cNvPr>
          <p:cNvSpPr txBox="1"/>
          <p:nvPr/>
        </p:nvSpPr>
        <p:spPr>
          <a:xfrm>
            <a:off x="1219200" y="5070763"/>
            <a:ext cx="202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গ  </a:t>
            </a:r>
            <a:r>
              <a:rPr lang="en-US" dirty="0" err="1"/>
              <a:t>নিঃসঙ্গতা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DBE50-7542-4305-B22E-F3A92F64F655}"/>
              </a:ext>
            </a:extLst>
          </p:cNvPr>
          <p:cNvSpPr txBox="1"/>
          <p:nvPr/>
        </p:nvSpPr>
        <p:spPr>
          <a:xfrm>
            <a:off x="4156364" y="5098471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ঘ  </a:t>
            </a:r>
            <a:r>
              <a:rPr lang="en-US" dirty="0" err="1"/>
              <a:t>অসহায়ত্ব</a:t>
            </a:r>
            <a:endParaRPr lang="en-US" dirty="0"/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A0094AC1-BA6A-4DA9-A6A5-8D297BE311E1}"/>
              </a:ext>
            </a:extLst>
          </p:cNvPr>
          <p:cNvSpPr/>
          <p:nvPr/>
        </p:nvSpPr>
        <p:spPr>
          <a:xfrm>
            <a:off x="1219200" y="2119745"/>
            <a:ext cx="401782" cy="369332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319DBB3D-74C2-4267-A2E6-9F0423EB0EF5}"/>
              </a:ext>
            </a:extLst>
          </p:cNvPr>
          <p:cNvSpPr/>
          <p:nvPr/>
        </p:nvSpPr>
        <p:spPr>
          <a:xfrm>
            <a:off x="4017819" y="4484226"/>
            <a:ext cx="401782" cy="369332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580834-16A9-4690-81EC-A7DD5674CDB5}"/>
              </a:ext>
            </a:extLst>
          </p:cNvPr>
          <p:cNvSpPr txBox="1"/>
          <p:nvPr/>
        </p:nvSpPr>
        <p:spPr>
          <a:xfrm>
            <a:off x="4263303" y="325883"/>
            <a:ext cx="3665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বাড়ির</a:t>
            </a:r>
            <a:r>
              <a:rPr lang="en-US" sz="4800" b="1" dirty="0"/>
              <a:t> </a:t>
            </a:r>
            <a:r>
              <a:rPr lang="en-US" sz="2800" b="1" dirty="0"/>
              <a:t> </a:t>
            </a:r>
            <a:r>
              <a:rPr lang="en-US" sz="4800" b="1" dirty="0" err="1"/>
              <a:t>কাজ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BA29E-43C7-4446-BE26-CFD41D9A4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84" y="1504200"/>
            <a:ext cx="3665393" cy="309551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CEDE4CB-7D1E-45AB-9DFA-380B3BBC01C8}"/>
              </a:ext>
            </a:extLst>
          </p:cNvPr>
          <p:cNvGrpSpPr/>
          <p:nvPr/>
        </p:nvGrpSpPr>
        <p:grpSpPr>
          <a:xfrm>
            <a:off x="2026225" y="5350199"/>
            <a:ext cx="8139548" cy="637309"/>
            <a:chOff x="1413164" y="4255690"/>
            <a:chExt cx="8139548" cy="637309"/>
          </a:xfrm>
        </p:grpSpPr>
        <p:sp>
          <p:nvSpPr>
            <p:cNvPr id="2" name="Arrow: Chevron 1">
              <a:extLst>
                <a:ext uri="{FF2B5EF4-FFF2-40B4-BE49-F238E27FC236}">
                  <a16:creationId xmlns:a16="http://schemas.microsoft.com/office/drawing/2014/main" id="{5B4A5B55-4186-46F4-9058-C52098710D96}"/>
                </a:ext>
              </a:extLst>
            </p:cNvPr>
            <p:cNvSpPr/>
            <p:nvPr/>
          </p:nvSpPr>
          <p:spPr>
            <a:xfrm>
              <a:off x="1717964" y="4255690"/>
              <a:ext cx="7834748" cy="637309"/>
            </a:xfrm>
            <a:prstGeom prst="chevron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04715F-61B6-410B-9199-FF4A98B32AD0}"/>
                </a:ext>
              </a:extLst>
            </p:cNvPr>
            <p:cNvSpPr txBox="1"/>
            <p:nvPr/>
          </p:nvSpPr>
          <p:spPr>
            <a:xfrm>
              <a:off x="2403761" y="4389679"/>
              <a:ext cx="6837219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কিশোর</a:t>
              </a:r>
              <a:r>
                <a:rPr lang="en-US" dirty="0"/>
                <a:t> </a:t>
              </a:r>
              <a:r>
                <a:rPr lang="en-US" dirty="0" err="1"/>
                <a:t>অপরাধ</a:t>
              </a:r>
              <a:r>
                <a:rPr lang="en-US" dirty="0"/>
                <a:t> </a:t>
              </a:r>
              <a:r>
                <a:rPr lang="en-US" dirty="0" err="1"/>
                <a:t>রোধে</a:t>
              </a:r>
              <a:r>
                <a:rPr lang="en-US" dirty="0"/>
                <a:t> </a:t>
              </a:r>
              <a:r>
                <a:rPr lang="en-US" dirty="0" err="1"/>
                <a:t>কী</a:t>
              </a:r>
              <a:r>
                <a:rPr lang="en-US" dirty="0"/>
                <a:t> </a:t>
              </a:r>
              <a:r>
                <a:rPr lang="en-US" dirty="0" err="1"/>
                <a:t>কী</a:t>
              </a:r>
              <a:r>
                <a:rPr lang="en-US" dirty="0"/>
                <a:t> </a:t>
              </a:r>
              <a:r>
                <a:rPr lang="en-US" dirty="0" err="1"/>
                <a:t>কাজ</a:t>
              </a:r>
              <a:r>
                <a:rPr lang="en-US" dirty="0"/>
                <a:t> </a:t>
              </a:r>
              <a:r>
                <a:rPr lang="en-US" dirty="0" err="1"/>
                <a:t>করা</a:t>
              </a:r>
              <a:r>
                <a:rPr lang="en-US" dirty="0"/>
                <a:t> </a:t>
              </a:r>
              <a:r>
                <a:rPr lang="en-US" dirty="0" err="1"/>
                <a:t>যেতে</a:t>
              </a:r>
              <a:r>
                <a:rPr lang="en-US" dirty="0"/>
                <a:t> </a:t>
              </a:r>
              <a:r>
                <a:rPr lang="en-US" dirty="0" err="1"/>
                <a:t>পারে</a:t>
              </a:r>
              <a:r>
                <a:rPr lang="en-US" dirty="0"/>
                <a:t> </a:t>
              </a:r>
              <a:r>
                <a:rPr lang="en-US" dirty="0" err="1"/>
                <a:t>তা</a:t>
              </a:r>
              <a:r>
                <a:rPr lang="en-US" dirty="0"/>
                <a:t> </a:t>
              </a:r>
              <a:r>
                <a:rPr lang="en-US" dirty="0" err="1"/>
                <a:t>লিখে</a:t>
              </a:r>
              <a:r>
                <a:rPr lang="en-US" dirty="0"/>
                <a:t> </a:t>
              </a:r>
              <a:r>
                <a:rPr lang="en-US" dirty="0" err="1"/>
                <a:t>আনবে</a:t>
              </a:r>
              <a:r>
                <a:rPr lang="en-US" dirty="0"/>
                <a:t>।</a:t>
              </a:r>
            </a:p>
          </p:txBody>
        </p:sp>
        <p:sp>
          <p:nvSpPr>
            <p:cNvPr id="7" name="&quot;Not Allowed&quot; Symbol 6">
              <a:extLst>
                <a:ext uri="{FF2B5EF4-FFF2-40B4-BE49-F238E27FC236}">
                  <a16:creationId xmlns:a16="http://schemas.microsoft.com/office/drawing/2014/main" id="{EA210646-5E6C-4ED8-AC9B-F4294E305BEF}"/>
                </a:ext>
              </a:extLst>
            </p:cNvPr>
            <p:cNvSpPr/>
            <p:nvPr/>
          </p:nvSpPr>
          <p:spPr>
            <a:xfrm>
              <a:off x="1413164" y="4279935"/>
              <a:ext cx="609600" cy="588818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8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2C8C3-7334-4092-835E-FE0B10337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16" y="1143000"/>
            <a:ext cx="4379568" cy="3905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48882-3C8E-43A5-B61D-CC4FCE2D6616}"/>
              </a:ext>
            </a:extLst>
          </p:cNvPr>
          <p:cNvSpPr txBox="1"/>
          <p:nvPr/>
        </p:nvSpPr>
        <p:spPr>
          <a:xfrm>
            <a:off x="4995334" y="2104072"/>
            <a:ext cx="61637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en-US" sz="1800" b="1" dirty="0" err="1"/>
              <a:t>আকলিমা</a:t>
            </a:r>
            <a:r>
              <a:rPr lang="en-US" sz="1800" b="1" dirty="0"/>
              <a:t> </a:t>
            </a:r>
            <a:r>
              <a:rPr lang="en-US" sz="1800" b="1" dirty="0" err="1"/>
              <a:t>আক্তার</a:t>
            </a:r>
            <a:endParaRPr lang="en-US" sz="1800" b="1" dirty="0"/>
          </a:p>
          <a:p>
            <a:pPr algn="r"/>
            <a:r>
              <a:rPr lang="en-US" sz="1800" b="1" dirty="0" err="1"/>
              <a:t>সহকারী</a:t>
            </a:r>
            <a:r>
              <a:rPr lang="en-US" sz="1800" b="1" dirty="0"/>
              <a:t> </a:t>
            </a:r>
            <a:r>
              <a:rPr lang="en-US" sz="1800" b="1" dirty="0" err="1"/>
              <a:t>শিক্ষক</a:t>
            </a:r>
            <a:r>
              <a:rPr lang="en-US" sz="1800" b="1" dirty="0"/>
              <a:t>(</a:t>
            </a:r>
            <a:r>
              <a:rPr lang="en-US" sz="1800" b="1" dirty="0" err="1"/>
              <a:t>আইসিটি</a:t>
            </a:r>
            <a:r>
              <a:rPr lang="en-US" sz="1800" b="1" dirty="0"/>
              <a:t>)</a:t>
            </a:r>
          </a:p>
          <a:p>
            <a:pPr algn="r"/>
            <a:r>
              <a:rPr lang="en-US" sz="1800" b="1" dirty="0" err="1"/>
              <a:t>তারাটি</a:t>
            </a:r>
            <a:r>
              <a:rPr lang="en-US" sz="1800" b="1" dirty="0"/>
              <a:t> </a:t>
            </a:r>
            <a:r>
              <a:rPr lang="en-US" sz="1800" b="1" dirty="0" err="1"/>
              <a:t>উচ্চ</a:t>
            </a:r>
            <a:r>
              <a:rPr lang="en-US" sz="1800" b="1" dirty="0"/>
              <a:t> </a:t>
            </a:r>
            <a:r>
              <a:rPr lang="en-US" sz="1800" b="1" dirty="0" err="1"/>
              <a:t>বিদ্যালয়</a:t>
            </a:r>
            <a:endParaRPr lang="en-US" sz="1800" b="1" dirty="0"/>
          </a:p>
          <a:p>
            <a:pPr algn="r"/>
            <a:r>
              <a:rPr lang="en-US" sz="1800" b="1" dirty="0" err="1"/>
              <a:t>তারাকান্দা-ময়মনসিংহ</a:t>
            </a:r>
            <a:endParaRPr lang="en-US" sz="1800" b="1" dirty="0"/>
          </a:p>
          <a:p>
            <a:pPr algn="r"/>
            <a:r>
              <a:rPr lang="en-US" sz="1800" b="1" dirty="0" err="1"/>
              <a:t>E-mail:absarmiasarker@gmail.com</a:t>
            </a:r>
            <a:endParaRPr lang="en-US" sz="1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96259-CE9F-40C7-8EB8-B9543133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211" y="712815"/>
            <a:ext cx="1050389" cy="4592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BC8D61-E311-4B03-B787-A198438B897A}"/>
              </a:ext>
            </a:extLst>
          </p:cNvPr>
          <p:cNvSpPr txBox="1"/>
          <p:nvPr/>
        </p:nvSpPr>
        <p:spPr>
          <a:xfrm>
            <a:off x="2700539" y="380603"/>
            <a:ext cx="61637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/>
              <a:t>পরিচিতি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22171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88E478-6CBE-4341-AD2C-856446D7A0FA}"/>
              </a:ext>
            </a:extLst>
          </p:cNvPr>
          <p:cNvSpPr txBox="1"/>
          <p:nvPr/>
        </p:nvSpPr>
        <p:spPr>
          <a:xfrm>
            <a:off x="2424545" y="493343"/>
            <a:ext cx="7566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ধন্যবাদ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8FC63-B4AD-4BB7-9707-D7C854D07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74290" y="1622138"/>
            <a:ext cx="6667500" cy="444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C57236-15E1-4AB0-B7D3-C8225CAEC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39418" y="2459182"/>
            <a:ext cx="3702372" cy="37023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EE1327-6EF3-49FC-8A20-8929F3B9BEE2}"/>
              </a:ext>
            </a:extLst>
          </p:cNvPr>
          <p:cNvSpPr txBox="1"/>
          <p:nvPr/>
        </p:nvSpPr>
        <p:spPr>
          <a:xfrm>
            <a:off x="7363418" y="5893862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spademanns.org/wiki/Gif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501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619799-3162-4195-8E9E-4F1D19EC9F29}"/>
              </a:ext>
            </a:extLst>
          </p:cNvPr>
          <p:cNvSpPr txBox="1"/>
          <p:nvPr/>
        </p:nvSpPr>
        <p:spPr>
          <a:xfrm>
            <a:off x="4267198" y="530086"/>
            <a:ext cx="310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পাঠ</a:t>
            </a:r>
            <a:r>
              <a:rPr lang="en-US" sz="3600" dirty="0"/>
              <a:t> </a:t>
            </a:r>
            <a:r>
              <a:rPr lang="en-US" sz="3600" b="1" dirty="0" err="1"/>
              <a:t>পরিচিতি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0D496-97AB-4EB3-83FE-0F3DAF75EFB8}"/>
              </a:ext>
            </a:extLst>
          </p:cNvPr>
          <p:cNvSpPr txBox="1"/>
          <p:nvPr/>
        </p:nvSpPr>
        <p:spPr>
          <a:xfrm>
            <a:off x="7991060" y="2207736"/>
            <a:ext cx="33542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800" b="1" dirty="0" err="1"/>
              <a:t>শ্রেণি</a:t>
            </a:r>
            <a:r>
              <a:rPr lang="en-US" b="1" dirty="0" err="1"/>
              <a:t>:অষ্টম</a:t>
            </a:r>
            <a:endParaRPr lang="en-US" sz="1800" b="1" dirty="0"/>
          </a:p>
          <a:p>
            <a:pPr marL="0" indent="0" algn="r">
              <a:buNone/>
            </a:pPr>
            <a:r>
              <a:rPr lang="en-US" sz="1800" b="1" dirty="0" err="1"/>
              <a:t>বিষয়:বাংলা</a:t>
            </a:r>
            <a:r>
              <a:rPr lang="en-US" b="1" dirty="0" err="1"/>
              <a:t>দেশও</a:t>
            </a:r>
            <a:r>
              <a:rPr lang="en-US" b="1" dirty="0"/>
              <a:t> </a:t>
            </a:r>
            <a:r>
              <a:rPr lang="en-US" b="1" dirty="0" err="1"/>
              <a:t>বিশ্বপরিচয়</a:t>
            </a:r>
            <a:endParaRPr lang="en-US" sz="1800" b="1" dirty="0"/>
          </a:p>
          <a:p>
            <a:pPr marL="0" indent="0" algn="r">
              <a:buNone/>
            </a:pPr>
            <a:r>
              <a:rPr lang="en-US" b="1" dirty="0" err="1"/>
              <a:t>অধ্যায়:দশম</a:t>
            </a:r>
            <a:endParaRPr lang="en-US" b="1" dirty="0"/>
          </a:p>
          <a:p>
            <a:pPr marL="0" indent="0" algn="r">
              <a:buNone/>
            </a:pPr>
            <a:r>
              <a:rPr lang="en-US" sz="1800" b="1" dirty="0" err="1"/>
              <a:t>ব</a:t>
            </a:r>
            <a:r>
              <a:rPr lang="en-US" b="1" dirty="0" err="1"/>
              <a:t>াংলাদেশের</a:t>
            </a:r>
            <a:r>
              <a:rPr lang="en-US" b="1" dirty="0"/>
              <a:t> </a:t>
            </a:r>
            <a:r>
              <a:rPr lang="en-US" b="1" dirty="0" err="1"/>
              <a:t>সামাজিক</a:t>
            </a:r>
            <a:r>
              <a:rPr lang="en-US" b="1" dirty="0"/>
              <a:t> </a:t>
            </a:r>
            <a:r>
              <a:rPr lang="en-US" b="1" dirty="0" err="1"/>
              <a:t>সমস্যা</a:t>
            </a:r>
            <a:endParaRPr lang="en-US" sz="1800" b="1" dirty="0"/>
          </a:p>
          <a:p>
            <a:pPr marL="0" indent="0" algn="r">
              <a:buNone/>
            </a:pPr>
            <a:r>
              <a:rPr lang="en-US" sz="1800" b="1" dirty="0"/>
              <a:t>সময়:৫০ </a:t>
            </a:r>
            <a:r>
              <a:rPr lang="en-US" sz="1800" b="1" dirty="0" err="1"/>
              <a:t>মিনিট</a:t>
            </a:r>
            <a:endParaRPr lang="en-US" sz="1800" b="1" dirty="0"/>
          </a:p>
          <a:p>
            <a:pPr marL="0" indent="0" algn="r">
              <a:buNone/>
            </a:pPr>
            <a:r>
              <a:rPr lang="en-US" sz="1800" b="1" dirty="0"/>
              <a:t>তারিখ:১৮/৩/২০২১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456D7-82BA-4297-80BE-0289AA5DDF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607" y="1387812"/>
            <a:ext cx="924393" cy="4082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58CA26-A314-4CA1-A63D-F17CDC2AE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62" y="2207736"/>
            <a:ext cx="2168042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6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DD4129-F611-44AA-8104-69705DFB23C8}"/>
              </a:ext>
            </a:extLst>
          </p:cNvPr>
          <p:cNvSpPr txBox="1"/>
          <p:nvPr/>
        </p:nvSpPr>
        <p:spPr>
          <a:xfrm>
            <a:off x="3445565" y="768626"/>
            <a:ext cx="5592418" cy="67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C8EA4F-BA9A-4BAC-BDB3-ABCF2FB45B6E}"/>
              </a:ext>
            </a:extLst>
          </p:cNvPr>
          <p:cNvSpPr txBox="1"/>
          <p:nvPr/>
        </p:nvSpPr>
        <p:spPr>
          <a:xfrm>
            <a:off x="2279374" y="397565"/>
            <a:ext cx="7328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ছবিতে</a:t>
            </a:r>
            <a:r>
              <a:rPr lang="en-US" sz="4400" b="1" dirty="0"/>
              <a:t> </a:t>
            </a:r>
            <a:r>
              <a:rPr lang="en-US" sz="4400" b="1" dirty="0" err="1"/>
              <a:t>কি</a:t>
            </a:r>
            <a:r>
              <a:rPr lang="en-US" sz="4400" b="1" dirty="0"/>
              <a:t> </a:t>
            </a:r>
            <a:r>
              <a:rPr lang="en-US" sz="4400" b="1" dirty="0" err="1"/>
              <a:t>দেখতে</a:t>
            </a:r>
            <a:r>
              <a:rPr lang="en-US" sz="4400" b="1" dirty="0"/>
              <a:t> </a:t>
            </a:r>
            <a:r>
              <a:rPr lang="en-US" sz="4400" b="1" dirty="0" err="1"/>
              <a:t>পাচ্ছি</a:t>
            </a:r>
            <a:r>
              <a:rPr lang="en-US" sz="4400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20A6F6-8B31-444C-A984-7476FBB05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1491277"/>
            <a:ext cx="4797287" cy="3074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9B3B47-622F-4D6D-B639-C3C9ECEAF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3" y="1538067"/>
            <a:ext cx="4990180" cy="29809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874ADB-EE2B-439C-B68A-6646F1CC66A9}"/>
              </a:ext>
            </a:extLst>
          </p:cNvPr>
          <p:cNvSpPr txBox="1"/>
          <p:nvPr/>
        </p:nvSpPr>
        <p:spPr>
          <a:xfrm>
            <a:off x="2010650" y="5234608"/>
            <a:ext cx="2478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</a:t>
            </a:r>
            <a:r>
              <a:rPr lang="en-US" sz="4000" b="1" dirty="0" err="1"/>
              <a:t>ভাংচুর</a:t>
            </a:r>
            <a:endParaRPr lang="en-US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6148D-6BF3-4968-9500-5BD53B0F72FD}"/>
              </a:ext>
            </a:extLst>
          </p:cNvPr>
          <p:cNvSpPr txBox="1"/>
          <p:nvPr/>
        </p:nvSpPr>
        <p:spPr>
          <a:xfrm>
            <a:off x="7262192" y="5319933"/>
            <a:ext cx="390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মারপিট</a:t>
            </a:r>
            <a:r>
              <a:rPr lang="en-US" sz="4000" b="1" dirty="0"/>
              <a:t> </a:t>
            </a:r>
            <a:r>
              <a:rPr lang="en-US" sz="4000" b="1" dirty="0" err="1"/>
              <a:t>করা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6903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6DDFC3-D830-4B02-B5D7-CECE767C9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7" y="1696278"/>
            <a:ext cx="4293704" cy="2981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E60F40-6B13-4183-91A4-141EF0C076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1"/>
          <a:stretch/>
        </p:blipFill>
        <p:spPr>
          <a:xfrm>
            <a:off x="7056782" y="1696278"/>
            <a:ext cx="4505740" cy="3074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E2D5C6-2182-4A29-A96F-920019677717}"/>
              </a:ext>
            </a:extLst>
          </p:cNvPr>
          <p:cNvSpPr txBox="1"/>
          <p:nvPr/>
        </p:nvSpPr>
        <p:spPr>
          <a:xfrm>
            <a:off x="1934817" y="5181599"/>
            <a:ext cx="390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</a:t>
            </a:r>
            <a:r>
              <a:rPr lang="en-US" sz="4000" b="1" dirty="0" err="1"/>
              <a:t>নারী</a:t>
            </a:r>
            <a:r>
              <a:rPr lang="en-US" sz="4000" b="1" dirty="0"/>
              <a:t> </a:t>
            </a:r>
            <a:r>
              <a:rPr lang="en-US" sz="4000" b="1" dirty="0" err="1"/>
              <a:t>নির্যাতন</a:t>
            </a:r>
            <a:endParaRPr lang="en-US" sz="4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882A0-88A5-4E42-A726-9FE1000E1ABC}"/>
              </a:ext>
            </a:extLst>
          </p:cNvPr>
          <p:cNvSpPr txBox="1"/>
          <p:nvPr/>
        </p:nvSpPr>
        <p:spPr>
          <a:xfrm>
            <a:off x="7222435" y="5062330"/>
            <a:ext cx="4174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এসিড</a:t>
            </a:r>
            <a:r>
              <a:rPr lang="en-US" sz="4000" b="1" dirty="0"/>
              <a:t> </a:t>
            </a:r>
            <a:r>
              <a:rPr lang="en-US" sz="4000" b="1" dirty="0" err="1"/>
              <a:t>নিক্ষেপ</a:t>
            </a:r>
            <a:endParaRPr lang="en-US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64A7B4-92B4-45D7-96F0-FEAD315C5579}"/>
              </a:ext>
            </a:extLst>
          </p:cNvPr>
          <p:cNvSpPr txBox="1"/>
          <p:nvPr/>
        </p:nvSpPr>
        <p:spPr>
          <a:xfrm>
            <a:off x="3617843" y="383740"/>
            <a:ext cx="495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ছবিতে</a:t>
            </a:r>
            <a:r>
              <a:rPr lang="en-US" sz="3200" b="1" dirty="0"/>
              <a:t> </a:t>
            </a:r>
            <a:r>
              <a:rPr lang="en-US" sz="3200" b="1" dirty="0" err="1"/>
              <a:t>কি</a:t>
            </a:r>
            <a:r>
              <a:rPr lang="en-US" sz="3200" b="1" dirty="0"/>
              <a:t> </a:t>
            </a:r>
            <a:r>
              <a:rPr lang="en-US" sz="3200" b="1" dirty="0" err="1"/>
              <a:t>দেখতে</a:t>
            </a:r>
            <a:r>
              <a:rPr lang="en-US" sz="3200" b="1" dirty="0"/>
              <a:t> </a:t>
            </a:r>
            <a:r>
              <a:rPr lang="en-US" sz="3200" b="1" dirty="0" err="1"/>
              <a:t>পাচ্ছি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872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BC7D56-9263-48E7-A1EC-D3BA2A7DB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26" y="1656523"/>
            <a:ext cx="4039152" cy="403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525E35-EE98-480B-A056-53B86E5AA718}"/>
              </a:ext>
            </a:extLst>
          </p:cNvPr>
          <p:cNvSpPr txBox="1"/>
          <p:nvPr/>
        </p:nvSpPr>
        <p:spPr>
          <a:xfrm>
            <a:off x="2645262" y="251307"/>
            <a:ext cx="6069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আজকের</a:t>
            </a:r>
            <a:r>
              <a:rPr lang="en-US" sz="4000" b="1" dirty="0"/>
              <a:t> </a:t>
            </a:r>
            <a:r>
              <a:rPr lang="en-US" sz="4000" b="1" dirty="0" err="1"/>
              <a:t>পাঠ</a:t>
            </a:r>
            <a:endParaRPr 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CD18E-71B5-4B3E-9C30-234A3E8BA714}"/>
              </a:ext>
            </a:extLst>
          </p:cNvPr>
          <p:cNvSpPr txBox="1"/>
          <p:nvPr/>
        </p:nvSpPr>
        <p:spPr>
          <a:xfrm rot="18122824">
            <a:off x="7521989" y="3310056"/>
            <a:ext cx="3207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কিশোর</a:t>
            </a:r>
            <a:r>
              <a:rPr lang="en-US" sz="3200" b="1" dirty="0"/>
              <a:t> </a:t>
            </a:r>
            <a:r>
              <a:rPr lang="en-US" sz="3200" b="1" dirty="0" err="1"/>
              <a:t>অপরাধ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49792A-47CD-4A03-8297-05A48C7CC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8" y="1809803"/>
            <a:ext cx="4039152" cy="35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0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3432AE16-590B-4FA2-874B-AB404FF5C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93" y="2559782"/>
            <a:ext cx="6200169" cy="2131522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B49BEA87-C6A1-4B18-8EF2-46451E70E998}"/>
              </a:ext>
            </a:extLst>
          </p:cNvPr>
          <p:cNvGrpSpPr/>
          <p:nvPr/>
        </p:nvGrpSpPr>
        <p:grpSpPr>
          <a:xfrm>
            <a:off x="1769656" y="2511188"/>
            <a:ext cx="7451678" cy="2152608"/>
            <a:chOff x="1624084" y="2569824"/>
            <a:chExt cx="7451678" cy="2152608"/>
          </a:xfrm>
        </p:grpSpPr>
        <p:sp>
          <p:nvSpPr>
            <p:cNvPr id="61" name="Arrow: Chevron 60">
              <a:extLst>
                <a:ext uri="{FF2B5EF4-FFF2-40B4-BE49-F238E27FC236}">
                  <a16:creationId xmlns:a16="http://schemas.microsoft.com/office/drawing/2014/main" id="{426DDFC5-0395-40F6-A83B-3F083C5322C0}"/>
                </a:ext>
              </a:extLst>
            </p:cNvPr>
            <p:cNvSpPr/>
            <p:nvPr/>
          </p:nvSpPr>
          <p:spPr>
            <a:xfrm>
              <a:off x="2129051" y="4030527"/>
              <a:ext cx="6864824" cy="626416"/>
            </a:xfrm>
            <a:prstGeom prst="chevro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Arrow: Chevron 61">
              <a:extLst>
                <a:ext uri="{FF2B5EF4-FFF2-40B4-BE49-F238E27FC236}">
                  <a16:creationId xmlns:a16="http://schemas.microsoft.com/office/drawing/2014/main" id="{38F0413E-6126-471B-A355-00CF718B45BF}"/>
                </a:ext>
              </a:extLst>
            </p:cNvPr>
            <p:cNvSpPr/>
            <p:nvPr/>
          </p:nvSpPr>
          <p:spPr>
            <a:xfrm>
              <a:off x="2129051" y="3359066"/>
              <a:ext cx="6864824" cy="626416"/>
            </a:xfrm>
            <a:prstGeom prst="chevro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Arrow: Chevron 62">
              <a:extLst>
                <a:ext uri="{FF2B5EF4-FFF2-40B4-BE49-F238E27FC236}">
                  <a16:creationId xmlns:a16="http://schemas.microsoft.com/office/drawing/2014/main" id="{7E73D29B-B5D6-4389-B1E5-836DA664C692}"/>
                </a:ext>
              </a:extLst>
            </p:cNvPr>
            <p:cNvSpPr/>
            <p:nvPr/>
          </p:nvSpPr>
          <p:spPr>
            <a:xfrm>
              <a:off x="2210938" y="2592597"/>
              <a:ext cx="6864824" cy="626415"/>
            </a:xfrm>
            <a:prstGeom prst="chevron">
              <a:avLst/>
            </a:prstGeom>
            <a:solidFill>
              <a:srgbClr val="7030A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87E85B7D-1004-4CC2-8231-BAA0F1648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2006" y="2579563"/>
              <a:ext cx="6200169" cy="2131522"/>
            </a:xfrm>
            <a:prstGeom prst="rect">
              <a:avLst/>
            </a:prstGeom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CB855C0-7808-4385-BEF2-D438E48FB8FC}"/>
                </a:ext>
              </a:extLst>
            </p:cNvPr>
            <p:cNvGrpSpPr/>
            <p:nvPr/>
          </p:nvGrpSpPr>
          <p:grpSpPr>
            <a:xfrm>
              <a:off x="1624084" y="2569824"/>
              <a:ext cx="689440" cy="2152608"/>
              <a:chOff x="1705971" y="2495901"/>
              <a:chExt cx="689440" cy="2152608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912404D-26D9-47C2-8D81-BFF0F95297F5}"/>
                  </a:ext>
                </a:extLst>
              </p:cNvPr>
              <p:cNvGrpSpPr/>
              <p:nvPr/>
            </p:nvGrpSpPr>
            <p:grpSpPr>
              <a:xfrm>
                <a:off x="1713022" y="3979768"/>
                <a:ext cx="682389" cy="668741"/>
                <a:chOff x="887104" y="1583140"/>
                <a:chExt cx="682389" cy="668741"/>
              </a:xfrm>
            </p:grpSpPr>
            <p:sp>
              <p:nvSpPr>
                <p:cNvPr id="78" name="Circle: Hollow 77">
                  <a:extLst>
                    <a:ext uri="{FF2B5EF4-FFF2-40B4-BE49-F238E27FC236}">
                      <a16:creationId xmlns:a16="http://schemas.microsoft.com/office/drawing/2014/main" id="{489ABA66-8269-4A67-8AA2-59294657C4DC}"/>
                    </a:ext>
                  </a:extLst>
                </p:cNvPr>
                <p:cNvSpPr/>
                <p:nvPr/>
              </p:nvSpPr>
              <p:spPr>
                <a:xfrm>
                  <a:off x="887104" y="1583140"/>
                  <a:ext cx="682389" cy="668741"/>
                </a:xfrm>
                <a:prstGeom prst="donut">
                  <a:avLst>
                    <a:gd name="adj" fmla="val 8673"/>
                  </a:avLst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Circle: Hollow 78">
                  <a:extLst>
                    <a:ext uri="{FF2B5EF4-FFF2-40B4-BE49-F238E27FC236}">
                      <a16:creationId xmlns:a16="http://schemas.microsoft.com/office/drawing/2014/main" id="{D2393521-957A-450E-AD32-019E894E5082}"/>
                    </a:ext>
                  </a:extLst>
                </p:cNvPr>
                <p:cNvSpPr/>
                <p:nvPr/>
              </p:nvSpPr>
              <p:spPr>
                <a:xfrm>
                  <a:off x="982637" y="1665112"/>
                  <a:ext cx="491321" cy="504795"/>
                </a:xfrm>
                <a:prstGeom prst="donut">
                  <a:avLst>
                    <a:gd name="adj" fmla="val 11111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CFFF20D-4D37-430F-87C8-878AC69733DE}"/>
                  </a:ext>
                </a:extLst>
              </p:cNvPr>
              <p:cNvSpPr/>
              <p:nvPr/>
            </p:nvSpPr>
            <p:spPr>
              <a:xfrm>
                <a:off x="1917612" y="4180652"/>
                <a:ext cx="303220" cy="286603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625B819C-925A-442E-9D1D-543117953D81}"/>
                  </a:ext>
                </a:extLst>
              </p:cNvPr>
              <p:cNvGrpSpPr/>
              <p:nvPr/>
            </p:nvGrpSpPr>
            <p:grpSpPr>
              <a:xfrm>
                <a:off x="1705971" y="2495901"/>
                <a:ext cx="682389" cy="1436820"/>
                <a:chOff x="1705971" y="2495901"/>
                <a:chExt cx="682389" cy="143682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7AA6C599-E13B-4D7F-A315-8F91AEFAE640}"/>
                    </a:ext>
                  </a:extLst>
                </p:cNvPr>
                <p:cNvGrpSpPr/>
                <p:nvPr/>
              </p:nvGrpSpPr>
              <p:grpSpPr>
                <a:xfrm>
                  <a:off x="1705971" y="3263980"/>
                  <a:ext cx="682389" cy="668741"/>
                  <a:chOff x="887104" y="1583140"/>
                  <a:chExt cx="682389" cy="668741"/>
                </a:xfrm>
              </p:grpSpPr>
              <p:sp>
                <p:nvSpPr>
                  <p:cNvPr id="76" name="Circle: Hollow 75">
                    <a:extLst>
                      <a:ext uri="{FF2B5EF4-FFF2-40B4-BE49-F238E27FC236}">
                        <a16:creationId xmlns:a16="http://schemas.microsoft.com/office/drawing/2014/main" id="{A213FBDD-29A0-4F60-AE79-6E446441334B}"/>
                      </a:ext>
                    </a:extLst>
                  </p:cNvPr>
                  <p:cNvSpPr/>
                  <p:nvPr/>
                </p:nvSpPr>
                <p:spPr>
                  <a:xfrm>
                    <a:off x="887104" y="1583140"/>
                    <a:ext cx="682389" cy="668741"/>
                  </a:xfrm>
                  <a:prstGeom prst="donut">
                    <a:avLst>
                      <a:gd name="adj" fmla="val 8673"/>
                    </a:avLst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Circle: Hollow 76">
                    <a:extLst>
                      <a:ext uri="{FF2B5EF4-FFF2-40B4-BE49-F238E27FC236}">
                        <a16:creationId xmlns:a16="http://schemas.microsoft.com/office/drawing/2014/main" id="{711668B8-6227-4E5F-AEB3-4743A969702E}"/>
                      </a:ext>
                    </a:extLst>
                  </p:cNvPr>
                  <p:cNvSpPr/>
                  <p:nvPr/>
                </p:nvSpPr>
                <p:spPr>
                  <a:xfrm>
                    <a:off x="982637" y="1665112"/>
                    <a:ext cx="491321" cy="504795"/>
                  </a:xfrm>
                  <a:prstGeom prst="donut">
                    <a:avLst>
                      <a:gd name="adj" fmla="val 11111"/>
                    </a:avLst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DE0FDD21-A0C5-43B5-8027-3E2FCDFAC8FC}"/>
                    </a:ext>
                  </a:extLst>
                </p:cNvPr>
                <p:cNvGrpSpPr/>
                <p:nvPr/>
              </p:nvGrpSpPr>
              <p:grpSpPr>
                <a:xfrm>
                  <a:off x="1705971" y="2495901"/>
                  <a:ext cx="682389" cy="668741"/>
                  <a:chOff x="1705971" y="2495901"/>
                  <a:chExt cx="682389" cy="668741"/>
                </a:xfrm>
              </p:grpSpPr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F9D8201E-42E5-4D51-B59E-BF70E365D871}"/>
                      </a:ext>
                    </a:extLst>
                  </p:cNvPr>
                  <p:cNvGrpSpPr/>
                  <p:nvPr/>
                </p:nvGrpSpPr>
                <p:grpSpPr>
                  <a:xfrm>
                    <a:off x="1705971" y="2495901"/>
                    <a:ext cx="682389" cy="668741"/>
                    <a:chOff x="887104" y="1583140"/>
                    <a:chExt cx="682389" cy="668741"/>
                  </a:xfrm>
                </p:grpSpPr>
                <p:sp>
                  <p:nvSpPr>
                    <p:cNvPr id="74" name="Circle: Hollow 73">
                      <a:extLst>
                        <a:ext uri="{FF2B5EF4-FFF2-40B4-BE49-F238E27FC236}">
                          <a16:creationId xmlns:a16="http://schemas.microsoft.com/office/drawing/2014/main" id="{37A78AC0-763E-4CB6-9A66-2DA4C4BE5A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104" y="1583140"/>
                      <a:ext cx="682389" cy="668741"/>
                    </a:xfrm>
                    <a:prstGeom prst="donut">
                      <a:avLst>
                        <a:gd name="adj" fmla="val 8673"/>
                      </a:avLst>
                    </a:prstGeom>
                    <a:solidFill>
                      <a:srgbClr val="7030A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5" name="Circle: Hollow 74">
                      <a:extLst>
                        <a:ext uri="{FF2B5EF4-FFF2-40B4-BE49-F238E27FC236}">
                          <a16:creationId xmlns:a16="http://schemas.microsoft.com/office/drawing/2014/main" id="{144C487D-B452-42D0-A864-E6971AF9BB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637" y="1665112"/>
                      <a:ext cx="491321" cy="504795"/>
                    </a:xfrm>
                    <a:prstGeom prst="donut">
                      <a:avLst>
                        <a:gd name="adj" fmla="val 11111"/>
                      </a:avLst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D6F8CF9A-D94F-415B-BC43-A16C639EC903}"/>
                      </a:ext>
                    </a:extLst>
                  </p:cNvPr>
                  <p:cNvSpPr/>
                  <p:nvPr/>
                </p:nvSpPr>
                <p:spPr>
                  <a:xfrm>
                    <a:off x="1900665" y="2686968"/>
                    <a:ext cx="303220" cy="286603"/>
                  </a:xfrm>
                  <a:prstGeom prst="ellipse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4DA6A4EE-9D68-4D9D-B98B-2F41C52D43C6}"/>
                    </a:ext>
                  </a:extLst>
                </p:cNvPr>
                <p:cNvSpPr/>
                <p:nvPr/>
              </p:nvSpPr>
              <p:spPr>
                <a:xfrm>
                  <a:off x="1911804" y="3455047"/>
                  <a:ext cx="303220" cy="286603"/>
                </a:xfrm>
                <a:prstGeom prst="ellipse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077E64C-2AF3-4051-B5F2-65FFF108E85F}"/>
              </a:ext>
            </a:extLst>
          </p:cNvPr>
          <p:cNvSpPr/>
          <p:nvPr/>
        </p:nvSpPr>
        <p:spPr>
          <a:xfrm>
            <a:off x="2395411" y="3304924"/>
            <a:ext cx="6200169" cy="586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63AF67-4373-489D-8AF2-59BD74545EF2}"/>
              </a:ext>
            </a:extLst>
          </p:cNvPr>
          <p:cNvSpPr/>
          <p:nvPr/>
        </p:nvSpPr>
        <p:spPr>
          <a:xfrm>
            <a:off x="2395411" y="4030527"/>
            <a:ext cx="6200169" cy="586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63B414-5FD4-4AD1-8960-37F4E8EFB71E}"/>
              </a:ext>
            </a:extLst>
          </p:cNvPr>
          <p:cNvSpPr/>
          <p:nvPr/>
        </p:nvSpPr>
        <p:spPr>
          <a:xfrm>
            <a:off x="2395413" y="2511188"/>
            <a:ext cx="6200169" cy="586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85394-494E-4ED4-8AC2-6C6A9E8A56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8016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5400" b="1" dirty="0" err="1"/>
              <a:t>শিখনফল</a:t>
            </a:r>
            <a:endParaRPr lang="en-US" sz="54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2FEB26-E105-4F39-AC0D-8A3FDCBE1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781" y="2520533"/>
            <a:ext cx="6200169" cy="21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8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61BF0B-807F-4694-BC8D-5E77425A00A7}"/>
              </a:ext>
            </a:extLst>
          </p:cNvPr>
          <p:cNvSpPr txBox="1"/>
          <p:nvPr/>
        </p:nvSpPr>
        <p:spPr>
          <a:xfrm>
            <a:off x="1855304" y="463826"/>
            <a:ext cx="795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কিশোর</a:t>
            </a:r>
            <a:r>
              <a:rPr lang="en-US" dirty="0"/>
              <a:t> </a:t>
            </a:r>
            <a:r>
              <a:rPr lang="en-US" dirty="0" err="1"/>
              <a:t>অপরাধের</a:t>
            </a:r>
            <a:r>
              <a:rPr lang="en-US" dirty="0"/>
              <a:t> </a:t>
            </a:r>
            <a:r>
              <a:rPr lang="en-US" dirty="0" err="1"/>
              <a:t>ধারণা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9EA23-008E-416A-A596-99668AE44BDA}"/>
              </a:ext>
            </a:extLst>
          </p:cNvPr>
          <p:cNvSpPr txBox="1"/>
          <p:nvPr/>
        </p:nvSpPr>
        <p:spPr>
          <a:xfrm>
            <a:off x="7078317" y="3016599"/>
            <a:ext cx="17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খুন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BAF6A1-7D53-4084-8FF4-6B0AA00A2E76}"/>
              </a:ext>
            </a:extLst>
          </p:cNvPr>
          <p:cNvSpPr txBox="1"/>
          <p:nvPr/>
        </p:nvSpPr>
        <p:spPr>
          <a:xfrm>
            <a:off x="2244334" y="2867395"/>
            <a:ext cx="198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পকেটমারা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C3A1C0-02FC-469E-92B1-90A2FEFA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67" y="1200520"/>
            <a:ext cx="2743200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FB18B8-B5D3-4897-9027-F2D6E7AEC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4" y="1124320"/>
            <a:ext cx="2619375" cy="1743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C935C-44B9-4BD3-89F1-9012C6AAF4D5}"/>
              </a:ext>
            </a:extLst>
          </p:cNvPr>
          <p:cNvSpPr txBox="1"/>
          <p:nvPr/>
        </p:nvSpPr>
        <p:spPr>
          <a:xfrm>
            <a:off x="1286933" y="3429000"/>
            <a:ext cx="938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কিশোর</a:t>
            </a:r>
            <a:r>
              <a:rPr lang="en-US" dirty="0"/>
              <a:t> </a:t>
            </a:r>
            <a:r>
              <a:rPr lang="en-US" dirty="0" err="1"/>
              <a:t>অপরাধীরা</a:t>
            </a:r>
            <a:r>
              <a:rPr lang="en-US" dirty="0"/>
              <a:t> </a:t>
            </a:r>
            <a:r>
              <a:rPr lang="en-US" dirty="0" err="1"/>
              <a:t>সাধারণত</a:t>
            </a:r>
            <a:r>
              <a:rPr lang="en-US" dirty="0"/>
              <a:t> </a:t>
            </a:r>
            <a:r>
              <a:rPr lang="en-US" dirty="0" err="1"/>
              <a:t>যেসব</a:t>
            </a:r>
            <a:r>
              <a:rPr lang="en-US" dirty="0"/>
              <a:t> </a:t>
            </a:r>
            <a:r>
              <a:rPr lang="en-US" dirty="0" err="1"/>
              <a:t>অপরাধ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থাকে</a:t>
            </a:r>
            <a:r>
              <a:rPr lang="en-US" dirty="0"/>
              <a:t> </a:t>
            </a:r>
            <a:r>
              <a:rPr lang="en-US" dirty="0" err="1"/>
              <a:t>সেগুলো</a:t>
            </a:r>
            <a:r>
              <a:rPr lang="en-US" dirty="0"/>
              <a:t> </a:t>
            </a:r>
            <a:r>
              <a:rPr lang="en-US" dirty="0" err="1"/>
              <a:t>হল</a:t>
            </a:r>
            <a:r>
              <a:rPr lang="en-US" dirty="0"/>
              <a:t> </a:t>
            </a:r>
            <a:r>
              <a:rPr lang="en-US" dirty="0" err="1"/>
              <a:t>চুরি,খুন,জুয়া</a:t>
            </a:r>
            <a:r>
              <a:rPr lang="en-US" dirty="0"/>
              <a:t> </a:t>
            </a:r>
            <a:r>
              <a:rPr lang="en-US" dirty="0" err="1"/>
              <a:t>খেলা,স্কুল</a:t>
            </a:r>
            <a:r>
              <a:rPr lang="en-US" dirty="0"/>
              <a:t> </a:t>
            </a:r>
            <a:r>
              <a:rPr lang="en-US" dirty="0" err="1"/>
              <a:t>পালানো</a:t>
            </a:r>
            <a:r>
              <a:rPr lang="en-US" dirty="0"/>
              <a:t>, </a:t>
            </a:r>
            <a:r>
              <a:rPr lang="en-US" dirty="0" err="1"/>
              <a:t>বাড়ি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পালানো,পরীক্ষায়</a:t>
            </a:r>
            <a:r>
              <a:rPr lang="en-US" dirty="0"/>
              <a:t> </a:t>
            </a:r>
            <a:r>
              <a:rPr lang="en-US" dirty="0" err="1"/>
              <a:t>নকল</a:t>
            </a:r>
            <a:r>
              <a:rPr lang="en-US" dirty="0"/>
              <a:t> </a:t>
            </a:r>
            <a:r>
              <a:rPr lang="en-US" dirty="0" err="1"/>
              <a:t>করা,বিদ্যালয়</a:t>
            </a:r>
            <a:r>
              <a:rPr lang="en-US" dirty="0"/>
              <a:t> ও </a:t>
            </a:r>
            <a:r>
              <a:rPr lang="en-US" dirty="0" err="1"/>
              <a:t>পথেঘাটে</a:t>
            </a:r>
            <a:r>
              <a:rPr lang="en-US" dirty="0"/>
              <a:t> </a:t>
            </a:r>
            <a:r>
              <a:rPr lang="en-US" dirty="0" err="1"/>
              <a:t>মেয়েদের</a:t>
            </a:r>
            <a:r>
              <a:rPr lang="en-US" dirty="0"/>
              <a:t> </a:t>
            </a:r>
            <a:r>
              <a:rPr lang="en-US" dirty="0" err="1"/>
              <a:t>উত্যক্ত</a:t>
            </a:r>
            <a:r>
              <a:rPr lang="en-US" dirty="0"/>
              <a:t> </a:t>
            </a:r>
            <a:r>
              <a:rPr lang="en-US" dirty="0" err="1"/>
              <a:t>করা,এসিড</a:t>
            </a:r>
            <a:r>
              <a:rPr lang="en-US" dirty="0"/>
              <a:t> </a:t>
            </a:r>
            <a:r>
              <a:rPr lang="en-US" dirty="0" err="1"/>
              <a:t>নিক্ষেপ,নারী</a:t>
            </a:r>
            <a:r>
              <a:rPr lang="en-US" dirty="0"/>
              <a:t> </a:t>
            </a:r>
            <a:r>
              <a:rPr lang="en-US" dirty="0" err="1"/>
              <a:t>নির্যাতন,অশোভন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দেখা,মাদক</a:t>
            </a:r>
            <a:r>
              <a:rPr lang="en-US" dirty="0"/>
              <a:t> </a:t>
            </a:r>
            <a:r>
              <a:rPr lang="en-US" dirty="0" err="1"/>
              <a:t>গ্রহণ</a:t>
            </a:r>
            <a:r>
              <a:rPr lang="en-US" dirty="0"/>
              <a:t> </a:t>
            </a:r>
            <a:r>
              <a:rPr lang="en-US" dirty="0" err="1"/>
              <a:t>ইত্যাদি।আমাদের</a:t>
            </a:r>
            <a:r>
              <a:rPr lang="en-US" dirty="0"/>
              <a:t> </a:t>
            </a:r>
            <a:r>
              <a:rPr lang="en-US" dirty="0" err="1"/>
              <a:t>দেশের</a:t>
            </a:r>
            <a:r>
              <a:rPr lang="en-US" dirty="0"/>
              <a:t> </a:t>
            </a:r>
            <a:r>
              <a:rPr lang="en-US" dirty="0" err="1"/>
              <a:t>কিশোর</a:t>
            </a:r>
            <a:r>
              <a:rPr lang="en-US" dirty="0"/>
              <a:t> </a:t>
            </a:r>
            <a:r>
              <a:rPr lang="en-US" dirty="0" err="1"/>
              <a:t>অপরাধীরা</a:t>
            </a:r>
            <a:r>
              <a:rPr lang="en-US" dirty="0"/>
              <a:t> ও </a:t>
            </a:r>
            <a:r>
              <a:rPr lang="en-US" dirty="0" err="1"/>
              <a:t>সাধারণত</a:t>
            </a:r>
            <a:r>
              <a:rPr lang="en-US" dirty="0"/>
              <a:t> এ </a:t>
            </a:r>
            <a:r>
              <a:rPr lang="en-US" dirty="0" err="1"/>
              <a:t>ধরণের</a:t>
            </a:r>
            <a:r>
              <a:rPr lang="en-US" dirty="0"/>
              <a:t> </a:t>
            </a:r>
            <a:r>
              <a:rPr lang="en-US" dirty="0" err="1"/>
              <a:t>অপরাধের</a:t>
            </a:r>
            <a:r>
              <a:rPr lang="en-US" dirty="0"/>
              <a:t> </a:t>
            </a:r>
            <a:r>
              <a:rPr lang="en-US" dirty="0" err="1"/>
              <a:t>সঙ্গে</a:t>
            </a:r>
            <a:r>
              <a:rPr lang="en-US" dirty="0"/>
              <a:t> </a:t>
            </a:r>
            <a:r>
              <a:rPr lang="en-US" dirty="0" err="1"/>
              <a:t>জড়িত</a:t>
            </a:r>
            <a:r>
              <a:rPr lang="en-US" dirty="0"/>
              <a:t> </a:t>
            </a:r>
            <a:r>
              <a:rPr lang="en-US" dirty="0" err="1"/>
              <a:t>থাকে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2645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8B9022-0B19-4C32-980B-FB29667A5223}"/>
              </a:ext>
            </a:extLst>
          </p:cNvPr>
          <p:cNvSpPr txBox="1"/>
          <p:nvPr/>
        </p:nvSpPr>
        <p:spPr>
          <a:xfrm>
            <a:off x="720034" y="3884359"/>
            <a:ext cx="10498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আমাদের</a:t>
            </a:r>
            <a:r>
              <a:rPr lang="en-US" dirty="0"/>
              <a:t> </a:t>
            </a:r>
            <a:r>
              <a:rPr lang="en-US" dirty="0" err="1"/>
              <a:t>দেশে</a:t>
            </a:r>
            <a:r>
              <a:rPr lang="en-US" dirty="0"/>
              <a:t> </a:t>
            </a:r>
            <a:r>
              <a:rPr lang="en-US" dirty="0" err="1"/>
              <a:t>কিশোর</a:t>
            </a:r>
            <a:r>
              <a:rPr lang="en-US" dirty="0"/>
              <a:t> </a:t>
            </a:r>
            <a:r>
              <a:rPr lang="en-US" dirty="0" err="1"/>
              <a:t>অপরাধের</a:t>
            </a:r>
            <a:r>
              <a:rPr lang="en-US" dirty="0"/>
              <a:t> </a:t>
            </a:r>
            <a:r>
              <a:rPr lang="en-US" dirty="0" err="1"/>
              <a:t>অন্যতম</a:t>
            </a:r>
            <a:r>
              <a:rPr lang="en-US" dirty="0"/>
              <a:t> </a:t>
            </a:r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কারণ</a:t>
            </a:r>
            <a:r>
              <a:rPr lang="en-US" dirty="0"/>
              <a:t> </a:t>
            </a:r>
            <a:r>
              <a:rPr lang="en-US" dirty="0" err="1"/>
              <a:t>দারিদ্র।দরিদ্র</a:t>
            </a:r>
            <a:r>
              <a:rPr lang="en-US" dirty="0"/>
              <a:t> </a:t>
            </a:r>
            <a:r>
              <a:rPr lang="en-US" dirty="0" err="1"/>
              <a:t>পরিবারের</a:t>
            </a:r>
            <a:r>
              <a:rPr lang="en-US" dirty="0"/>
              <a:t> </a:t>
            </a:r>
            <a:r>
              <a:rPr lang="en-US" dirty="0" err="1"/>
              <a:t>কিশোরদের</a:t>
            </a:r>
            <a:r>
              <a:rPr lang="en-US" dirty="0"/>
              <a:t> </a:t>
            </a:r>
            <a:r>
              <a:rPr lang="en-US" dirty="0" err="1"/>
              <a:t>অনেক</a:t>
            </a:r>
            <a:r>
              <a:rPr lang="en-US" dirty="0"/>
              <a:t> </a:t>
            </a:r>
            <a:r>
              <a:rPr lang="en-US" dirty="0" err="1"/>
              <a:t>ইচ্ছাই</a:t>
            </a:r>
            <a:r>
              <a:rPr lang="en-US" dirty="0"/>
              <a:t> </a:t>
            </a:r>
            <a:r>
              <a:rPr lang="en-US" dirty="0" err="1"/>
              <a:t>অপূর্ণ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যায়।এর</a:t>
            </a:r>
            <a:r>
              <a:rPr lang="en-US" dirty="0"/>
              <a:t> </a:t>
            </a:r>
            <a:r>
              <a:rPr lang="en-US" dirty="0" err="1"/>
              <a:t>ফলে</a:t>
            </a:r>
            <a:r>
              <a:rPr lang="en-US" dirty="0"/>
              <a:t> </a:t>
            </a:r>
            <a:r>
              <a:rPr lang="en-US" dirty="0" err="1"/>
              <a:t>তাদের</a:t>
            </a:r>
            <a:r>
              <a:rPr lang="en-US" dirty="0"/>
              <a:t> </a:t>
            </a:r>
            <a:r>
              <a:rPr lang="en-US" dirty="0" err="1"/>
              <a:t>বাড়ে</a:t>
            </a:r>
            <a:r>
              <a:rPr lang="en-US" dirty="0"/>
              <a:t> </a:t>
            </a:r>
            <a:r>
              <a:rPr lang="en-US" dirty="0" err="1"/>
              <a:t>হতাশা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এ </a:t>
            </a:r>
            <a:r>
              <a:rPr lang="en-US" dirty="0" err="1"/>
              <a:t>হতাশাই</a:t>
            </a:r>
            <a:r>
              <a:rPr lang="en-US" dirty="0"/>
              <a:t> </a:t>
            </a:r>
            <a:r>
              <a:rPr lang="en-US" dirty="0" err="1"/>
              <a:t>তাদের</a:t>
            </a:r>
            <a:r>
              <a:rPr lang="en-US" dirty="0"/>
              <a:t> </a:t>
            </a:r>
            <a:r>
              <a:rPr lang="en-US" dirty="0" err="1"/>
              <a:t>অপরাধের</a:t>
            </a:r>
            <a:r>
              <a:rPr lang="en-US" dirty="0"/>
              <a:t> </a:t>
            </a:r>
            <a:r>
              <a:rPr lang="en-US" dirty="0" err="1"/>
              <a:t>দিকে</a:t>
            </a:r>
            <a:r>
              <a:rPr lang="en-US" dirty="0"/>
              <a:t> </a:t>
            </a:r>
            <a:r>
              <a:rPr lang="en-US" dirty="0" err="1"/>
              <a:t>ঠেলে</a:t>
            </a:r>
            <a:r>
              <a:rPr lang="en-US" dirty="0"/>
              <a:t> </a:t>
            </a:r>
            <a:r>
              <a:rPr lang="en-US" dirty="0" err="1"/>
              <a:t>দেয়।সুস্থ</a:t>
            </a:r>
            <a:r>
              <a:rPr lang="en-US" dirty="0"/>
              <a:t> </a:t>
            </a:r>
            <a:r>
              <a:rPr lang="en-US" dirty="0" err="1"/>
              <a:t>পারিবারিক</a:t>
            </a:r>
            <a:r>
              <a:rPr lang="en-US" dirty="0"/>
              <a:t> </a:t>
            </a:r>
            <a:r>
              <a:rPr lang="en-US" dirty="0" err="1"/>
              <a:t>জীবন</a:t>
            </a:r>
            <a:r>
              <a:rPr lang="en-US" dirty="0"/>
              <a:t> ও </a:t>
            </a:r>
            <a:r>
              <a:rPr lang="en-US" dirty="0" err="1"/>
              <a:t>সুষ্ঠু</a:t>
            </a:r>
            <a:r>
              <a:rPr lang="en-US" dirty="0"/>
              <a:t> </a:t>
            </a:r>
            <a:r>
              <a:rPr lang="en-US" dirty="0" err="1"/>
              <a:t>সামাজিক</a:t>
            </a:r>
            <a:r>
              <a:rPr lang="en-US" dirty="0"/>
              <a:t> </a:t>
            </a:r>
            <a:r>
              <a:rPr lang="en-US" dirty="0" err="1"/>
              <a:t>পরিবেশের</a:t>
            </a:r>
            <a:r>
              <a:rPr lang="en-US" dirty="0"/>
              <a:t> </a:t>
            </a:r>
            <a:r>
              <a:rPr lang="en-US" dirty="0" err="1"/>
              <a:t>অভাবেও</a:t>
            </a:r>
            <a:r>
              <a:rPr lang="en-US" dirty="0"/>
              <a:t> </a:t>
            </a:r>
            <a:r>
              <a:rPr lang="en-US" dirty="0" err="1"/>
              <a:t>শিশু</a:t>
            </a:r>
            <a:r>
              <a:rPr lang="en-US" dirty="0"/>
              <a:t> </a:t>
            </a:r>
            <a:r>
              <a:rPr lang="en-US" dirty="0" err="1"/>
              <a:t>কিশোররা</a:t>
            </a:r>
            <a:r>
              <a:rPr lang="en-US" dirty="0"/>
              <a:t> </a:t>
            </a:r>
            <a:r>
              <a:rPr lang="en-US" dirty="0" err="1"/>
              <a:t>অপরাধী</a:t>
            </a:r>
            <a:r>
              <a:rPr lang="en-US" dirty="0"/>
              <a:t> </a:t>
            </a:r>
            <a:r>
              <a:rPr lang="en-US" dirty="0" err="1"/>
              <a:t>হয়ে</a:t>
            </a:r>
            <a:r>
              <a:rPr lang="en-US" dirty="0"/>
              <a:t> </a:t>
            </a:r>
            <a:r>
              <a:rPr lang="en-US" dirty="0" err="1"/>
              <a:t>উঠতে</a:t>
            </a:r>
            <a:r>
              <a:rPr lang="en-US" dirty="0"/>
              <a:t> </a:t>
            </a:r>
            <a:r>
              <a:rPr lang="en-US" dirty="0" err="1"/>
              <a:t>পারে।বাড়ির</a:t>
            </a:r>
            <a:r>
              <a:rPr lang="en-US" dirty="0"/>
              <a:t> </a:t>
            </a:r>
            <a:r>
              <a:rPr lang="en-US" dirty="0" err="1"/>
              <a:t>বাইরে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কর্মস্থলে</a:t>
            </a:r>
            <a:r>
              <a:rPr lang="en-US" dirty="0"/>
              <a:t> </a:t>
            </a:r>
            <a:r>
              <a:rPr lang="en-US" dirty="0" err="1"/>
              <a:t>অতি</a:t>
            </a:r>
            <a:r>
              <a:rPr lang="en-US" dirty="0"/>
              <a:t> </a:t>
            </a:r>
            <a:r>
              <a:rPr lang="en-US" dirty="0" err="1"/>
              <a:t>ব্যস্ততার</a:t>
            </a:r>
            <a:r>
              <a:rPr lang="en-US" dirty="0"/>
              <a:t> </a:t>
            </a:r>
            <a:r>
              <a:rPr lang="en-US" dirty="0" err="1"/>
              <a:t>কারণে</a:t>
            </a:r>
            <a:r>
              <a:rPr lang="en-US" dirty="0"/>
              <a:t> </a:t>
            </a:r>
            <a:r>
              <a:rPr lang="en-US" dirty="0" err="1"/>
              <a:t>মাতাপিতার</a:t>
            </a:r>
            <a:r>
              <a:rPr lang="en-US" dirty="0"/>
              <a:t> </a:t>
            </a:r>
            <a:r>
              <a:rPr lang="en-US" dirty="0" err="1"/>
              <a:t>পক্ষে</a:t>
            </a:r>
            <a:r>
              <a:rPr lang="en-US" dirty="0"/>
              <a:t> </a:t>
            </a:r>
            <a:r>
              <a:rPr lang="en-US" dirty="0" err="1"/>
              <a:t>তাঁদের</a:t>
            </a:r>
            <a:r>
              <a:rPr lang="en-US" dirty="0"/>
              <a:t> </a:t>
            </a:r>
            <a:r>
              <a:rPr lang="en-US" dirty="0" err="1"/>
              <a:t>সন্তানদের</a:t>
            </a:r>
            <a:r>
              <a:rPr lang="en-US" dirty="0"/>
              <a:t> </a:t>
            </a:r>
            <a:r>
              <a:rPr lang="en-US" dirty="0" err="1"/>
              <a:t>যথেষ্ট</a:t>
            </a:r>
            <a:r>
              <a:rPr lang="en-US" dirty="0"/>
              <a:t> </a:t>
            </a:r>
            <a:r>
              <a:rPr lang="en-US" dirty="0" err="1"/>
              <a:t>সময়</a:t>
            </a:r>
            <a:r>
              <a:rPr lang="en-US" dirty="0"/>
              <a:t> </a:t>
            </a:r>
            <a:r>
              <a:rPr lang="en-US" dirty="0" err="1"/>
              <a:t>দিতে</a:t>
            </a:r>
            <a:r>
              <a:rPr lang="en-US" dirty="0"/>
              <a:t> </a:t>
            </a:r>
            <a:r>
              <a:rPr lang="en-US" dirty="0" err="1"/>
              <a:t>না</a:t>
            </a:r>
            <a:r>
              <a:rPr lang="en-US" dirty="0"/>
              <a:t> </a:t>
            </a:r>
            <a:r>
              <a:rPr lang="en-US" dirty="0" err="1"/>
              <a:t>পারা,আদর</a:t>
            </a:r>
            <a:r>
              <a:rPr lang="en-US" dirty="0"/>
              <a:t> </a:t>
            </a:r>
            <a:r>
              <a:rPr lang="en-US" dirty="0" err="1"/>
              <a:t>যত্নের</a:t>
            </a:r>
            <a:r>
              <a:rPr lang="en-US" dirty="0"/>
              <a:t> </a:t>
            </a:r>
            <a:r>
              <a:rPr lang="en-US" dirty="0" err="1"/>
              <a:t>অভাব,মাতাপিতার</a:t>
            </a:r>
            <a:r>
              <a:rPr lang="en-US" dirty="0"/>
              <a:t> </a:t>
            </a:r>
            <a:r>
              <a:rPr lang="en-US" dirty="0" err="1"/>
              <a:t>অকাল</a:t>
            </a:r>
            <a:r>
              <a:rPr lang="en-US" dirty="0"/>
              <a:t> </a:t>
            </a:r>
            <a:r>
              <a:rPr lang="en-US" dirty="0" err="1"/>
              <a:t>মৃত্যু</a:t>
            </a:r>
            <a:r>
              <a:rPr lang="en-US" dirty="0"/>
              <a:t>,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বিবাহবিচ্ছেদ</a:t>
            </a:r>
            <a:r>
              <a:rPr lang="en-US" dirty="0"/>
              <a:t> </a:t>
            </a:r>
            <a:r>
              <a:rPr lang="en-US" dirty="0" err="1"/>
              <a:t>এমনকি</a:t>
            </a:r>
            <a:r>
              <a:rPr lang="en-US" dirty="0"/>
              <a:t> </a:t>
            </a:r>
            <a:r>
              <a:rPr lang="en-US" dirty="0" err="1"/>
              <a:t>অভিভাবকদের</a:t>
            </a:r>
            <a:r>
              <a:rPr lang="en-US" dirty="0"/>
              <a:t> </a:t>
            </a:r>
            <a:r>
              <a:rPr lang="en-US" dirty="0" err="1"/>
              <a:t>অতিরিক্ত</a:t>
            </a:r>
            <a:r>
              <a:rPr lang="en-US" dirty="0"/>
              <a:t> </a:t>
            </a:r>
            <a:r>
              <a:rPr lang="en-US" dirty="0" err="1"/>
              <a:t>শাসনের</a:t>
            </a:r>
            <a:r>
              <a:rPr lang="en-US" dirty="0"/>
              <a:t> </a:t>
            </a:r>
            <a:r>
              <a:rPr lang="en-US" dirty="0" err="1"/>
              <a:t>কারণে</a:t>
            </a:r>
            <a:r>
              <a:rPr lang="en-US" dirty="0"/>
              <a:t> </a:t>
            </a:r>
            <a:r>
              <a:rPr lang="en-US" dirty="0" err="1"/>
              <a:t>অনেক</a:t>
            </a:r>
            <a:r>
              <a:rPr lang="en-US" dirty="0"/>
              <a:t> </a:t>
            </a:r>
            <a:r>
              <a:rPr lang="en-US" dirty="0" err="1"/>
              <a:t>কিশোর</a:t>
            </a:r>
            <a:r>
              <a:rPr lang="en-US" dirty="0"/>
              <a:t> </a:t>
            </a:r>
            <a:r>
              <a:rPr lang="en-US" dirty="0" err="1"/>
              <a:t>অপরাধী</a:t>
            </a:r>
            <a:r>
              <a:rPr lang="en-US" dirty="0"/>
              <a:t> </a:t>
            </a:r>
            <a:r>
              <a:rPr lang="en-US" dirty="0" err="1"/>
              <a:t>হয়ে</a:t>
            </a:r>
            <a:r>
              <a:rPr lang="en-US" dirty="0"/>
              <a:t> </a:t>
            </a:r>
            <a:r>
              <a:rPr lang="en-US" dirty="0" err="1"/>
              <a:t>ওঠে।মাতাপিতার</a:t>
            </a:r>
            <a:r>
              <a:rPr lang="en-US" dirty="0"/>
              <a:t> </a:t>
            </a:r>
            <a:r>
              <a:rPr lang="en-US" dirty="0" err="1"/>
              <a:t>মধ্যকার</a:t>
            </a:r>
            <a:r>
              <a:rPr lang="en-US" dirty="0"/>
              <a:t> </a:t>
            </a:r>
            <a:r>
              <a:rPr lang="en-US" dirty="0" err="1"/>
              <a:t>জটিল</a:t>
            </a:r>
            <a:r>
              <a:rPr lang="en-US" dirty="0"/>
              <a:t> </a:t>
            </a:r>
            <a:r>
              <a:rPr lang="en-US" dirty="0" err="1"/>
              <a:t>সম্পর্ক</a:t>
            </a:r>
            <a:r>
              <a:rPr lang="en-US" dirty="0"/>
              <a:t> ও </a:t>
            </a:r>
            <a:r>
              <a:rPr lang="en-US" dirty="0" err="1"/>
              <a:t>তাঁদের</a:t>
            </a:r>
            <a:r>
              <a:rPr lang="en-US" dirty="0"/>
              <a:t> </a:t>
            </a:r>
            <a:r>
              <a:rPr lang="en-US" dirty="0" err="1"/>
              <a:t>খারাপ</a:t>
            </a:r>
            <a:r>
              <a:rPr lang="en-US" dirty="0"/>
              <a:t> </a:t>
            </a:r>
            <a:r>
              <a:rPr lang="en-US" dirty="0" err="1"/>
              <a:t>সম্পর্ক</a:t>
            </a:r>
            <a:r>
              <a:rPr lang="en-US" dirty="0"/>
              <a:t> </a:t>
            </a:r>
            <a:r>
              <a:rPr lang="en-US" dirty="0" err="1"/>
              <a:t>অনেক</a:t>
            </a:r>
            <a:r>
              <a:rPr lang="en-US" dirty="0"/>
              <a:t> </a:t>
            </a:r>
            <a:r>
              <a:rPr lang="en-US" dirty="0" err="1"/>
              <a:t>সময়</a:t>
            </a:r>
            <a:r>
              <a:rPr lang="en-US" dirty="0"/>
              <a:t> </a:t>
            </a:r>
            <a:r>
              <a:rPr lang="en-US" dirty="0" err="1"/>
              <a:t>কিশোর</a:t>
            </a:r>
            <a:r>
              <a:rPr lang="en-US" dirty="0"/>
              <a:t> </a:t>
            </a:r>
            <a:r>
              <a:rPr lang="en-US" dirty="0" err="1"/>
              <a:t>কিশোরিদের</a:t>
            </a:r>
            <a:r>
              <a:rPr lang="en-US" dirty="0"/>
              <a:t> </a:t>
            </a:r>
            <a:r>
              <a:rPr lang="en-US" dirty="0" err="1"/>
              <a:t>অপরাধ</a:t>
            </a:r>
            <a:r>
              <a:rPr lang="en-US" dirty="0"/>
              <a:t> </a:t>
            </a:r>
            <a:r>
              <a:rPr lang="en-US" dirty="0" err="1"/>
              <a:t>প্রবণ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তোলে।সংসারত্যাগী</a:t>
            </a:r>
            <a:r>
              <a:rPr lang="en-US" dirty="0"/>
              <a:t>, </a:t>
            </a:r>
            <a:r>
              <a:rPr lang="en-US" dirty="0" err="1"/>
              <a:t>অপরাধী</a:t>
            </a:r>
            <a:r>
              <a:rPr lang="en-US" dirty="0"/>
              <a:t>, </a:t>
            </a:r>
            <a:r>
              <a:rPr lang="en-US" dirty="0" err="1"/>
              <a:t>দুশ্চরিত্র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অযোগ্য</a:t>
            </a:r>
            <a:r>
              <a:rPr lang="en-US" dirty="0"/>
              <a:t> ও </a:t>
            </a:r>
            <a:r>
              <a:rPr lang="en-US" dirty="0" err="1"/>
              <a:t>উদাসীন,মাতাপিতার</a:t>
            </a:r>
            <a:r>
              <a:rPr lang="en-US" dirty="0"/>
              <a:t> </a:t>
            </a:r>
            <a:r>
              <a:rPr lang="en-US" dirty="0" err="1"/>
              <a:t>সন্তানরাও</a:t>
            </a:r>
            <a:r>
              <a:rPr lang="en-US" dirty="0"/>
              <a:t> </a:t>
            </a:r>
            <a:r>
              <a:rPr lang="en-US" dirty="0" err="1"/>
              <a:t>পরিবারে</a:t>
            </a:r>
            <a:r>
              <a:rPr lang="en-US" dirty="0"/>
              <a:t> </a:t>
            </a:r>
            <a:r>
              <a:rPr lang="en-US" dirty="0" err="1"/>
              <a:t>অসংযত</a:t>
            </a:r>
            <a:r>
              <a:rPr lang="en-US" dirty="0"/>
              <a:t> </a:t>
            </a:r>
            <a:r>
              <a:rPr lang="en-US" dirty="0" err="1"/>
              <a:t>আচরণ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পরে</a:t>
            </a:r>
            <a:r>
              <a:rPr lang="en-US" dirty="0"/>
              <a:t> </a:t>
            </a:r>
            <a:r>
              <a:rPr lang="en-US" dirty="0" err="1"/>
              <a:t>অপরাধী</a:t>
            </a:r>
            <a:r>
              <a:rPr lang="en-US" dirty="0"/>
              <a:t> </a:t>
            </a:r>
            <a:r>
              <a:rPr lang="en-US" dirty="0" err="1"/>
              <a:t>হিসেবে</a:t>
            </a:r>
            <a:r>
              <a:rPr lang="en-US" dirty="0"/>
              <a:t> </a:t>
            </a:r>
            <a:r>
              <a:rPr lang="en-US" dirty="0" err="1"/>
              <a:t>বেড়ে</a:t>
            </a:r>
            <a:r>
              <a:rPr lang="en-US" dirty="0"/>
              <a:t> </a:t>
            </a:r>
            <a:r>
              <a:rPr lang="en-US" dirty="0" err="1"/>
              <a:t>উঠে</a:t>
            </a:r>
            <a:r>
              <a:rPr lang="en-US" dirty="0"/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F5A68-DA4C-46B8-8953-9749D341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64" y="1469413"/>
            <a:ext cx="2714625" cy="1685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EE44BC-31D4-46ED-8387-7FC2084A4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21" y="1504799"/>
            <a:ext cx="2695575" cy="16954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CC516-A240-4B95-BE38-AEF4746BFEC1}"/>
              </a:ext>
            </a:extLst>
          </p:cNvPr>
          <p:cNvSpPr txBox="1"/>
          <p:nvPr/>
        </p:nvSpPr>
        <p:spPr>
          <a:xfrm>
            <a:off x="2368020" y="371061"/>
            <a:ext cx="7160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কিশোর</a:t>
            </a:r>
            <a:r>
              <a:rPr lang="en-US" dirty="0"/>
              <a:t> </a:t>
            </a:r>
            <a:r>
              <a:rPr lang="en-US" dirty="0" err="1"/>
              <a:t>অপরাধের</a:t>
            </a:r>
            <a:r>
              <a:rPr lang="en-US" dirty="0"/>
              <a:t> </a:t>
            </a:r>
            <a:r>
              <a:rPr lang="en-US" dirty="0" err="1"/>
              <a:t>কারণ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96812-A9E2-4F25-9027-48426039F8A6}"/>
              </a:ext>
            </a:extLst>
          </p:cNvPr>
          <p:cNvSpPr txBox="1"/>
          <p:nvPr/>
        </p:nvSpPr>
        <p:spPr>
          <a:xfrm>
            <a:off x="2023464" y="3351067"/>
            <a:ext cx="253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দারিদ্র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93D58-5F05-485F-9EA3-191A6AE97717}"/>
              </a:ext>
            </a:extLst>
          </p:cNvPr>
          <p:cNvSpPr txBox="1"/>
          <p:nvPr/>
        </p:nvSpPr>
        <p:spPr>
          <a:xfrm>
            <a:off x="6630021" y="3335182"/>
            <a:ext cx="322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অভিভাবকের</a:t>
            </a:r>
            <a:r>
              <a:rPr lang="en-US" dirty="0"/>
              <a:t> </a:t>
            </a:r>
            <a:r>
              <a:rPr lang="en-US" dirty="0" err="1"/>
              <a:t>অতিরিক্ত</a:t>
            </a:r>
            <a:r>
              <a:rPr lang="en-US" dirty="0"/>
              <a:t> </a:t>
            </a:r>
            <a:r>
              <a:rPr lang="en-US" dirty="0" err="1"/>
              <a:t>শাসন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68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724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আজকের পাঠে সবাইকে স্বাগত…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computer</dc:creator>
  <cp:lastModifiedBy>asus computer</cp:lastModifiedBy>
  <cp:revision>90</cp:revision>
  <dcterms:created xsi:type="dcterms:W3CDTF">2021-03-15T15:07:28Z</dcterms:created>
  <dcterms:modified xsi:type="dcterms:W3CDTF">2021-03-19T05:30:52Z</dcterms:modified>
</cp:coreProperties>
</file>