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59" r:id="rId6"/>
    <p:sldId id="260" r:id="rId7"/>
    <p:sldId id="261" r:id="rId8"/>
    <p:sldId id="262" r:id="rId9"/>
    <p:sldId id="264" r:id="rId10"/>
    <p:sldId id="266" r:id="rId11"/>
    <p:sldId id="265" r:id="rId12"/>
    <p:sldId id="267"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viewProps" Target="view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presProps" Target="presProps.xml" /><Relationship Id="rId30"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4A31A-D594-6140-A9B4-812369396BF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FBF5779-F012-124B-8AF0-1BF518084A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4E9CA7F-3129-DF42-81E8-ADC4CB4F8B31}"/>
              </a:ext>
            </a:extLst>
          </p:cNvPr>
          <p:cNvSpPr>
            <a:spLocks noGrp="1"/>
          </p:cNvSpPr>
          <p:nvPr>
            <p:ph type="dt" sz="half" idx="10"/>
          </p:nvPr>
        </p:nvSpPr>
        <p:spPr/>
        <p:txBody>
          <a:bodyPr/>
          <a:lstStyle/>
          <a:p>
            <a:fld id="{4A79642C-E9D8-D544-8746-6C1584A4DE47}" type="datetimeFigureOut">
              <a:rPr lang="en-US" smtClean="0"/>
              <a:t>3/19/2021</a:t>
            </a:fld>
            <a:endParaRPr lang="en-US"/>
          </a:p>
        </p:txBody>
      </p:sp>
      <p:sp>
        <p:nvSpPr>
          <p:cNvPr id="5" name="Footer Placeholder 4">
            <a:extLst>
              <a:ext uri="{FF2B5EF4-FFF2-40B4-BE49-F238E27FC236}">
                <a16:creationId xmlns:a16="http://schemas.microsoft.com/office/drawing/2014/main" id="{67F1BE20-53AD-F64B-8600-55E73AEB56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E9096D-C518-0F42-A94D-FBCB446F5D7D}"/>
              </a:ext>
            </a:extLst>
          </p:cNvPr>
          <p:cNvSpPr>
            <a:spLocks noGrp="1"/>
          </p:cNvSpPr>
          <p:nvPr>
            <p:ph type="sldNum" sz="quarter" idx="12"/>
          </p:nvPr>
        </p:nvSpPr>
        <p:spPr/>
        <p:txBody>
          <a:bodyPr/>
          <a:lstStyle/>
          <a:p>
            <a:fld id="{9304D696-E00A-EA41-AD5F-C8BD050E1406}" type="slidenum">
              <a:rPr lang="en-US" smtClean="0"/>
              <a:t>‹#›</a:t>
            </a:fld>
            <a:endParaRPr lang="en-US"/>
          </a:p>
        </p:txBody>
      </p:sp>
    </p:spTree>
    <p:extLst>
      <p:ext uri="{BB962C8B-B14F-4D97-AF65-F5344CB8AC3E}">
        <p14:creationId xmlns:p14="http://schemas.microsoft.com/office/powerpoint/2010/main" val="1367128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53608-ECB6-5446-A723-819FC30370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7D14626-0096-AB41-919F-4A7E7D39E4D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5AEA1E-3202-1744-9959-0B4E8CF28A2A}"/>
              </a:ext>
            </a:extLst>
          </p:cNvPr>
          <p:cNvSpPr>
            <a:spLocks noGrp="1"/>
          </p:cNvSpPr>
          <p:nvPr>
            <p:ph type="dt" sz="half" idx="10"/>
          </p:nvPr>
        </p:nvSpPr>
        <p:spPr/>
        <p:txBody>
          <a:bodyPr/>
          <a:lstStyle/>
          <a:p>
            <a:fld id="{4A79642C-E9D8-D544-8746-6C1584A4DE47}" type="datetimeFigureOut">
              <a:rPr lang="en-US" smtClean="0"/>
              <a:t>3/19/2021</a:t>
            </a:fld>
            <a:endParaRPr lang="en-US"/>
          </a:p>
        </p:txBody>
      </p:sp>
      <p:sp>
        <p:nvSpPr>
          <p:cNvPr id="5" name="Footer Placeholder 4">
            <a:extLst>
              <a:ext uri="{FF2B5EF4-FFF2-40B4-BE49-F238E27FC236}">
                <a16:creationId xmlns:a16="http://schemas.microsoft.com/office/drawing/2014/main" id="{1AD1884A-B588-BC41-9A00-E79F1223AA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8C6DC8-69AC-C645-925D-99E729FCD29C}"/>
              </a:ext>
            </a:extLst>
          </p:cNvPr>
          <p:cNvSpPr>
            <a:spLocks noGrp="1"/>
          </p:cNvSpPr>
          <p:nvPr>
            <p:ph type="sldNum" sz="quarter" idx="12"/>
          </p:nvPr>
        </p:nvSpPr>
        <p:spPr/>
        <p:txBody>
          <a:bodyPr/>
          <a:lstStyle/>
          <a:p>
            <a:fld id="{9304D696-E00A-EA41-AD5F-C8BD050E1406}" type="slidenum">
              <a:rPr lang="en-US" smtClean="0"/>
              <a:t>‹#›</a:t>
            </a:fld>
            <a:endParaRPr lang="en-US"/>
          </a:p>
        </p:txBody>
      </p:sp>
    </p:spTree>
    <p:extLst>
      <p:ext uri="{BB962C8B-B14F-4D97-AF65-F5344CB8AC3E}">
        <p14:creationId xmlns:p14="http://schemas.microsoft.com/office/powerpoint/2010/main" val="1201646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727FA1-2CE6-ED4A-BD6D-05DD63B8E93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B2E419D-7B79-3146-B56B-A9250A07D7C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FD506C-2E74-E14D-AE85-8527801C13C4}"/>
              </a:ext>
            </a:extLst>
          </p:cNvPr>
          <p:cNvSpPr>
            <a:spLocks noGrp="1"/>
          </p:cNvSpPr>
          <p:nvPr>
            <p:ph type="dt" sz="half" idx="10"/>
          </p:nvPr>
        </p:nvSpPr>
        <p:spPr/>
        <p:txBody>
          <a:bodyPr/>
          <a:lstStyle/>
          <a:p>
            <a:fld id="{4A79642C-E9D8-D544-8746-6C1584A4DE47}" type="datetimeFigureOut">
              <a:rPr lang="en-US" smtClean="0"/>
              <a:t>3/19/2021</a:t>
            </a:fld>
            <a:endParaRPr lang="en-US"/>
          </a:p>
        </p:txBody>
      </p:sp>
      <p:sp>
        <p:nvSpPr>
          <p:cNvPr id="5" name="Footer Placeholder 4">
            <a:extLst>
              <a:ext uri="{FF2B5EF4-FFF2-40B4-BE49-F238E27FC236}">
                <a16:creationId xmlns:a16="http://schemas.microsoft.com/office/drawing/2014/main" id="{F4A5EE6A-4194-1B43-A6AC-FE0E811343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C33BC4-A908-4044-9858-2A1450948823}"/>
              </a:ext>
            </a:extLst>
          </p:cNvPr>
          <p:cNvSpPr>
            <a:spLocks noGrp="1"/>
          </p:cNvSpPr>
          <p:nvPr>
            <p:ph type="sldNum" sz="quarter" idx="12"/>
          </p:nvPr>
        </p:nvSpPr>
        <p:spPr/>
        <p:txBody>
          <a:bodyPr/>
          <a:lstStyle/>
          <a:p>
            <a:fld id="{9304D696-E00A-EA41-AD5F-C8BD050E1406}" type="slidenum">
              <a:rPr lang="en-US" smtClean="0"/>
              <a:t>‹#›</a:t>
            </a:fld>
            <a:endParaRPr lang="en-US"/>
          </a:p>
        </p:txBody>
      </p:sp>
    </p:spTree>
    <p:extLst>
      <p:ext uri="{BB962C8B-B14F-4D97-AF65-F5344CB8AC3E}">
        <p14:creationId xmlns:p14="http://schemas.microsoft.com/office/powerpoint/2010/main" val="110480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2C319-B7BE-9443-A137-4F3B3A26F2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4FDA00-427B-D341-B8EC-A9623CBCB2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D76F7D-4A78-D849-95EA-253C947D5EFC}"/>
              </a:ext>
            </a:extLst>
          </p:cNvPr>
          <p:cNvSpPr>
            <a:spLocks noGrp="1"/>
          </p:cNvSpPr>
          <p:nvPr>
            <p:ph type="dt" sz="half" idx="10"/>
          </p:nvPr>
        </p:nvSpPr>
        <p:spPr/>
        <p:txBody>
          <a:bodyPr/>
          <a:lstStyle/>
          <a:p>
            <a:fld id="{4A79642C-E9D8-D544-8746-6C1584A4DE47}" type="datetimeFigureOut">
              <a:rPr lang="en-US" smtClean="0"/>
              <a:t>3/19/2021</a:t>
            </a:fld>
            <a:endParaRPr lang="en-US"/>
          </a:p>
        </p:txBody>
      </p:sp>
      <p:sp>
        <p:nvSpPr>
          <p:cNvPr id="5" name="Footer Placeholder 4">
            <a:extLst>
              <a:ext uri="{FF2B5EF4-FFF2-40B4-BE49-F238E27FC236}">
                <a16:creationId xmlns:a16="http://schemas.microsoft.com/office/drawing/2014/main" id="{8B1E9CBC-07FA-584D-957F-AA4D598208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6A21E8-9AF3-2C42-B8C8-BB861524519E}"/>
              </a:ext>
            </a:extLst>
          </p:cNvPr>
          <p:cNvSpPr>
            <a:spLocks noGrp="1"/>
          </p:cNvSpPr>
          <p:nvPr>
            <p:ph type="sldNum" sz="quarter" idx="12"/>
          </p:nvPr>
        </p:nvSpPr>
        <p:spPr/>
        <p:txBody>
          <a:bodyPr/>
          <a:lstStyle/>
          <a:p>
            <a:fld id="{9304D696-E00A-EA41-AD5F-C8BD050E1406}" type="slidenum">
              <a:rPr lang="en-US" smtClean="0"/>
              <a:t>‹#›</a:t>
            </a:fld>
            <a:endParaRPr lang="en-US"/>
          </a:p>
        </p:txBody>
      </p:sp>
    </p:spTree>
    <p:extLst>
      <p:ext uri="{BB962C8B-B14F-4D97-AF65-F5344CB8AC3E}">
        <p14:creationId xmlns:p14="http://schemas.microsoft.com/office/powerpoint/2010/main" val="4023493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3E7AA-9E08-0A41-9B34-CC1DA63EAAD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D3C6A76-FEA0-7E4C-9271-6FBC138D50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9E102F4-C5B5-594C-8E5E-91E4BDB31813}"/>
              </a:ext>
            </a:extLst>
          </p:cNvPr>
          <p:cNvSpPr>
            <a:spLocks noGrp="1"/>
          </p:cNvSpPr>
          <p:nvPr>
            <p:ph type="dt" sz="half" idx="10"/>
          </p:nvPr>
        </p:nvSpPr>
        <p:spPr/>
        <p:txBody>
          <a:bodyPr/>
          <a:lstStyle/>
          <a:p>
            <a:fld id="{4A79642C-E9D8-D544-8746-6C1584A4DE47}" type="datetimeFigureOut">
              <a:rPr lang="en-US" smtClean="0"/>
              <a:t>3/19/2021</a:t>
            </a:fld>
            <a:endParaRPr lang="en-US"/>
          </a:p>
        </p:txBody>
      </p:sp>
      <p:sp>
        <p:nvSpPr>
          <p:cNvPr id="5" name="Footer Placeholder 4">
            <a:extLst>
              <a:ext uri="{FF2B5EF4-FFF2-40B4-BE49-F238E27FC236}">
                <a16:creationId xmlns:a16="http://schemas.microsoft.com/office/drawing/2014/main" id="{115D6611-65DD-3A43-8A98-9229D90BE0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FF1317-51A2-9D40-81E7-EB107372291B}"/>
              </a:ext>
            </a:extLst>
          </p:cNvPr>
          <p:cNvSpPr>
            <a:spLocks noGrp="1"/>
          </p:cNvSpPr>
          <p:nvPr>
            <p:ph type="sldNum" sz="quarter" idx="12"/>
          </p:nvPr>
        </p:nvSpPr>
        <p:spPr/>
        <p:txBody>
          <a:bodyPr/>
          <a:lstStyle/>
          <a:p>
            <a:fld id="{9304D696-E00A-EA41-AD5F-C8BD050E1406}" type="slidenum">
              <a:rPr lang="en-US" smtClean="0"/>
              <a:t>‹#›</a:t>
            </a:fld>
            <a:endParaRPr lang="en-US"/>
          </a:p>
        </p:txBody>
      </p:sp>
    </p:spTree>
    <p:extLst>
      <p:ext uri="{BB962C8B-B14F-4D97-AF65-F5344CB8AC3E}">
        <p14:creationId xmlns:p14="http://schemas.microsoft.com/office/powerpoint/2010/main" val="515627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5C64F-9804-D847-8E0D-0AC331A8B4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BDEDBE-8BC9-D74F-8066-6DE3970E014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1A53BB6-BE62-FA43-B4A2-236EFBB70FE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1DD7444-EE96-E34C-9073-519A9D82BBE6}"/>
              </a:ext>
            </a:extLst>
          </p:cNvPr>
          <p:cNvSpPr>
            <a:spLocks noGrp="1"/>
          </p:cNvSpPr>
          <p:nvPr>
            <p:ph type="dt" sz="half" idx="10"/>
          </p:nvPr>
        </p:nvSpPr>
        <p:spPr/>
        <p:txBody>
          <a:bodyPr/>
          <a:lstStyle/>
          <a:p>
            <a:fld id="{4A79642C-E9D8-D544-8746-6C1584A4DE47}" type="datetimeFigureOut">
              <a:rPr lang="en-US" smtClean="0"/>
              <a:t>3/19/2021</a:t>
            </a:fld>
            <a:endParaRPr lang="en-US"/>
          </a:p>
        </p:txBody>
      </p:sp>
      <p:sp>
        <p:nvSpPr>
          <p:cNvPr id="6" name="Footer Placeholder 5">
            <a:extLst>
              <a:ext uri="{FF2B5EF4-FFF2-40B4-BE49-F238E27FC236}">
                <a16:creationId xmlns:a16="http://schemas.microsoft.com/office/drawing/2014/main" id="{D4F045CA-14E7-F84D-BA78-AEBC155D6C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5758E0-2008-7847-ABC2-8E9B085328BF}"/>
              </a:ext>
            </a:extLst>
          </p:cNvPr>
          <p:cNvSpPr>
            <a:spLocks noGrp="1"/>
          </p:cNvSpPr>
          <p:nvPr>
            <p:ph type="sldNum" sz="quarter" idx="12"/>
          </p:nvPr>
        </p:nvSpPr>
        <p:spPr/>
        <p:txBody>
          <a:bodyPr/>
          <a:lstStyle/>
          <a:p>
            <a:fld id="{9304D696-E00A-EA41-AD5F-C8BD050E1406}" type="slidenum">
              <a:rPr lang="en-US" smtClean="0"/>
              <a:t>‹#›</a:t>
            </a:fld>
            <a:endParaRPr lang="en-US"/>
          </a:p>
        </p:txBody>
      </p:sp>
    </p:spTree>
    <p:extLst>
      <p:ext uri="{BB962C8B-B14F-4D97-AF65-F5344CB8AC3E}">
        <p14:creationId xmlns:p14="http://schemas.microsoft.com/office/powerpoint/2010/main" val="1470122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B9D16-5487-0345-8417-EE34288D1CA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87AE6A5-0771-BE4A-A882-506418AA22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3983F36-ED4D-B346-AC0D-6DF28A7730D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9668637-8BA4-6140-85AF-99C6F0E7E0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E00BEA0-7093-F341-92AA-E4D4FD11B50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F56915E-9FBC-AB45-BEDB-862519CEEF01}"/>
              </a:ext>
            </a:extLst>
          </p:cNvPr>
          <p:cNvSpPr>
            <a:spLocks noGrp="1"/>
          </p:cNvSpPr>
          <p:nvPr>
            <p:ph type="dt" sz="half" idx="10"/>
          </p:nvPr>
        </p:nvSpPr>
        <p:spPr/>
        <p:txBody>
          <a:bodyPr/>
          <a:lstStyle/>
          <a:p>
            <a:fld id="{4A79642C-E9D8-D544-8746-6C1584A4DE47}" type="datetimeFigureOut">
              <a:rPr lang="en-US" smtClean="0"/>
              <a:t>3/19/2021</a:t>
            </a:fld>
            <a:endParaRPr lang="en-US"/>
          </a:p>
        </p:txBody>
      </p:sp>
      <p:sp>
        <p:nvSpPr>
          <p:cNvPr id="8" name="Footer Placeholder 7">
            <a:extLst>
              <a:ext uri="{FF2B5EF4-FFF2-40B4-BE49-F238E27FC236}">
                <a16:creationId xmlns:a16="http://schemas.microsoft.com/office/drawing/2014/main" id="{9C3D926F-52ED-F948-872D-12778F9EC28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EC34EEA-3146-184E-A1EA-017EAE6F6207}"/>
              </a:ext>
            </a:extLst>
          </p:cNvPr>
          <p:cNvSpPr>
            <a:spLocks noGrp="1"/>
          </p:cNvSpPr>
          <p:nvPr>
            <p:ph type="sldNum" sz="quarter" idx="12"/>
          </p:nvPr>
        </p:nvSpPr>
        <p:spPr/>
        <p:txBody>
          <a:bodyPr/>
          <a:lstStyle/>
          <a:p>
            <a:fld id="{9304D696-E00A-EA41-AD5F-C8BD050E1406}" type="slidenum">
              <a:rPr lang="en-US" smtClean="0"/>
              <a:t>‹#›</a:t>
            </a:fld>
            <a:endParaRPr lang="en-US"/>
          </a:p>
        </p:txBody>
      </p:sp>
    </p:spTree>
    <p:extLst>
      <p:ext uri="{BB962C8B-B14F-4D97-AF65-F5344CB8AC3E}">
        <p14:creationId xmlns:p14="http://schemas.microsoft.com/office/powerpoint/2010/main" val="3917973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2DD83-AD90-7241-A6C8-C04B882FF14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A98BF66-670B-2546-A121-F0CE293FAA18}"/>
              </a:ext>
            </a:extLst>
          </p:cNvPr>
          <p:cNvSpPr>
            <a:spLocks noGrp="1"/>
          </p:cNvSpPr>
          <p:nvPr>
            <p:ph type="dt" sz="half" idx="10"/>
          </p:nvPr>
        </p:nvSpPr>
        <p:spPr/>
        <p:txBody>
          <a:bodyPr/>
          <a:lstStyle/>
          <a:p>
            <a:fld id="{4A79642C-E9D8-D544-8746-6C1584A4DE47}" type="datetimeFigureOut">
              <a:rPr lang="en-US" smtClean="0"/>
              <a:t>3/19/2021</a:t>
            </a:fld>
            <a:endParaRPr lang="en-US"/>
          </a:p>
        </p:txBody>
      </p:sp>
      <p:sp>
        <p:nvSpPr>
          <p:cNvPr id="4" name="Footer Placeholder 3">
            <a:extLst>
              <a:ext uri="{FF2B5EF4-FFF2-40B4-BE49-F238E27FC236}">
                <a16:creationId xmlns:a16="http://schemas.microsoft.com/office/drawing/2014/main" id="{B2EB3D6D-40E6-E04C-A541-EF7E6EA033B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CE52DD3-1DD5-6D4F-B158-BE27B6C34533}"/>
              </a:ext>
            </a:extLst>
          </p:cNvPr>
          <p:cNvSpPr>
            <a:spLocks noGrp="1"/>
          </p:cNvSpPr>
          <p:nvPr>
            <p:ph type="sldNum" sz="quarter" idx="12"/>
          </p:nvPr>
        </p:nvSpPr>
        <p:spPr/>
        <p:txBody>
          <a:bodyPr/>
          <a:lstStyle/>
          <a:p>
            <a:fld id="{9304D696-E00A-EA41-AD5F-C8BD050E1406}" type="slidenum">
              <a:rPr lang="en-US" smtClean="0"/>
              <a:t>‹#›</a:t>
            </a:fld>
            <a:endParaRPr lang="en-US"/>
          </a:p>
        </p:txBody>
      </p:sp>
    </p:spTree>
    <p:extLst>
      <p:ext uri="{BB962C8B-B14F-4D97-AF65-F5344CB8AC3E}">
        <p14:creationId xmlns:p14="http://schemas.microsoft.com/office/powerpoint/2010/main" val="1150206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4A1203-CE45-464C-90C5-C42ECA721CC1}"/>
              </a:ext>
            </a:extLst>
          </p:cNvPr>
          <p:cNvSpPr>
            <a:spLocks noGrp="1"/>
          </p:cNvSpPr>
          <p:nvPr>
            <p:ph type="dt" sz="half" idx="10"/>
          </p:nvPr>
        </p:nvSpPr>
        <p:spPr/>
        <p:txBody>
          <a:bodyPr/>
          <a:lstStyle/>
          <a:p>
            <a:fld id="{4A79642C-E9D8-D544-8746-6C1584A4DE47}" type="datetimeFigureOut">
              <a:rPr lang="en-US" smtClean="0"/>
              <a:t>3/19/2021</a:t>
            </a:fld>
            <a:endParaRPr lang="en-US"/>
          </a:p>
        </p:txBody>
      </p:sp>
      <p:sp>
        <p:nvSpPr>
          <p:cNvPr id="3" name="Footer Placeholder 2">
            <a:extLst>
              <a:ext uri="{FF2B5EF4-FFF2-40B4-BE49-F238E27FC236}">
                <a16:creationId xmlns:a16="http://schemas.microsoft.com/office/drawing/2014/main" id="{B8A6F64A-578A-924E-A491-8CB1DEA636E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C10F1C8-2EDA-6444-8D3F-B55F5C260A16}"/>
              </a:ext>
            </a:extLst>
          </p:cNvPr>
          <p:cNvSpPr>
            <a:spLocks noGrp="1"/>
          </p:cNvSpPr>
          <p:nvPr>
            <p:ph type="sldNum" sz="quarter" idx="12"/>
          </p:nvPr>
        </p:nvSpPr>
        <p:spPr/>
        <p:txBody>
          <a:bodyPr/>
          <a:lstStyle/>
          <a:p>
            <a:fld id="{9304D696-E00A-EA41-AD5F-C8BD050E1406}" type="slidenum">
              <a:rPr lang="en-US" smtClean="0"/>
              <a:t>‹#›</a:t>
            </a:fld>
            <a:endParaRPr lang="en-US"/>
          </a:p>
        </p:txBody>
      </p:sp>
    </p:spTree>
    <p:extLst>
      <p:ext uri="{BB962C8B-B14F-4D97-AF65-F5344CB8AC3E}">
        <p14:creationId xmlns:p14="http://schemas.microsoft.com/office/powerpoint/2010/main" val="3385387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7322D-216D-3F4E-9F14-A9ACE7E6BD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FA2DAE3-D978-6841-84C8-4611C645ED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FD6C2C6-4906-0A47-A9F9-804F27B281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D46DAC-6063-1E46-9286-350BCF3CF249}"/>
              </a:ext>
            </a:extLst>
          </p:cNvPr>
          <p:cNvSpPr>
            <a:spLocks noGrp="1"/>
          </p:cNvSpPr>
          <p:nvPr>
            <p:ph type="dt" sz="half" idx="10"/>
          </p:nvPr>
        </p:nvSpPr>
        <p:spPr/>
        <p:txBody>
          <a:bodyPr/>
          <a:lstStyle/>
          <a:p>
            <a:fld id="{4A79642C-E9D8-D544-8746-6C1584A4DE47}" type="datetimeFigureOut">
              <a:rPr lang="en-US" smtClean="0"/>
              <a:t>3/19/2021</a:t>
            </a:fld>
            <a:endParaRPr lang="en-US"/>
          </a:p>
        </p:txBody>
      </p:sp>
      <p:sp>
        <p:nvSpPr>
          <p:cNvPr id="6" name="Footer Placeholder 5">
            <a:extLst>
              <a:ext uri="{FF2B5EF4-FFF2-40B4-BE49-F238E27FC236}">
                <a16:creationId xmlns:a16="http://schemas.microsoft.com/office/drawing/2014/main" id="{071FC501-1FAC-6E4F-8F14-30E4239D43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4A3E4D-09EF-6D47-9F39-011C83E2632E}"/>
              </a:ext>
            </a:extLst>
          </p:cNvPr>
          <p:cNvSpPr>
            <a:spLocks noGrp="1"/>
          </p:cNvSpPr>
          <p:nvPr>
            <p:ph type="sldNum" sz="quarter" idx="12"/>
          </p:nvPr>
        </p:nvSpPr>
        <p:spPr/>
        <p:txBody>
          <a:bodyPr/>
          <a:lstStyle/>
          <a:p>
            <a:fld id="{9304D696-E00A-EA41-AD5F-C8BD050E1406}" type="slidenum">
              <a:rPr lang="en-US" smtClean="0"/>
              <a:t>‹#›</a:t>
            </a:fld>
            <a:endParaRPr lang="en-US"/>
          </a:p>
        </p:txBody>
      </p:sp>
    </p:spTree>
    <p:extLst>
      <p:ext uri="{BB962C8B-B14F-4D97-AF65-F5344CB8AC3E}">
        <p14:creationId xmlns:p14="http://schemas.microsoft.com/office/powerpoint/2010/main" val="182753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8A7BC-77DC-4E48-890A-E32AAD32D7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585837E-9D88-5E41-9F45-102F5DE23A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8BBCF67-652C-3643-BF66-5BB40CDA76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B3E60C-C2C7-3847-ABB9-17F304691EEF}"/>
              </a:ext>
            </a:extLst>
          </p:cNvPr>
          <p:cNvSpPr>
            <a:spLocks noGrp="1"/>
          </p:cNvSpPr>
          <p:nvPr>
            <p:ph type="dt" sz="half" idx="10"/>
          </p:nvPr>
        </p:nvSpPr>
        <p:spPr/>
        <p:txBody>
          <a:bodyPr/>
          <a:lstStyle/>
          <a:p>
            <a:fld id="{4A79642C-E9D8-D544-8746-6C1584A4DE47}" type="datetimeFigureOut">
              <a:rPr lang="en-US" smtClean="0"/>
              <a:t>3/19/2021</a:t>
            </a:fld>
            <a:endParaRPr lang="en-US"/>
          </a:p>
        </p:txBody>
      </p:sp>
      <p:sp>
        <p:nvSpPr>
          <p:cNvPr id="6" name="Footer Placeholder 5">
            <a:extLst>
              <a:ext uri="{FF2B5EF4-FFF2-40B4-BE49-F238E27FC236}">
                <a16:creationId xmlns:a16="http://schemas.microsoft.com/office/drawing/2014/main" id="{B85433A2-E90F-8B41-9E82-D9EC15D1FC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EE7F16-F5F3-9245-8BC6-428F0178CF73}"/>
              </a:ext>
            </a:extLst>
          </p:cNvPr>
          <p:cNvSpPr>
            <a:spLocks noGrp="1"/>
          </p:cNvSpPr>
          <p:nvPr>
            <p:ph type="sldNum" sz="quarter" idx="12"/>
          </p:nvPr>
        </p:nvSpPr>
        <p:spPr/>
        <p:txBody>
          <a:bodyPr/>
          <a:lstStyle/>
          <a:p>
            <a:fld id="{9304D696-E00A-EA41-AD5F-C8BD050E1406}" type="slidenum">
              <a:rPr lang="en-US" smtClean="0"/>
              <a:t>‹#›</a:t>
            </a:fld>
            <a:endParaRPr lang="en-US"/>
          </a:p>
        </p:txBody>
      </p:sp>
    </p:spTree>
    <p:extLst>
      <p:ext uri="{BB962C8B-B14F-4D97-AF65-F5344CB8AC3E}">
        <p14:creationId xmlns:p14="http://schemas.microsoft.com/office/powerpoint/2010/main" val="3784774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AD6225-4E5A-0B4B-9518-EF56405FEE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4BF40A2-F0F2-6740-99DA-BF204E9118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21D31C-4286-6443-B8A0-A21729CF9B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79642C-E9D8-D544-8746-6C1584A4DE47}" type="datetimeFigureOut">
              <a:rPr lang="en-US" smtClean="0"/>
              <a:t>3/19/2021</a:t>
            </a:fld>
            <a:endParaRPr lang="en-US"/>
          </a:p>
        </p:txBody>
      </p:sp>
      <p:sp>
        <p:nvSpPr>
          <p:cNvPr id="5" name="Footer Placeholder 4">
            <a:extLst>
              <a:ext uri="{FF2B5EF4-FFF2-40B4-BE49-F238E27FC236}">
                <a16:creationId xmlns:a16="http://schemas.microsoft.com/office/drawing/2014/main" id="{A815DF7E-C4A8-854C-B209-2151CC7C2E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31A5751-ACE3-404B-826C-A3DBBC937F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4D696-E00A-EA41-AD5F-C8BD050E1406}" type="slidenum">
              <a:rPr lang="en-US" smtClean="0"/>
              <a:t>‹#›</a:t>
            </a:fld>
            <a:endParaRPr lang="en-US"/>
          </a:p>
        </p:txBody>
      </p:sp>
    </p:spTree>
    <p:extLst>
      <p:ext uri="{BB962C8B-B14F-4D97-AF65-F5344CB8AC3E}">
        <p14:creationId xmlns:p14="http://schemas.microsoft.com/office/powerpoint/2010/main" val="3392601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4.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2.xml.rels><?xml version="1.0" encoding="UTF-8" standalone="yes"?>
<Relationships xmlns="http://schemas.openxmlformats.org/package/2006/relationships"><Relationship Id="rId2" Type="http://schemas.openxmlformats.org/officeDocument/2006/relationships/hyperlink" Target="mailto:rabiul.agc.sw@gmail" TargetMode="External" /><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3.xml.rels><?xml version="1.0" encoding="UTF-8" standalone="yes"?>
<Relationships xmlns="http://schemas.openxmlformats.org/package/2006/relationships"><Relationship Id="rId2" Type="http://schemas.openxmlformats.org/officeDocument/2006/relationships/image" Target="../media/image8.jpeg" /><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3" Type="http://schemas.openxmlformats.org/officeDocument/2006/relationships/image" Target="../media/image4.jpeg" /><Relationship Id="rId2" Type="http://schemas.openxmlformats.org/officeDocument/2006/relationships/image" Target="../media/image3.jpeg" /><Relationship Id="rId1" Type="http://schemas.openxmlformats.org/officeDocument/2006/relationships/slideLayout" Target="../slideLayouts/slideLayout2.xml" /><Relationship Id="rId5" Type="http://schemas.openxmlformats.org/officeDocument/2006/relationships/image" Target="../media/image6.jpeg" /><Relationship Id="rId4" Type="http://schemas.openxmlformats.org/officeDocument/2006/relationships/image" Target="../media/image5.jpeg"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BEA05-E2C0-D040-AAA4-787BD08456A9}"/>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FAE3D77D-0239-E64F-9520-10CC68184394}"/>
              </a:ext>
            </a:extLst>
          </p:cNvPr>
          <p:cNvSpPr>
            <a:spLocks noGrp="1"/>
          </p:cNvSpPr>
          <p:nvPr>
            <p:ph type="subTitle" idx="1"/>
          </p:nvPr>
        </p:nvSpPr>
        <p:spPr/>
        <p:txBody>
          <a:bodyPr/>
          <a:lstStyle/>
          <a:p>
            <a:r>
              <a:rPr lang="en-US">
                <a:solidFill>
                  <a:schemeClr val="accent5"/>
                </a:solidFill>
              </a:rPr>
              <a:t>স্বাগতম </a:t>
            </a:r>
          </a:p>
        </p:txBody>
      </p:sp>
      <p:pic>
        <p:nvPicPr>
          <p:cNvPr id="4" name="Picture 4">
            <a:extLst>
              <a:ext uri="{FF2B5EF4-FFF2-40B4-BE49-F238E27FC236}">
                <a16:creationId xmlns:a16="http://schemas.microsoft.com/office/drawing/2014/main" id="{B074CD6B-2956-5E40-A19E-A32844687F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8500" y="1122363"/>
            <a:ext cx="5715000" cy="3810000"/>
          </a:xfrm>
          <a:prstGeom prst="rect">
            <a:avLst/>
          </a:prstGeom>
        </p:spPr>
      </p:pic>
    </p:spTree>
    <p:extLst>
      <p:ext uri="{BB962C8B-B14F-4D97-AF65-F5344CB8AC3E}">
        <p14:creationId xmlns:p14="http://schemas.microsoft.com/office/powerpoint/2010/main" val="6560619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74CDE-FFF0-7A40-AAF5-5385F97D51B7}"/>
              </a:ext>
            </a:extLst>
          </p:cNvPr>
          <p:cNvSpPr>
            <a:spLocks noGrp="1"/>
          </p:cNvSpPr>
          <p:nvPr>
            <p:ph type="title"/>
          </p:nvPr>
        </p:nvSpPr>
        <p:spPr/>
        <p:txBody>
          <a:bodyPr/>
          <a:lstStyle/>
          <a:p>
            <a:r>
              <a:rPr lang="en-US"/>
              <a:t>নারী শিক্ষা আন্দোলন ও বেগম রোকেয়া      </a:t>
            </a:r>
          </a:p>
        </p:txBody>
      </p:sp>
      <p:sp>
        <p:nvSpPr>
          <p:cNvPr id="3" name="Content Placeholder 2">
            <a:extLst>
              <a:ext uri="{FF2B5EF4-FFF2-40B4-BE49-F238E27FC236}">
                <a16:creationId xmlns:a16="http://schemas.microsoft.com/office/drawing/2014/main" id="{781C6F2F-7A65-FD40-89B6-7E1257C5CBA4}"/>
              </a:ext>
            </a:extLst>
          </p:cNvPr>
          <p:cNvSpPr>
            <a:spLocks noGrp="1"/>
          </p:cNvSpPr>
          <p:nvPr>
            <p:ph idx="1"/>
          </p:nvPr>
        </p:nvSpPr>
        <p:spPr/>
        <p:txBody>
          <a:bodyPr/>
          <a:lstStyle/>
          <a:p>
            <a:pPr marL="0" indent="0">
              <a:buNone/>
            </a:pPr>
            <a:r>
              <a:rPr lang="en-US"/>
              <a:t>অবিভক্ত ভারতবর্ষে নারীসমাজের সংস্কারের জন্য বেগম রোকেয়ার অবদান অনস্বীকার্য।  এদেশের নারীসমাজকে সচেতন ও নারীশিক্ষা বিস্তারে তিনি গুরুত্বপূর্ণ ভূমিকা পালন করেন । এদেশের নারীরা যখন অন্ধকারে গৃহবন্দীর মতো জীবনযাপন করত, তখনই আবির্ভাব হয় বেগম রোকেয়ার।                </a:t>
            </a:r>
          </a:p>
        </p:txBody>
      </p:sp>
    </p:spTree>
    <p:extLst>
      <p:ext uri="{BB962C8B-B14F-4D97-AF65-F5344CB8AC3E}">
        <p14:creationId xmlns:p14="http://schemas.microsoft.com/office/powerpoint/2010/main" val="6775951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0FD10A-CCD9-6746-A571-01E203B23652}"/>
              </a:ext>
            </a:extLst>
          </p:cNvPr>
          <p:cNvSpPr>
            <a:spLocks noGrp="1"/>
          </p:cNvSpPr>
          <p:nvPr>
            <p:ph idx="1"/>
          </p:nvPr>
        </p:nvSpPr>
        <p:spPr>
          <a:xfrm>
            <a:off x="838200" y="1435100"/>
            <a:ext cx="10515600" cy="4351338"/>
          </a:xfrm>
        </p:spPr>
        <p:txBody>
          <a:bodyPr>
            <a:normAutofit fontScale="92500" lnSpcReduction="10000"/>
          </a:bodyPr>
          <a:lstStyle/>
          <a:p>
            <a:pPr marL="0" indent="0">
              <a:buNone/>
            </a:pPr>
            <a:r>
              <a:rPr lang="en-US"/>
              <a:t>শিক্ষা মানুষের মৌলিক অধিকার ।  ছেলে কিংবা মেয়ে বলে কথা নেই। শিক্ষিত নারী দেশ ও জাতির উন্নয়নে গুরুত্বপূর্ণ অবদান রাখতে পারে।  ইসলাম ধর্মে বলা হয়েছে, “ জ্ঞানীর কলমের কালি শহীদের রক্তের চেয়েও পবিত্র। আরও বলা হয়েছে, “ জ্ঞানার্জন করা প্রত্যেক মুসলমান নরনারীর ওপর ফরজ।  </a:t>
            </a:r>
          </a:p>
          <a:p>
            <a:pPr marL="0" indent="0">
              <a:buNone/>
            </a:pPr>
            <a:r>
              <a:rPr lang="en-US"/>
              <a:t>কাজী নজরুল ইসলাম বলেছেন, “ কোনোকালে একা  হয়নি’ক জয়ী পুরুষের তরবারি অর্ধেক তার আনিয়াছে নর, অর্ধেক তার নারী। </a:t>
            </a:r>
          </a:p>
          <a:p>
            <a:pPr marL="0" indent="0">
              <a:buNone/>
            </a:pPr>
            <a:r>
              <a:rPr lang="en-US"/>
              <a:t>বিশিষ্ট দার্শনিক নেপোলিয়ান বলেছেন,  “  আমাকে একটি শিক্ষিত মা দাও আমি তোমাদেরকে একটি শিক্ষিত জাতি উপহার দেব। “</a:t>
            </a:r>
          </a:p>
          <a:p>
            <a:pPr marL="0" indent="0">
              <a:buNone/>
            </a:pPr>
            <a:r>
              <a:rPr lang="en-US"/>
              <a:t> নারী শিক্ষায় অনেকেই অবদান রেখেছেন। আমাদের এ বাংলায়  দুজন মহীয়সী নারী রয়েছেন,  যারা নারী শিক্ষায় অবদান রেখে আামাদের কাছে চিরস্মরণীয় হয়ে আছেন । তারা হলেন বেগম রোকেয়া সাখাওয়াত হোসেন ও নওয়াব ফয়জুন্নেসা।                                </a:t>
            </a:r>
          </a:p>
        </p:txBody>
      </p:sp>
    </p:spTree>
    <p:extLst>
      <p:ext uri="{BB962C8B-B14F-4D97-AF65-F5344CB8AC3E}">
        <p14:creationId xmlns:p14="http://schemas.microsoft.com/office/powerpoint/2010/main" val="796365568"/>
      </p:ext>
    </p:extLst>
  </p:cSld>
  <p:clrMapOvr>
    <a:masterClrMapping/>
  </p:clrMapOvr>
  <p:transition spd="slow">
    <p:cover/>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pic>
        <p:nvPicPr>
          <p:cNvPr id="8" name="Picture 8">
            <a:extLst>
              <a:ext uri="{FF2B5EF4-FFF2-40B4-BE49-F238E27FC236}">
                <a16:creationId xmlns:a16="http://schemas.microsoft.com/office/drawing/2014/main" id="{C17EB9AF-C3C5-774E-BF35-947F824462E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598320" y="2869346"/>
            <a:ext cx="1463675" cy="1513801"/>
          </a:xfrm>
        </p:spPr>
      </p:pic>
      <p:sp>
        <p:nvSpPr>
          <p:cNvPr id="4" name="Oval 3">
            <a:extLst>
              <a:ext uri="{FF2B5EF4-FFF2-40B4-BE49-F238E27FC236}">
                <a16:creationId xmlns:a16="http://schemas.microsoft.com/office/drawing/2014/main" id="{3A912FEA-90A5-1B4F-99B6-B9131EA50AFF}"/>
              </a:ext>
            </a:extLst>
          </p:cNvPr>
          <p:cNvSpPr/>
          <p:nvPr/>
        </p:nvSpPr>
        <p:spPr>
          <a:xfrm>
            <a:off x="2542976" y="2926160"/>
            <a:ext cx="1828800" cy="1828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আঞ্জুমানে খাওয়াতীনে ইসলাম ১৯১৬ সাল </a:t>
            </a:r>
          </a:p>
        </p:txBody>
      </p:sp>
      <p:sp>
        <p:nvSpPr>
          <p:cNvPr id="5" name="Oval 4">
            <a:extLst>
              <a:ext uri="{FF2B5EF4-FFF2-40B4-BE49-F238E27FC236}">
                <a16:creationId xmlns:a16="http://schemas.microsoft.com/office/drawing/2014/main" id="{C671A7F6-9859-8A47-A9E4-04DCEC7EECD2}"/>
              </a:ext>
            </a:extLst>
          </p:cNvPr>
          <p:cNvSpPr/>
          <p:nvPr/>
        </p:nvSpPr>
        <p:spPr>
          <a:xfrm>
            <a:off x="5294711" y="274240"/>
            <a:ext cx="1828800" cy="1828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জন্ম </a:t>
            </a:r>
          </a:p>
          <a:p>
            <a:pPr algn="ctr"/>
            <a:r>
              <a:rPr lang="en-US"/>
              <a:t>৯ ডিসেম্বর ১৮৮০ সাল </a:t>
            </a:r>
          </a:p>
        </p:txBody>
      </p:sp>
      <p:sp>
        <p:nvSpPr>
          <p:cNvPr id="6" name="Oval 5">
            <a:extLst>
              <a:ext uri="{FF2B5EF4-FFF2-40B4-BE49-F238E27FC236}">
                <a16:creationId xmlns:a16="http://schemas.microsoft.com/office/drawing/2014/main" id="{A28F8E75-C5BE-0940-9403-4C4A188E561E}"/>
              </a:ext>
            </a:extLst>
          </p:cNvPr>
          <p:cNvSpPr/>
          <p:nvPr/>
        </p:nvSpPr>
        <p:spPr>
          <a:xfrm>
            <a:off x="7401323" y="585787"/>
            <a:ext cx="1828800" cy="1828800"/>
          </a:xfrm>
          <a:prstGeom prst="ellipse">
            <a:avLst/>
          </a:prstGeom>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বিয়ে </a:t>
            </a:r>
          </a:p>
          <a:p>
            <a:pPr algn="ctr"/>
            <a:r>
              <a:rPr lang="en-US"/>
              <a:t>১৬ বছর বয়সে ১৮৮৬ সাল</a:t>
            </a:r>
          </a:p>
        </p:txBody>
      </p:sp>
      <p:sp>
        <p:nvSpPr>
          <p:cNvPr id="7" name="Oval 6">
            <a:extLst>
              <a:ext uri="{FF2B5EF4-FFF2-40B4-BE49-F238E27FC236}">
                <a16:creationId xmlns:a16="http://schemas.microsoft.com/office/drawing/2014/main" id="{317A207F-4745-6547-8EE4-52B3608C6854}"/>
              </a:ext>
            </a:extLst>
          </p:cNvPr>
          <p:cNvSpPr/>
          <p:nvPr/>
        </p:nvSpPr>
        <p:spPr>
          <a:xfrm>
            <a:off x="5507934" y="5290741"/>
            <a:ext cx="1828800" cy="1828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মৃত্যু</a:t>
            </a:r>
          </a:p>
          <a:p>
            <a:pPr algn="ctr"/>
            <a:r>
              <a:rPr lang="en-US"/>
              <a:t>৯ ডিসেম্বর ১৯৩২ সাল  </a:t>
            </a:r>
          </a:p>
        </p:txBody>
      </p:sp>
      <p:sp>
        <p:nvSpPr>
          <p:cNvPr id="9" name="Oval 8">
            <a:extLst>
              <a:ext uri="{FF2B5EF4-FFF2-40B4-BE49-F238E27FC236}">
                <a16:creationId xmlns:a16="http://schemas.microsoft.com/office/drawing/2014/main" id="{DAA38077-0FB3-9A4C-A7C9-0A48B80E59EC}"/>
              </a:ext>
            </a:extLst>
          </p:cNvPr>
          <p:cNvSpPr/>
          <p:nvPr/>
        </p:nvSpPr>
        <p:spPr>
          <a:xfrm>
            <a:off x="3130748" y="889396"/>
            <a:ext cx="1828800" cy="1828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মুসলিম ট্রেনিং স্কুল </a:t>
            </a:r>
          </a:p>
          <a:p>
            <a:pPr algn="ctr"/>
            <a:r>
              <a:rPr lang="en-US"/>
              <a:t>১৯২৯ সাল    </a:t>
            </a:r>
          </a:p>
        </p:txBody>
      </p:sp>
      <p:sp>
        <p:nvSpPr>
          <p:cNvPr id="10" name="Oval 9">
            <a:extLst>
              <a:ext uri="{FF2B5EF4-FFF2-40B4-BE49-F238E27FC236}">
                <a16:creationId xmlns:a16="http://schemas.microsoft.com/office/drawing/2014/main" id="{09794010-707F-9E46-85C9-2B3C3A096510}"/>
              </a:ext>
            </a:extLst>
          </p:cNvPr>
          <p:cNvSpPr/>
          <p:nvPr/>
        </p:nvSpPr>
        <p:spPr>
          <a:xfrm>
            <a:off x="3386536" y="4902201"/>
            <a:ext cx="1828800" cy="1828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বেগম রোকেয়া দিবস</a:t>
            </a:r>
          </a:p>
          <a:p>
            <a:pPr algn="ctr"/>
            <a:r>
              <a:rPr lang="en-US"/>
              <a:t>৯ ডিসেম্বর  </a:t>
            </a:r>
          </a:p>
        </p:txBody>
      </p:sp>
      <p:sp>
        <p:nvSpPr>
          <p:cNvPr id="11" name="Oval 10">
            <a:extLst>
              <a:ext uri="{FF2B5EF4-FFF2-40B4-BE49-F238E27FC236}">
                <a16:creationId xmlns:a16="http://schemas.microsoft.com/office/drawing/2014/main" id="{CCC1AA18-36AB-AA47-912C-7EEA63F3FB01}"/>
              </a:ext>
            </a:extLst>
          </p:cNvPr>
          <p:cNvSpPr/>
          <p:nvPr/>
        </p:nvSpPr>
        <p:spPr>
          <a:xfrm>
            <a:off x="7925001" y="2968227"/>
            <a:ext cx="1828800" cy="1828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সাহিত্যে যাত্রা পিপাসা গল্প  </a:t>
            </a:r>
          </a:p>
          <a:p>
            <a:pPr algn="ctr"/>
            <a:r>
              <a:rPr lang="en-US"/>
              <a:t>১৯০২ সাল  </a:t>
            </a:r>
          </a:p>
        </p:txBody>
      </p:sp>
      <p:sp>
        <p:nvSpPr>
          <p:cNvPr id="12" name="Oval 11">
            <a:extLst>
              <a:ext uri="{FF2B5EF4-FFF2-40B4-BE49-F238E27FC236}">
                <a16:creationId xmlns:a16="http://schemas.microsoft.com/office/drawing/2014/main" id="{19D689D7-257B-AC46-A33C-8CC3F0E064D5}"/>
              </a:ext>
            </a:extLst>
          </p:cNvPr>
          <p:cNvSpPr/>
          <p:nvPr/>
        </p:nvSpPr>
        <p:spPr>
          <a:xfrm>
            <a:off x="7401323" y="4922044"/>
            <a:ext cx="1828800" cy="1828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সাখাওয়াত মেমোরিয়াল গার্লস স্কুল</a:t>
            </a:r>
          </a:p>
          <a:p>
            <a:pPr algn="ctr"/>
            <a:r>
              <a:rPr lang="en-US"/>
              <a:t>১ অক্টোবর ১৯০৯ সাল    </a:t>
            </a:r>
          </a:p>
        </p:txBody>
      </p:sp>
    </p:spTree>
    <p:extLst>
      <p:ext uri="{BB962C8B-B14F-4D97-AF65-F5344CB8AC3E}">
        <p14:creationId xmlns:p14="http://schemas.microsoft.com/office/powerpoint/2010/main" val="28154424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DBC3D-C274-F947-9EDC-FBC2BB4293AD}"/>
              </a:ext>
            </a:extLst>
          </p:cNvPr>
          <p:cNvSpPr>
            <a:spLocks noGrp="1"/>
          </p:cNvSpPr>
          <p:nvPr>
            <p:ph type="title"/>
          </p:nvPr>
        </p:nvSpPr>
        <p:spPr>
          <a:xfrm>
            <a:off x="998934" y="345678"/>
            <a:ext cx="10515600" cy="2494360"/>
          </a:xfrm>
        </p:spPr>
        <p:txBody>
          <a:bodyPr/>
          <a:lstStyle/>
          <a:p>
            <a:r>
              <a:rPr lang="en-US"/>
              <a:t>বেগম রোকেয়ার জন্ম ও পরিচয়</a:t>
            </a:r>
            <a:br>
              <a:rPr lang="en-US"/>
            </a:br>
            <a:r>
              <a:rPr lang="en-US"/>
              <a:t> </a:t>
            </a:r>
          </a:p>
        </p:txBody>
      </p:sp>
      <p:sp>
        <p:nvSpPr>
          <p:cNvPr id="3" name="Content Placeholder 2">
            <a:extLst>
              <a:ext uri="{FF2B5EF4-FFF2-40B4-BE49-F238E27FC236}">
                <a16:creationId xmlns:a16="http://schemas.microsoft.com/office/drawing/2014/main" id="{C95BE4BE-97CB-654C-9F6C-E6DF68ADF5DE}"/>
              </a:ext>
            </a:extLst>
          </p:cNvPr>
          <p:cNvSpPr>
            <a:spLocks noGrp="1"/>
          </p:cNvSpPr>
          <p:nvPr>
            <p:ph idx="1"/>
          </p:nvPr>
        </p:nvSpPr>
        <p:spPr>
          <a:xfrm>
            <a:off x="677466" y="2160984"/>
            <a:ext cx="10515600" cy="4351338"/>
          </a:xfrm>
        </p:spPr>
        <p:txBody>
          <a:bodyPr>
            <a:normAutofit fontScale="85000" lnSpcReduction="20000"/>
          </a:bodyPr>
          <a:lstStyle/>
          <a:p>
            <a:pPr marL="0" indent="0">
              <a:buNone/>
            </a:pPr>
            <a:r>
              <a:rPr lang="en-US"/>
              <a:t>জন্ম- ১৮৮০ সালে রংপুর জেলার পায়রাবন্দ গ্রামে এক সম্ভ্রান্ত মুসলিম পরিবারে জন্ম।  </a:t>
            </a:r>
          </a:p>
          <a:p>
            <a:pPr marL="0" indent="0">
              <a:buNone/>
            </a:pPr>
            <a:r>
              <a:rPr lang="en-US"/>
              <a:t>পিতার নাম- জহির উদ্দিন মুহাম্মদ আবদুল আলী।  তিনি একজন উচ্চ শিক্ষিত  জমিদার ছিলেন।</a:t>
            </a:r>
          </a:p>
          <a:p>
            <a:pPr marL="0" indent="0">
              <a:buNone/>
            </a:pPr>
            <a:r>
              <a:rPr lang="en-US"/>
              <a:t>মাতার নাম- রাহাতুন্নেসা চৌধুরী । </a:t>
            </a:r>
          </a:p>
          <a:p>
            <a:pPr marL="0" indent="0">
              <a:buNone/>
            </a:pPr>
            <a:r>
              <a:rPr lang="en-US"/>
              <a:t>ভাই- তিন ভাই ছিল।  এক ভাই ছোট বেলাতেই মারা যায়। একজন ইব্রাহিম সাবের  অন্যজন খলিল সাবের।   </a:t>
            </a:r>
          </a:p>
          <a:p>
            <a:pPr marL="0" indent="0">
              <a:buNone/>
            </a:pPr>
            <a:r>
              <a:rPr lang="en-US"/>
              <a:t>বোন- তিন জন।  বেগম  রোকেয়া, কামরুন্নেসা খাতুন ও হুমায়রা খাতুন।   </a:t>
            </a:r>
          </a:p>
          <a:p>
            <a:pPr marL="0" indent="0">
              <a:buNone/>
            </a:pPr>
            <a:r>
              <a:rPr lang="en-US"/>
              <a:t>বিবাহ- ১৮৯৬ সালে ১৬ বছর বয়সে  বিহারের খান বাহাদুর সাখাওয়াত হোসেনের সাথে তাঁর বিবাহ হয়।  তাঁর স্বামী একজন ম্যাজিস্ট্রেট ছিলেন। </a:t>
            </a:r>
          </a:p>
          <a:p>
            <a:pPr marL="0" indent="0">
              <a:buNone/>
            </a:pPr>
            <a:r>
              <a:rPr lang="en-US"/>
              <a:t>স্বামীর মৃত্যু- ১৯০৯ সালে স্বামীর মৃত্যু হয়।</a:t>
            </a:r>
          </a:p>
          <a:p>
            <a:pPr marL="0" indent="0">
              <a:buNone/>
            </a:pPr>
            <a:r>
              <a:rPr lang="en-US"/>
              <a:t> রোকেয়ার মৃত্যু – ১৯৩২ সালে ৯ ডিসেম্বর ।  </a:t>
            </a:r>
          </a:p>
          <a:p>
            <a:pPr marL="0" indent="0">
              <a:buNone/>
            </a:pPr>
            <a:r>
              <a:rPr lang="en-US"/>
              <a:t>     </a:t>
            </a:r>
          </a:p>
        </p:txBody>
      </p:sp>
    </p:spTree>
    <p:extLst>
      <p:ext uri="{BB962C8B-B14F-4D97-AF65-F5344CB8AC3E}">
        <p14:creationId xmlns:p14="http://schemas.microsoft.com/office/powerpoint/2010/main" val="37162613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25A73-BCD4-774F-AD44-65F379D8BC85}"/>
              </a:ext>
            </a:extLst>
          </p:cNvPr>
          <p:cNvSpPr>
            <a:spLocks noGrp="1"/>
          </p:cNvSpPr>
          <p:nvPr>
            <p:ph type="title"/>
          </p:nvPr>
        </p:nvSpPr>
        <p:spPr/>
        <p:txBody>
          <a:bodyPr/>
          <a:lstStyle/>
          <a:p>
            <a:r>
              <a:rPr lang="en-US"/>
              <a:t>বেগম রোকেয়ার শিক্ষা  </a:t>
            </a:r>
          </a:p>
        </p:txBody>
      </p:sp>
      <p:sp>
        <p:nvSpPr>
          <p:cNvPr id="3" name="Content Placeholder 2">
            <a:extLst>
              <a:ext uri="{FF2B5EF4-FFF2-40B4-BE49-F238E27FC236}">
                <a16:creationId xmlns:a16="http://schemas.microsoft.com/office/drawing/2014/main" id="{A8AF85B6-59C0-F64D-9B0D-6397EAFAC52F}"/>
              </a:ext>
            </a:extLst>
          </p:cNvPr>
          <p:cNvSpPr>
            <a:spLocks noGrp="1"/>
          </p:cNvSpPr>
          <p:nvPr>
            <p:ph idx="1"/>
          </p:nvPr>
        </p:nvSpPr>
        <p:spPr>
          <a:xfrm>
            <a:off x="838200" y="1825625"/>
            <a:ext cx="10515600" cy="4667250"/>
          </a:xfrm>
        </p:spPr>
        <p:txBody>
          <a:bodyPr/>
          <a:lstStyle/>
          <a:p>
            <a:pPr marL="0" indent="0">
              <a:buNone/>
            </a:pPr>
            <a:r>
              <a:rPr lang="en-US"/>
              <a:t>বেগম রোকেয়ার পরিবার বাংলা  মাধ্যমে লেখাপড়া পছন্দ করতেন না। কেননা তখনকার বনেদি মুসলিম পরিবারগুলো পড়ালেখার মাধ্যম হিসেবে ফার্সি পছন্দ করত। কিন্তু বড় ভাই ইব্রাহিম সবসময়েই দুই বোন কামরুন্নেসা এবং রোকেয়াকে বাংলা এবং ইংরেজি মাধ্যমে পড়ালেখার জন্য অনুপ্রাণিত করেন। তাদের ঐকান্তিক চেষ্টা এবং বড় ভাইয়ের অনুপ্রেরণায় কামরন্নেসা ও রোকেয়া গৃহে থেকেই সবার অলক্ষে বাংলা ও  ইংরেজিতে বিদ্যাশিক্ষা অর্জন করেন। </a:t>
            </a:r>
          </a:p>
          <a:p>
            <a:pPr marL="0" indent="0">
              <a:buNone/>
            </a:pPr>
            <a:r>
              <a:rPr lang="en-US"/>
              <a:t>তাঁর স্বামী বেগম রোকেয়াকে খুবই ভালোবাসতেন।  তাঁর অনুপ্রেরণায় রোকেয়া বাংলা সাহিত্য চর্চায় মনোনিবেশ করেন। </a:t>
            </a:r>
          </a:p>
          <a:p>
            <a:pPr marL="0" indent="0">
              <a:buNone/>
            </a:pPr>
            <a:r>
              <a:rPr lang="en-US"/>
              <a:t>                                </a:t>
            </a:r>
          </a:p>
        </p:txBody>
      </p:sp>
    </p:spTree>
    <p:extLst>
      <p:ext uri="{BB962C8B-B14F-4D97-AF65-F5344CB8AC3E}">
        <p14:creationId xmlns:p14="http://schemas.microsoft.com/office/powerpoint/2010/main" val="5598006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2E7EC-CED4-E343-B3CD-4AE45018F3BA}"/>
              </a:ext>
            </a:extLst>
          </p:cNvPr>
          <p:cNvSpPr>
            <a:spLocks noGrp="1"/>
          </p:cNvSpPr>
          <p:nvPr>
            <p:ph type="title"/>
          </p:nvPr>
        </p:nvSpPr>
        <p:spPr/>
        <p:txBody>
          <a:bodyPr/>
          <a:lstStyle/>
          <a:p>
            <a:r>
              <a:rPr lang="en-US"/>
              <a:t>শিক্ষা ক্ষেত্রে রোকেয়ার অবদান  </a:t>
            </a:r>
          </a:p>
        </p:txBody>
      </p:sp>
      <p:pic>
        <p:nvPicPr>
          <p:cNvPr id="5" name="Picture 5">
            <a:extLst>
              <a:ext uri="{FF2B5EF4-FFF2-40B4-BE49-F238E27FC236}">
                <a16:creationId xmlns:a16="http://schemas.microsoft.com/office/drawing/2014/main" id="{2AE57A6F-83E1-EB40-AB55-2A92FB871EFC}"/>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38200" y="2058194"/>
            <a:ext cx="5181600" cy="3886200"/>
          </a:xfrm>
        </p:spPr>
      </p:pic>
      <p:sp>
        <p:nvSpPr>
          <p:cNvPr id="4" name="Content Placeholder 3">
            <a:extLst>
              <a:ext uri="{FF2B5EF4-FFF2-40B4-BE49-F238E27FC236}">
                <a16:creationId xmlns:a16="http://schemas.microsoft.com/office/drawing/2014/main" id="{7E6E6D55-0D09-8049-80AC-57816D2D54A3}"/>
              </a:ext>
            </a:extLst>
          </p:cNvPr>
          <p:cNvSpPr>
            <a:spLocks noGrp="1"/>
          </p:cNvSpPr>
          <p:nvPr>
            <p:ph sz="half" idx="2"/>
          </p:nvPr>
        </p:nvSpPr>
        <p:spPr/>
        <p:txBody>
          <a:bodyPr>
            <a:normAutofit fontScale="92500" lnSpcReduction="10000"/>
          </a:bodyPr>
          <a:lstStyle/>
          <a:p>
            <a:pPr marL="0" indent="0">
              <a:buNone/>
            </a:pPr>
            <a:r>
              <a:rPr lang="en-US"/>
              <a:t>১৯০৯ সালের ১ অক্টোবর সর্বপ্রথম ভাগলপুরে স্বামীর নামানুসারে সাখাওয়াত হোসেন মেমোরিয়াল গার্লস স্কুল প্রতিষ্ঠা করেন। শুরুতে ৫ জন ছাত্রী ছিল। পরে ১৯১১ সালে ১৬ মার্চ কলকাতায় স্থানান্তর হয়। সেখানে  ৮ জন  ছাত্রী ছিল।    </a:t>
            </a:r>
          </a:p>
          <a:p>
            <a:pPr marL="0" indent="0">
              <a:buNone/>
            </a:pPr>
            <a:r>
              <a:rPr lang="en-US"/>
              <a:t> তাঁর ধৈর্য, মনোবল, দৃঢ় প্রত্যয় ও ঐকান্তিক চেষ্টায় ততকালীন বড়লাট </a:t>
            </a:r>
          </a:p>
          <a:p>
            <a:pPr marL="0" indent="0">
              <a:buNone/>
            </a:pPr>
            <a:r>
              <a:rPr lang="en-US"/>
              <a:t>পত্নী লেডী চেমসফোর্ড এর সহায়তায় স্কুলটি সরকারি হয় এবং ইংরেজি স্কুলে উন্নীত হয়।                  </a:t>
            </a:r>
          </a:p>
        </p:txBody>
      </p:sp>
    </p:spTree>
    <p:extLst>
      <p:ext uri="{BB962C8B-B14F-4D97-AF65-F5344CB8AC3E}">
        <p14:creationId xmlns:p14="http://schemas.microsoft.com/office/powerpoint/2010/main" val="1002236017"/>
      </p:ext>
    </p:extLst>
  </p:cSld>
  <p:clrMapOvr>
    <a:masterClrMapping/>
  </p:clrMapOvr>
  <p:transition spd="slow">
    <p:randomBar dir="vert"/>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68DCA-6CAA-D64D-B824-47ECA7977637}"/>
              </a:ext>
            </a:extLst>
          </p:cNvPr>
          <p:cNvSpPr>
            <a:spLocks noGrp="1"/>
          </p:cNvSpPr>
          <p:nvPr>
            <p:ph type="title"/>
          </p:nvPr>
        </p:nvSpPr>
        <p:spPr/>
        <p:txBody>
          <a:bodyPr/>
          <a:lstStyle/>
          <a:p>
            <a:r>
              <a:rPr lang="en-US"/>
              <a:t>বেগম রোকেয়ার  অবদানসমূহ </a:t>
            </a:r>
          </a:p>
        </p:txBody>
      </p:sp>
      <p:sp>
        <p:nvSpPr>
          <p:cNvPr id="3" name="Content Placeholder 2">
            <a:extLst>
              <a:ext uri="{FF2B5EF4-FFF2-40B4-BE49-F238E27FC236}">
                <a16:creationId xmlns:a16="http://schemas.microsoft.com/office/drawing/2014/main" id="{7D0BD87F-D7F6-2F4C-B726-57B30EE8321C}"/>
              </a:ext>
            </a:extLst>
          </p:cNvPr>
          <p:cNvSpPr>
            <a:spLocks noGrp="1"/>
          </p:cNvSpPr>
          <p:nvPr>
            <p:ph sz="half" idx="1"/>
          </p:nvPr>
        </p:nvSpPr>
        <p:spPr>
          <a:xfrm>
            <a:off x="990600" y="2852539"/>
            <a:ext cx="5181600" cy="2630289"/>
          </a:xfrm>
        </p:spPr>
        <p:txBody>
          <a:bodyPr>
            <a:normAutofit lnSpcReduction="10000"/>
          </a:bodyPr>
          <a:lstStyle/>
          <a:p>
            <a:pPr marL="0" indent="0">
              <a:buNone/>
            </a:pPr>
            <a:r>
              <a:rPr lang="en-US"/>
              <a:t>আধুনিক শিক্ষা প্রবর্তন </a:t>
            </a:r>
          </a:p>
        </p:txBody>
      </p:sp>
      <p:sp>
        <p:nvSpPr>
          <p:cNvPr id="4" name="Content Placeholder 3">
            <a:extLst>
              <a:ext uri="{FF2B5EF4-FFF2-40B4-BE49-F238E27FC236}">
                <a16:creationId xmlns:a16="http://schemas.microsoft.com/office/drawing/2014/main" id="{82E8F273-7F78-4B4F-AF35-C6C3B5CC93AD}"/>
              </a:ext>
            </a:extLst>
          </p:cNvPr>
          <p:cNvSpPr>
            <a:spLocks noGrp="1"/>
          </p:cNvSpPr>
          <p:nvPr>
            <p:ph sz="half" idx="2"/>
          </p:nvPr>
        </p:nvSpPr>
        <p:spPr/>
        <p:txBody>
          <a:bodyPr>
            <a:normAutofit lnSpcReduction="10000"/>
          </a:bodyPr>
          <a:lstStyle/>
          <a:p>
            <a:pPr marL="0" indent="0">
              <a:buNone/>
            </a:pPr>
            <a:r>
              <a:rPr lang="en-US"/>
              <a:t>বেগম রোকেয়া  কলকাতার ইংরেজ, ব্রাহ্ম, বাঙালি, হিন্দু, খ্রিস্টান প্রভৃতি সমাজের অভিজ্ঞ ও কর্মদক্ষ ব্যক্তির সংস্পর্শে আসেন। তাদের নিয়ম পদ্ধতি অনুসরণ করে আধুনিক শিক্ষা প্রবর্তন করেন। স্কুলের শিক্ষাসূচি ও শিক্ষকদের অভিজ্ঞতা তিনি কাজে লাগান।  তিনি আনুষ্ঠানিক শিক্ষা গ্রহণ না করলেও ছাত্রীদের সার্বিক শিক্ষা দেন এবং শিক্ষয়িত্রীদের প্রশিক্ষণ দেন। </a:t>
            </a:r>
          </a:p>
          <a:p>
            <a:pPr marL="0" indent="0">
              <a:buNone/>
            </a:pPr>
            <a:r>
              <a:rPr lang="en-US"/>
              <a:t>                      </a:t>
            </a:r>
          </a:p>
        </p:txBody>
      </p:sp>
    </p:spTree>
    <p:extLst>
      <p:ext uri="{BB962C8B-B14F-4D97-AF65-F5344CB8AC3E}">
        <p14:creationId xmlns:p14="http://schemas.microsoft.com/office/powerpoint/2010/main" val="106629683"/>
      </p:ext>
    </p:extLst>
  </p:cSld>
  <p:clrMapOvr>
    <a:masterClrMapping/>
  </p:clrMapOvr>
  <p:transition spd="slow">
    <p:randomBar dir="vert"/>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6A13B9-213F-6E40-9D2F-DFB206EE4A06}"/>
              </a:ext>
            </a:extLst>
          </p:cNvPr>
          <p:cNvSpPr>
            <a:spLocks noGrp="1"/>
          </p:cNvSpPr>
          <p:nvPr>
            <p:ph sz="half" idx="1"/>
          </p:nvPr>
        </p:nvSpPr>
        <p:spPr>
          <a:xfrm>
            <a:off x="838200" y="3474839"/>
            <a:ext cx="5181600" cy="6766322"/>
          </a:xfrm>
        </p:spPr>
        <p:txBody>
          <a:bodyPr>
            <a:normAutofit fontScale="92500" lnSpcReduction="10000"/>
          </a:bodyPr>
          <a:lstStyle/>
          <a:p>
            <a:pPr marL="0" indent="0">
              <a:buNone/>
            </a:pPr>
            <a:r>
              <a:rPr lang="en-US"/>
              <a:t>মুসলিম ট্রেনিংস্কুল প্রতিষ্ঠা   </a:t>
            </a:r>
          </a:p>
        </p:txBody>
      </p:sp>
      <p:sp>
        <p:nvSpPr>
          <p:cNvPr id="4" name="Content Placeholder 3">
            <a:extLst>
              <a:ext uri="{FF2B5EF4-FFF2-40B4-BE49-F238E27FC236}">
                <a16:creationId xmlns:a16="http://schemas.microsoft.com/office/drawing/2014/main" id="{BB535892-6D9E-404B-8A03-D2517845B979}"/>
              </a:ext>
            </a:extLst>
          </p:cNvPr>
          <p:cNvSpPr>
            <a:spLocks noGrp="1"/>
          </p:cNvSpPr>
          <p:nvPr>
            <p:ph sz="half" idx="2"/>
          </p:nvPr>
        </p:nvSpPr>
        <p:spPr/>
        <p:txBody>
          <a:bodyPr>
            <a:normAutofit fontScale="92500" lnSpcReduction="10000"/>
          </a:bodyPr>
          <a:lstStyle/>
          <a:p>
            <a:pPr marL="0" indent="0">
              <a:buNone/>
            </a:pPr>
            <a:r>
              <a:rPr lang="en-US"/>
              <a:t>বেগম রোকেয়া শিক্ষাক্ষেত্রে পরিপূর্ণতা অর্জনে ১৯২৯ সালে কলকাতায় মুসলিম মহিলা ট্রেনিং স্কুল স্থাপন করেন। </a:t>
            </a:r>
          </a:p>
          <a:p>
            <a:pPr marL="0" indent="0">
              <a:buNone/>
            </a:pPr>
            <a:r>
              <a:rPr lang="en-US"/>
              <a:t>তিনি সর্বপ্রকার পড়াশুনা, স্বাস্থ্য,  গার্হস্থ, সেলাই , সন্তান প্রতিপালন প্রভৃতি বিষয়ে শিক্ষাকে সম্প্রসারিত করেন। ততকালীন স্টেটসম্যান পত্রিকা শিক্ষাক্ষেত্রে তাঁর বিভিন্ন অবদানের স্বীকৃতিস্বরূপ মন্তব্য করেছিল She devoted her life and all her resources to the cause of education for girls.                    </a:t>
            </a:r>
          </a:p>
        </p:txBody>
      </p:sp>
    </p:spTree>
    <p:extLst>
      <p:ext uri="{BB962C8B-B14F-4D97-AF65-F5344CB8AC3E}">
        <p14:creationId xmlns:p14="http://schemas.microsoft.com/office/powerpoint/2010/main" val="151256143"/>
      </p:ext>
    </p:extLst>
  </p:cSld>
  <p:clrMapOvr>
    <a:masterClrMapping/>
  </p:clrMapOvr>
  <p:transition spd="slow">
    <p:wheel spokes="1"/>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5" name="Explosion: 8 Points 4">
            <a:extLst>
              <a:ext uri="{FF2B5EF4-FFF2-40B4-BE49-F238E27FC236}">
                <a16:creationId xmlns:a16="http://schemas.microsoft.com/office/drawing/2014/main" id="{FF7A561F-CE42-0641-AF96-021D3444251F}"/>
              </a:ext>
            </a:extLst>
          </p:cNvPr>
          <p:cNvSpPr/>
          <p:nvPr/>
        </p:nvSpPr>
        <p:spPr>
          <a:xfrm>
            <a:off x="1571625" y="750095"/>
            <a:ext cx="10447734" cy="4929186"/>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১৯৩১ সালে বঙ্গীয় মহিলা শিক্ষা সম্মেলনে বেগম রোকেয়া Educational Ideaals for the Modern Indian Girls শীর্ষক প্রবন্ধ উপস্থাপন করে নারীশিক্ষা বিষয়ে বিভিন্ন বিষয় তুলে ধরেন । </a:t>
            </a:r>
          </a:p>
          <a:p>
            <a:pPr algn="ctr"/>
            <a:r>
              <a:rPr lang="en-US"/>
              <a:t>         </a:t>
            </a:r>
          </a:p>
        </p:txBody>
      </p:sp>
    </p:spTree>
    <p:extLst>
      <p:ext uri="{BB962C8B-B14F-4D97-AF65-F5344CB8AC3E}">
        <p14:creationId xmlns:p14="http://schemas.microsoft.com/office/powerpoint/2010/main" val="21962033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E4FE15-6AB5-B14A-9737-615B948A8302}"/>
              </a:ext>
            </a:extLst>
          </p:cNvPr>
          <p:cNvSpPr>
            <a:spLocks noGrp="1"/>
          </p:cNvSpPr>
          <p:nvPr>
            <p:ph sz="half" idx="1"/>
          </p:nvPr>
        </p:nvSpPr>
        <p:spPr>
          <a:xfrm>
            <a:off x="838200" y="2857500"/>
            <a:ext cx="5181600" cy="3319463"/>
          </a:xfrm>
        </p:spPr>
        <p:txBody>
          <a:bodyPr>
            <a:normAutofit fontScale="92500" lnSpcReduction="10000"/>
          </a:bodyPr>
          <a:lstStyle/>
          <a:p>
            <a:pPr marL="0" indent="0">
              <a:buNone/>
            </a:pPr>
            <a:r>
              <a:rPr lang="en-US"/>
              <a:t>সমাজসেবায় অবদান </a:t>
            </a:r>
          </a:p>
        </p:txBody>
      </p:sp>
      <p:sp>
        <p:nvSpPr>
          <p:cNvPr id="4" name="Content Placeholder 3">
            <a:extLst>
              <a:ext uri="{FF2B5EF4-FFF2-40B4-BE49-F238E27FC236}">
                <a16:creationId xmlns:a16="http://schemas.microsoft.com/office/drawing/2014/main" id="{8D46F83F-EFB2-E340-8F71-AB38E5420405}"/>
              </a:ext>
            </a:extLst>
          </p:cNvPr>
          <p:cNvSpPr>
            <a:spLocks noGrp="1"/>
          </p:cNvSpPr>
          <p:nvPr>
            <p:ph sz="half" idx="2"/>
          </p:nvPr>
        </p:nvSpPr>
        <p:spPr/>
        <p:txBody>
          <a:bodyPr>
            <a:normAutofit fontScale="92500" lnSpcReduction="10000"/>
          </a:bodyPr>
          <a:lstStyle/>
          <a:p>
            <a:pPr marL="0" indent="0">
              <a:buNone/>
            </a:pPr>
            <a:r>
              <a:rPr lang="en-US"/>
              <a:t>সমাজসেবায় তিনি গুরুত্বপূর্ণ অবদান রাখেন।  ১৯১৬  সালে  আন্জুমানে খাওয়াতীনে ইসলাম নামক মুসলিম নারী সমিতি প্রতিষ্ঠা করেন। এ সমিতির মাধ্যমে তিনি নারীমুক্তি আন্দোলন শুরু করেন। অর্থনৈতিক মুক্তির জন্য মুসলিম দরিদ্র বালিকাদের শিক্ষা প্রদান, পরিত্যক্ত অসহায় ও আশ্রয়হীন মহিলাদের আশ্রয় ও কর্মসংস্হানপর ব্যবস্থা করা হয়। নারীর অধিকার আাদায়ে নারীসমাজকে সংগঠিত করাই ছিল এ সমিতির মুল কাজ।                 </a:t>
            </a:r>
          </a:p>
        </p:txBody>
      </p:sp>
    </p:spTree>
    <p:extLst>
      <p:ext uri="{BB962C8B-B14F-4D97-AF65-F5344CB8AC3E}">
        <p14:creationId xmlns:p14="http://schemas.microsoft.com/office/powerpoint/2010/main" val="1988145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580AA-B5ED-5D47-8652-906A35B9602C}"/>
              </a:ext>
            </a:extLst>
          </p:cNvPr>
          <p:cNvSpPr>
            <a:spLocks noGrp="1"/>
          </p:cNvSpPr>
          <p:nvPr>
            <p:ph type="title"/>
          </p:nvPr>
        </p:nvSpPr>
        <p:spPr>
          <a:xfrm>
            <a:off x="695325" y="543719"/>
            <a:ext cx="10515600" cy="1325563"/>
          </a:xfrm>
        </p:spPr>
        <p:txBody>
          <a:bodyPr/>
          <a:lstStyle/>
          <a:p>
            <a:r>
              <a:rPr lang="en-US"/>
              <a:t>পরিচিতি </a:t>
            </a:r>
          </a:p>
        </p:txBody>
      </p:sp>
      <p:sp>
        <p:nvSpPr>
          <p:cNvPr id="3" name="Content Placeholder 2">
            <a:extLst>
              <a:ext uri="{FF2B5EF4-FFF2-40B4-BE49-F238E27FC236}">
                <a16:creationId xmlns:a16="http://schemas.microsoft.com/office/drawing/2014/main" id="{3F7B600D-8D09-BD47-AC7B-5AB43C64B229}"/>
              </a:ext>
            </a:extLst>
          </p:cNvPr>
          <p:cNvSpPr>
            <a:spLocks noGrp="1"/>
          </p:cNvSpPr>
          <p:nvPr>
            <p:ph idx="1"/>
          </p:nvPr>
        </p:nvSpPr>
        <p:spPr/>
        <p:txBody>
          <a:bodyPr/>
          <a:lstStyle/>
          <a:p>
            <a:pPr marL="0" indent="0">
              <a:buNone/>
            </a:pPr>
            <a:r>
              <a:rPr lang="en-US"/>
              <a:t>শিক্ষক পরিচিতি  </a:t>
            </a:r>
          </a:p>
          <a:p>
            <a:pPr marL="0" indent="0">
              <a:buNone/>
            </a:pPr>
            <a:r>
              <a:rPr lang="en-US"/>
              <a:t>এ এস এম রবিউল ইসলাম</a:t>
            </a:r>
          </a:p>
          <a:p>
            <a:pPr marL="0" indent="0">
              <a:buNone/>
            </a:pPr>
            <a:r>
              <a:rPr lang="en-US"/>
              <a:t>প্রভাষক, সমাজকর্ম  </a:t>
            </a:r>
          </a:p>
          <a:p>
            <a:pPr marL="0" indent="0">
              <a:buNone/>
            </a:pPr>
            <a:r>
              <a:rPr lang="en-US"/>
              <a:t>আদিতমারী সরকারি কলেজ </a:t>
            </a:r>
          </a:p>
          <a:p>
            <a:pPr marL="0" indent="0">
              <a:buNone/>
            </a:pPr>
            <a:r>
              <a:rPr lang="en-US"/>
              <a:t>আদিতমারী, লালমনিরহাট । </a:t>
            </a:r>
          </a:p>
          <a:p>
            <a:pPr marL="0" indent="0">
              <a:buNone/>
            </a:pPr>
            <a:r>
              <a:rPr lang="en-US"/>
              <a:t>ইমেইল- </a:t>
            </a:r>
            <a:r>
              <a:rPr lang="en-US">
                <a:hlinkClick r:id="rId2"/>
              </a:rPr>
              <a:t>rabiul.agc.sw@gmail</a:t>
            </a:r>
            <a:r>
              <a:rPr lang="en-US"/>
              <a:t>. Com </a:t>
            </a:r>
          </a:p>
          <a:p>
            <a:pPr marL="0" indent="0">
              <a:buNone/>
            </a:pPr>
            <a:r>
              <a:rPr lang="en-US"/>
              <a:t>  </a:t>
            </a:r>
          </a:p>
        </p:txBody>
      </p:sp>
    </p:spTree>
    <p:extLst>
      <p:ext uri="{BB962C8B-B14F-4D97-AF65-F5344CB8AC3E}">
        <p14:creationId xmlns:p14="http://schemas.microsoft.com/office/powerpoint/2010/main" val="31757502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8" presetClass="emph" presetSubtype="0" fill="hold" grpId="1" nodeType="clickEffect">
                                  <p:stCondLst>
                                    <p:cond delay="0"/>
                                  </p:stCondLst>
                                  <p:childTnLst>
                                    <p:animRot by="21600000">
                                      <p:cBhvr>
                                        <p:cTn id="24"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B66C82-8957-BD4F-8AA2-6E9C50562A39}"/>
              </a:ext>
            </a:extLst>
          </p:cNvPr>
          <p:cNvSpPr>
            <a:spLocks noGrp="1"/>
          </p:cNvSpPr>
          <p:nvPr>
            <p:ph sz="half" idx="1"/>
          </p:nvPr>
        </p:nvSpPr>
        <p:spPr>
          <a:xfrm>
            <a:off x="990600" y="3429000"/>
            <a:ext cx="5181600" cy="6552010"/>
          </a:xfrm>
        </p:spPr>
        <p:txBody>
          <a:bodyPr>
            <a:normAutofit lnSpcReduction="10000"/>
          </a:bodyPr>
          <a:lstStyle/>
          <a:p>
            <a:pPr marL="0" indent="0">
              <a:buNone/>
            </a:pPr>
            <a:r>
              <a:rPr lang="en-US"/>
              <a:t>সমাজসংস্কারে অবদান  </a:t>
            </a:r>
          </a:p>
        </p:txBody>
      </p:sp>
      <p:sp>
        <p:nvSpPr>
          <p:cNvPr id="4" name="Content Placeholder 3">
            <a:extLst>
              <a:ext uri="{FF2B5EF4-FFF2-40B4-BE49-F238E27FC236}">
                <a16:creationId xmlns:a16="http://schemas.microsoft.com/office/drawing/2014/main" id="{A883FF5C-AB8E-1549-90AE-2E733229A360}"/>
              </a:ext>
            </a:extLst>
          </p:cNvPr>
          <p:cNvSpPr>
            <a:spLocks noGrp="1"/>
          </p:cNvSpPr>
          <p:nvPr>
            <p:ph sz="half" idx="2"/>
          </p:nvPr>
        </p:nvSpPr>
        <p:spPr>
          <a:xfrm>
            <a:off x="5243513" y="1638102"/>
            <a:ext cx="5181600" cy="4351338"/>
          </a:xfrm>
        </p:spPr>
        <p:txBody>
          <a:bodyPr>
            <a:normAutofit lnSpcReduction="10000"/>
          </a:bodyPr>
          <a:lstStyle/>
          <a:p>
            <a:pPr marL="0" indent="0">
              <a:buNone/>
            </a:pPr>
            <a:r>
              <a:rPr lang="en-US"/>
              <a:t>নারী পুরুষ বৈষম্য,  নারী জাতির অকর্মণ্যতা,বাল্যবিবাহ , পুরুষের বহুবিবাহ,তালাক, পীর পুঁজা প্রভৃতি ক্ষেত্রে তিনি লেখনির মাধ্যমে ধর্মান্ধতা ও কুসংস্কারে আচ্ছন্ন সমাজ ব্যবহার মূলে কুঠারাঘাত করেছিলেন। ড. আনিসুজ্জামান তাঁর মুসলিম মানস ও বাংলা সাহিত্য গ্রন্থে বলেছে, “ বেগম রোকেয়া বিদ্রুপের শাণিত কষাঘাত নিয়ে মাঠে নামলেন এবং আক্রমণ করলেন ব্যক্তিকে ননয় সমাজের মনোবৃত্তিকে।”          </a:t>
            </a:r>
          </a:p>
        </p:txBody>
      </p:sp>
    </p:spTree>
    <p:extLst>
      <p:ext uri="{BB962C8B-B14F-4D97-AF65-F5344CB8AC3E}">
        <p14:creationId xmlns:p14="http://schemas.microsoft.com/office/powerpoint/2010/main" val="183647265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31F408-5842-E747-9016-303351E252D5}"/>
              </a:ext>
            </a:extLst>
          </p:cNvPr>
          <p:cNvSpPr>
            <a:spLocks noGrp="1"/>
          </p:cNvSpPr>
          <p:nvPr>
            <p:ph sz="half" idx="1"/>
          </p:nvPr>
        </p:nvSpPr>
        <p:spPr>
          <a:xfrm>
            <a:off x="838200" y="2661047"/>
            <a:ext cx="5181600" cy="3515916"/>
          </a:xfrm>
        </p:spPr>
        <p:txBody>
          <a:bodyPr/>
          <a:lstStyle/>
          <a:p>
            <a:pPr marL="0" indent="0">
              <a:buNone/>
            </a:pPr>
            <a:r>
              <a:rPr lang="en-US"/>
              <a:t>সাহিত্য ক্ষেত্রে অবদান </a:t>
            </a:r>
          </a:p>
        </p:txBody>
      </p:sp>
      <p:sp>
        <p:nvSpPr>
          <p:cNvPr id="4" name="Content Placeholder 3">
            <a:extLst>
              <a:ext uri="{FF2B5EF4-FFF2-40B4-BE49-F238E27FC236}">
                <a16:creationId xmlns:a16="http://schemas.microsoft.com/office/drawing/2014/main" id="{1613DE38-859E-9242-A10F-830A8D9B438F}"/>
              </a:ext>
            </a:extLst>
          </p:cNvPr>
          <p:cNvSpPr>
            <a:spLocks noGrp="1"/>
          </p:cNvSpPr>
          <p:nvPr>
            <p:ph sz="half" idx="2"/>
          </p:nvPr>
        </p:nvSpPr>
        <p:spPr/>
        <p:txBody>
          <a:bodyPr/>
          <a:lstStyle/>
          <a:p>
            <a:pPr marL="0" indent="0">
              <a:buNone/>
            </a:pPr>
            <a:r>
              <a:rPr lang="en-US"/>
              <a:t>সাহিত্যের মাধ্যমে তিনি নারীদের উত্সাহ- উদ্দীপনা ও নারী জাগরণের প্রয়াস চালান। তাঁর সাহিত্যকর্মের মধ্যে সুলতানার স্বপ্ন,  পদ্মরাগ, মতিচুর, অবরোধবাসিনী ইত্যাদি প্রধান। নারীর অধিকার, সুবেহ সাদেক, রাণী ভিখারিনী প্রভৃতি তাঁর উল্লেখযোগ্য গ্রন্থ।     </a:t>
            </a:r>
          </a:p>
        </p:txBody>
      </p:sp>
    </p:spTree>
    <p:extLst>
      <p:ext uri="{BB962C8B-B14F-4D97-AF65-F5344CB8AC3E}">
        <p14:creationId xmlns:p14="http://schemas.microsoft.com/office/powerpoint/2010/main" val="3541346941"/>
      </p:ext>
    </p:extLst>
  </p:cSld>
  <p:clrMapOvr>
    <a:masterClrMapping/>
  </p:clrMapOvr>
  <p:transition spd="slow">
    <p:randomBar dir="vert"/>
  </p:transition>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1D9BB-8A55-1B44-A6F1-46830B7F2DB7}"/>
              </a:ext>
            </a:extLst>
          </p:cNvPr>
          <p:cNvSpPr>
            <a:spLocks noGrp="1"/>
          </p:cNvSpPr>
          <p:nvPr>
            <p:ph type="ctrTitle"/>
          </p:nvPr>
        </p:nvSpPr>
        <p:spPr>
          <a:xfrm>
            <a:off x="2024062" y="-910829"/>
            <a:ext cx="9144000" cy="4679157"/>
          </a:xfrm>
        </p:spPr>
        <p:txBody>
          <a:bodyPr>
            <a:normAutofit/>
          </a:bodyPr>
          <a:lstStyle/>
          <a:p>
            <a:r>
              <a:rPr lang="en-US" sz="2400"/>
              <a:t>শেষ কথা</a:t>
            </a:r>
            <a:br>
              <a:rPr lang="en-US" sz="2400"/>
            </a:br>
            <a:r>
              <a:rPr lang="en-US" sz="2400"/>
              <a:t>নারী শিক্ষার অগ্রূত বেগম রোকেয়া এভাবেই তত্কালীন মুসলিম নারী সমাজকে শিক্ষার আলোয় আলোকিত করে স্বাবলম্বী হতে সাহায্য করেছিলেন।  আজকের নারী শিক্ষা , নারী অধিকার ও নারীর ক্ষমতায়নের যে শ্লোগান দেয়া হয় তা বেগম রোকেয়ার স্বপ্নেরই বাস্তবায়ন।  তাকে স্মরন করার জন্য ৯ ডিসেম্বর রোকেয়া দিবস হিসেবে পালন করা হয়</a:t>
            </a:r>
            <a:r>
              <a:rPr lang="en-US" sz="1800"/>
              <a:t>।                  </a:t>
            </a:r>
          </a:p>
        </p:txBody>
      </p:sp>
    </p:spTree>
    <p:extLst>
      <p:ext uri="{BB962C8B-B14F-4D97-AF65-F5344CB8AC3E}">
        <p14:creationId xmlns:p14="http://schemas.microsoft.com/office/powerpoint/2010/main" val="22735928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8D80B-48FD-A147-9826-A998FFDE76F0}"/>
              </a:ext>
            </a:extLst>
          </p:cNvPr>
          <p:cNvSpPr>
            <a:spLocks noGrp="1"/>
          </p:cNvSpPr>
          <p:nvPr>
            <p:ph type="title"/>
          </p:nvPr>
        </p:nvSpPr>
        <p:spPr/>
        <p:txBody>
          <a:bodyPr/>
          <a:lstStyle/>
          <a:p>
            <a:r>
              <a:rPr lang="en-US"/>
              <a:t>দলীয় কাজ   </a:t>
            </a:r>
          </a:p>
        </p:txBody>
      </p:sp>
      <p:sp>
        <p:nvSpPr>
          <p:cNvPr id="3" name="Content Placeholder 2">
            <a:extLst>
              <a:ext uri="{FF2B5EF4-FFF2-40B4-BE49-F238E27FC236}">
                <a16:creationId xmlns:a16="http://schemas.microsoft.com/office/drawing/2014/main" id="{88B67560-F057-3747-8DFA-A30E48666929}"/>
              </a:ext>
            </a:extLst>
          </p:cNvPr>
          <p:cNvSpPr>
            <a:spLocks noGrp="1"/>
          </p:cNvSpPr>
          <p:nvPr>
            <p:ph idx="1"/>
          </p:nvPr>
        </p:nvSpPr>
        <p:spPr/>
        <p:txBody>
          <a:bodyPr/>
          <a:lstStyle/>
          <a:p>
            <a:pPr marL="0" indent="0">
              <a:buNone/>
            </a:pPr>
            <a:r>
              <a:rPr lang="en-US"/>
              <a:t>বেগম রোকেয়া ছিলেন বাঙালি মুসলিম নারী মুক্তি আন্দোলনের অগ্রদূত – বক্তব্যটি বিশ্লেষণ কর।       </a:t>
            </a:r>
          </a:p>
        </p:txBody>
      </p:sp>
      <p:pic>
        <p:nvPicPr>
          <p:cNvPr id="4" name="Picture 4">
            <a:extLst>
              <a:ext uri="{FF2B5EF4-FFF2-40B4-BE49-F238E27FC236}">
                <a16:creationId xmlns:a16="http://schemas.microsoft.com/office/drawing/2014/main" id="{776BC401-D988-7E4A-B4C0-17BDB45766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87579" y="2624136"/>
            <a:ext cx="3810000" cy="3181350"/>
          </a:xfrm>
          <a:prstGeom prst="rect">
            <a:avLst/>
          </a:prstGeom>
        </p:spPr>
      </p:pic>
    </p:spTree>
    <p:extLst>
      <p:ext uri="{BB962C8B-B14F-4D97-AF65-F5344CB8AC3E}">
        <p14:creationId xmlns:p14="http://schemas.microsoft.com/office/powerpoint/2010/main" val="6048967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16F10-083A-6E4F-8198-ED18B64D29C7}"/>
              </a:ext>
            </a:extLst>
          </p:cNvPr>
          <p:cNvSpPr>
            <a:spLocks noGrp="1"/>
          </p:cNvSpPr>
          <p:nvPr>
            <p:ph type="title"/>
          </p:nvPr>
        </p:nvSpPr>
        <p:spPr/>
        <p:txBody>
          <a:bodyPr/>
          <a:lstStyle/>
          <a:p>
            <a:r>
              <a:rPr lang="en-US"/>
              <a:t>মূল্যায়ন </a:t>
            </a:r>
          </a:p>
        </p:txBody>
      </p:sp>
      <p:sp>
        <p:nvSpPr>
          <p:cNvPr id="3" name="Content Placeholder 2">
            <a:extLst>
              <a:ext uri="{FF2B5EF4-FFF2-40B4-BE49-F238E27FC236}">
                <a16:creationId xmlns:a16="http://schemas.microsoft.com/office/drawing/2014/main" id="{B978EEEF-83B4-6748-9918-2431BCD45396}"/>
              </a:ext>
            </a:extLst>
          </p:cNvPr>
          <p:cNvSpPr>
            <a:spLocks noGrp="1"/>
          </p:cNvSpPr>
          <p:nvPr>
            <p:ph idx="1"/>
          </p:nvPr>
        </p:nvSpPr>
        <p:spPr/>
        <p:txBody>
          <a:bodyPr/>
          <a:lstStyle/>
          <a:p>
            <a:pPr marL="0" indent="0">
              <a:buNone/>
            </a:pPr>
            <a:r>
              <a:rPr lang="en-US"/>
              <a:t>বেগম রোকেয়া কখন কোথায় জন্ম গ্রহন করেন? </a:t>
            </a:r>
          </a:p>
          <a:p>
            <a:pPr marL="0" indent="0">
              <a:buNone/>
            </a:pPr>
            <a:r>
              <a:rPr lang="en-US"/>
              <a:t>  সাখাওয়াত মেমোরিয়াল গার্লস স্কুলের প্রতিষ্ঠাতা কে?   </a:t>
            </a:r>
          </a:p>
        </p:txBody>
      </p:sp>
    </p:spTree>
    <p:extLst>
      <p:ext uri="{BB962C8B-B14F-4D97-AF65-F5344CB8AC3E}">
        <p14:creationId xmlns:p14="http://schemas.microsoft.com/office/powerpoint/2010/main" val="10759626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B81788-642D-BB42-829B-C243DDF646EB}"/>
              </a:ext>
            </a:extLst>
          </p:cNvPr>
          <p:cNvSpPr>
            <a:spLocks noGrp="1"/>
          </p:cNvSpPr>
          <p:nvPr>
            <p:ph idx="1"/>
          </p:nvPr>
        </p:nvSpPr>
        <p:spPr/>
        <p:txBody>
          <a:bodyPr/>
          <a:lstStyle/>
          <a:p>
            <a:pPr marL="0" indent="0">
              <a:buNone/>
            </a:pPr>
            <a:r>
              <a:rPr lang="en-US"/>
              <a:t>কনটেন্ট দেখার জন্য</a:t>
            </a:r>
          </a:p>
          <a:p>
            <a:pPr marL="0" indent="0">
              <a:buNone/>
            </a:pPr>
            <a:r>
              <a:rPr lang="en-US"/>
              <a:t>আন্তরিক ধন্যবাদ। </a:t>
            </a:r>
          </a:p>
          <a:p>
            <a:pPr marL="0" indent="0">
              <a:buNone/>
            </a:pPr>
            <a:r>
              <a:rPr lang="en-US"/>
              <a:t>  </a:t>
            </a:r>
          </a:p>
        </p:txBody>
      </p:sp>
    </p:spTree>
    <p:extLst>
      <p:ext uri="{BB962C8B-B14F-4D97-AF65-F5344CB8AC3E}">
        <p14:creationId xmlns:p14="http://schemas.microsoft.com/office/powerpoint/2010/main" val="332820008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469B8-BDD7-2049-BE0E-FA5FC2C911B6}"/>
              </a:ext>
            </a:extLst>
          </p:cNvPr>
          <p:cNvSpPr>
            <a:spLocks noGrp="1"/>
          </p:cNvSpPr>
          <p:nvPr>
            <p:ph type="title"/>
          </p:nvPr>
        </p:nvSpPr>
        <p:spPr/>
        <p:txBody>
          <a:bodyPr/>
          <a:lstStyle/>
          <a:p>
            <a:r>
              <a:rPr lang="en-US"/>
              <a:t>পাঠ পরিচিতি </a:t>
            </a:r>
            <a:br>
              <a:rPr lang="en-US"/>
            </a:br>
            <a:r>
              <a:rPr lang="en-US"/>
              <a:t> </a:t>
            </a:r>
          </a:p>
        </p:txBody>
      </p:sp>
      <p:sp>
        <p:nvSpPr>
          <p:cNvPr id="3" name="Content Placeholder 2">
            <a:extLst>
              <a:ext uri="{FF2B5EF4-FFF2-40B4-BE49-F238E27FC236}">
                <a16:creationId xmlns:a16="http://schemas.microsoft.com/office/drawing/2014/main" id="{1865F6D3-935D-DF4D-AE23-6EE10D8B2C88}"/>
              </a:ext>
            </a:extLst>
          </p:cNvPr>
          <p:cNvSpPr>
            <a:spLocks noGrp="1"/>
          </p:cNvSpPr>
          <p:nvPr>
            <p:ph idx="1"/>
          </p:nvPr>
        </p:nvSpPr>
        <p:spPr/>
        <p:txBody>
          <a:bodyPr/>
          <a:lstStyle/>
          <a:p>
            <a:pPr marL="0" indent="0">
              <a:buNone/>
            </a:pPr>
            <a:r>
              <a:rPr lang="en-US"/>
              <a:t>শ্রেণি- একাদশ ও দ্বাদশ </a:t>
            </a:r>
          </a:p>
          <a:p>
            <a:pPr marL="0" indent="0">
              <a:buNone/>
            </a:pPr>
            <a:r>
              <a:rPr lang="en-US"/>
              <a:t>বিষয়- সমাজকর্ম</a:t>
            </a:r>
          </a:p>
          <a:p>
            <a:pPr marL="0" indent="0">
              <a:buNone/>
            </a:pPr>
            <a:r>
              <a:rPr lang="en-US"/>
              <a:t>অধ্যায়- চতুর্থ </a:t>
            </a:r>
          </a:p>
          <a:p>
            <a:pPr marL="0" indent="0">
              <a:buNone/>
            </a:pPr>
            <a:r>
              <a:rPr lang="en-US"/>
              <a:t>সমাজকর্ম সম্পর্কিত প্রত্যয়</a:t>
            </a:r>
          </a:p>
          <a:p>
            <a:pPr marL="0" indent="0">
              <a:buNone/>
            </a:pPr>
            <a:r>
              <a:rPr lang="en-US"/>
              <a:t>Concept Related to Social Work         </a:t>
            </a:r>
          </a:p>
        </p:txBody>
      </p:sp>
    </p:spTree>
    <p:extLst>
      <p:ext uri="{BB962C8B-B14F-4D97-AF65-F5344CB8AC3E}">
        <p14:creationId xmlns:p14="http://schemas.microsoft.com/office/powerpoint/2010/main" val="666616082"/>
      </p:ext>
    </p:extLst>
  </p:cSld>
  <p:clrMapOvr>
    <a:masterClrMapping/>
  </p:clrMapOvr>
  <p:transition spd="slow">
    <p:wheel spokes="1"/>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6769F-767A-0643-A7E9-5D16942B39F0}"/>
              </a:ext>
            </a:extLst>
          </p:cNvPr>
          <p:cNvSpPr>
            <a:spLocks noGrp="1"/>
          </p:cNvSpPr>
          <p:nvPr>
            <p:ph type="title"/>
          </p:nvPr>
        </p:nvSpPr>
        <p:spPr/>
        <p:txBody>
          <a:bodyPr/>
          <a:lstStyle/>
          <a:p>
            <a:r>
              <a:rPr lang="en-US"/>
              <a:t>ক্লাসের সময়  ৫০ মিনিট </a:t>
            </a:r>
          </a:p>
        </p:txBody>
      </p:sp>
      <p:pic>
        <p:nvPicPr>
          <p:cNvPr id="4" name="Picture 4">
            <a:extLst>
              <a:ext uri="{FF2B5EF4-FFF2-40B4-BE49-F238E27FC236}">
                <a16:creationId xmlns:a16="http://schemas.microsoft.com/office/drawing/2014/main" id="{5F90ACA6-7F94-024F-A409-B2FA9F23A30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76512" y="2024856"/>
            <a:ext cx="7038975" cy="3952875"/>
          </a:xfrm>
        </p:spPr>
      </p:pic>
    </p:spTree>
    <p:extLst>
      <p:ext uri="{BB962C8B-B14F-4D97-AF65-F5344CB8AC3E}">
        <p14:creationId xmlns:p14="http://schemas.microsoft.com/office/powerpoint/2010/main" val="29601496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61784-7225-C64E-ADFA-3AFDA8164342}"/>
              </a:ext>
            </a:extLst>
          </p:cNvPr>
          <p:cNvSpPr>
            <a:spLocks noGrp="1"/>
          </p:cNvSpPr>
          <p:nvPr>
            <p:ph type="title"/>
          </p:nvPr>
        </p:nvSpPr>
        <p:spPr/>
        <p:txBody>
          <a:bodyPr/>
          <a:lstStyle/>
          <a:p>
            <a:r>
              <a:rPr lang="en-US"/>
              <a:t>ছবিগুলো দেখে ভাবনা করি  </a:t>
            </a:r>
          </a:p>
        </p:txBody>
      </p:sp>
      <p:pic>
        <p:nvPicPr>
          <p:cNvPr id="4" name="Picture 4">
            <a:extLst>
              <a:ext uri="{FF2B5EF4-FFF2-40B4-BE49-F238E27FC236}">
                <a16:creationId xmlns:a16="http://schemas.microsoft.com/office/drawing/2014/main" id="{3AAD54B0-B04C-3A49-B038-A234D2EB130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2300524"/>
            <a:ext cx="2143595" cy="2449806"/>
          </a:xfrm>
        </p:spPr>
      </p:pic>
      <p:pic>
        <p:nvPicPr>
          <p:cNvPr id="5" name="Picture 5">
            <a:extLst>
              <a:ext uri="{FF2B5EF4-FFF2-40B4-BE49-F238E27FC236}">
                <a16:creationId xmlns:a16="http://schemas.microsoft.com/office/drawing/2014/main" id="{DB42BF08-5D6A-414D-A1F8-EAD0BA62F9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0228" y="2377907"/>
            <a:ext cx="3508900" cy="2333590"/>
          </a:xfrm>
          <a:prstGeom prst="rect">
            <a:avLst/>
          </a:prstGeom>
        </p:spPr>
      </p:pic>
      <p:pic>
        <p:nvPicPr>
          <p:cNvPr id="6" name="Picture 6">
            <a:extLst>
              <a:ext uri="{FF2B5EF4-FFF2-40B4-BE49-F238E27FC236}">
                <a16:creationId xmlns:a16="http://schemas.microsoft.com/office/drawing/2014/main" id="{EF1673D0-D316-2D4A-9FAD-893E3B410EC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6927561" y="2377907"/>
            <a:ext cx="2317447" cy="2408363"/>
          </a:xfrm>
          <a:prstGeom prst="rect">
            <a:avLst/>
          </a:prstGeom>
        </p:spPr>
      </p:pic>
      <p:pic>
        <p:nvPicPr>
          <p:cNvPr id="7" name="Picture 7">
            <a:extLst>
              <a:ext uri="{FF2B5EF4-FFF2-40B4-BE49-F238E27FC236}">
                <a16:creationId xmlns:a16="http://schemas.microsoft.com/office/drawing/2014/main" id="{9315C72A-7472-6944-AB55-6D62BF82D39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822656" y="2385037"/>
            <a:ext cx="2120994" cy="2350601"/>
          </a:xfrm>
          <a:prstGeom prst="rect">
            <a:avLst/>
          </a:prstGeom>
        </p:spPr>
      </p:pic>
    </p:spTree>
    <p:extLst>
      <p:ext uri="{BB962C8B-B14F-4D97-AF65-F5344CB8AC3E}">
        <p14:creationId xmlns:p14="http://schemas.microsoft.com/office/powerpoint/2010/main" val="3561759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B8EF0-A778-F046-9531-D4EB2B4C8D11}"/>
              </a:ext>
            </a:extLst>
          </p:cNvPr>
          <p:cNvSpPr>
            <a:spLocks noGrp="1"/>
          </p:cNvSpPr>
          <p:nvPr>
            <p:ph type="title"/>
          </p:nvPr>
        </p:nvSpPr>
        <p:spPr/>
        <p:txBody>
          <a:bodyPr/>
          <a:lstStyle/>
          <a:p>
            <a:r>
              <a:rPr lang="en-US"/>
              <a:t>আজকের পাঠ  </a:t>
            </a:r>
          </a:p>
        </p:txBody>
      </p:sp>
      <p:sp>
        <p:nvSpPr>
          <p:cNvPr id="3" name="Content Placeholder 2">
            <a:extLst>
              <a:ext uri="{FF2B5EF4-FFF2-40B4-BE49-F238E27FC236}">
                <a16:creationId xmlns:a16="http://schemas.microsoft.com/office/drawing/2014/main" id="{5537D18B-581F-BA47-92F9-1978E78B1121}"/>
              </a:ext>
            </a:extLst>
          </p:cNvPr>
          <p:cNvSpPr>
            <a:spLocks noGrp="1"/>
          </p:cNvSpPr>
          <p:nvPr>
            <p:ph idx="1"/>
          </p:nvPr>
        </p:nvSpPr>
        <p:spPr/>
        <p:txBody>
          <a:bodyPr/>
          <a:lstStyle/>
          <a:p>
            <a:pPr marL="0" indent="0">
              <a:buNone/>
            </a:pPr>
            <a:r>
              <a:rPr lang="en-US"/>
              <a:t>নারী শিক্ষা আন্দোলন ও বেগম রোকেয়া</a:t>
            </a:r>
          </a:p>
          <a:p>
            <a:pPr marL="0" indent="0">
              <a:buNone/>
            </a:pPr>
            <a:r>
              <a:rPr lang="en-US"/>
              <a:t> Women Education Movement &amp; Begum Rokeya </a:t>
            </a:r>
          </a:p>
          <a:p>
            <a:pPr marL="0" indent="0">
              <a:buNone/>
            </a:pPr>
            <a:r>
              <a:rPr lang="en-US"/>
              <a:t>          </a:t>
            </a:r>
          </a:p>
        </p:txBody>
      </p:sp>
    </p:spTree>
    <p:extLst>
      <p:ext uri="{BB962C8B-B14F-4D97-AF65-F5344CB8AC3E}">
        <p14:creationId xmlns:p14="http://schemas.microsoft.com/office/powerpoint/2010/main" val="352862747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FBBD2-D784-AF44-A5B9-DC0F0A380D06}"/>
              </a:ext>
            </a:extLst>
          </p:cNvPr>
          <p:cNvSpPr>
            <a:spLocks noGrp="1"/>
          </p:cNvSpPr>
          <p:nvPr>
            <p:ph type="title"/>
          </p:nvPr>
        </p:nvSpPr>
        <p:spPr/>
        <p:txBody>
          <a:bodyPr/>
          <a:lstStyle/>
          <a:p>
            <a:r>
              <a:rPr lang="en-US"/>
              <a:t>শিখনফল-  </a:t>
            </a:r>
          </a:p>
        </p:txBody>
      </p:sp>
      <p:sp>
        <p:nvSpPr>
          <p:cNvPr id="3" name="Content Placeholder 2">
            <a:extLst>
              <a:ext uri="{FF2B5EF4-FFF2-40B4-BE49-F238E27FC236}">
                <a16:creationId xmlns:a16="http://schemas.microsoft.com/office/drawing/2014/main" id="{F0A2116D-DD39-C846-B12F-3F4B8CA1E7FD}"/>
              </a:ext>
            </a:extLst>
          </p:cNvPr>
          <p:cNvSpPr>
            <a:spLocks noGrp="1"/>
          </p:cNvSpPr>
          <p:nvPr>
            <p:ph idx="1"/>
          </p:nvPr>
        </p:nvSpPr>
        <p:spPr/>
        <p:txBody>
          <a:bodyPr/>
          <a:lstStyle/>
          <a:p>
            <a:pPr marL="0" indent="0">
              <a:buNone/>
            </a:pPr>
            <a:r>
              <a:rPr lang="en-US"/>
              <a:t>নারী শিক্ষা আন্দোলন সম্পর্কে জানতে পারবে। </a:t>
            </a:r>
          </a:p>
          <a:p>
            <a:pPr marL="0" indent="0">
              <a:buNone/>
            </a:pPr>
            <a:r>
              <a:rPr lang="en-US"/>
              <a:t>সমাজসংস্কারে বেগম রোকেয়ার অবদান ব্যাখ্যা করতে পারবে ।        </a:t>
            </a:r>
          </a:p>
        </p:txBody>
      </p:sp>
    </p:spTree>
    <p:extLst>
      <p:ext uri="{BB962C8B-B14F-4D97-AF65-F5344CB8AC3E}">
        <p14:creationId xmlns:p14="http://schemas.microsoft.com/office/powerpoint/2010/main" val="38920638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2B542B-F64D-9249-AA65-16040F3BDCF9}"/>
              </a:ext>
            </a:extLst>
          </p:cNvPr>
          <p:cNvSpPr>
            <a:spLocks noGrp="1"/>
          </p:cNvSpPr>
          <p:nvPr>
            <p:ph idx="1"/>
          </p:nvPr>
        </p:nvSpPr>
        <p:spPr>
          <a:xfrm>
            <a:off x="2992335" y="5110957"/>
            <a:ext cx="8692753" cy="1747043"/>
          </a:xfrm>
        </p:spPr>
        <p:txBody>
          <a:bodyPr/>
          <a:lstStyle/>
          <a:p>
            <a:pPr marL="0" indent="0">
              <a:buNone/>
            </a:pPr>
            <a:endParaRPr lang="en-US"/>
          </a:p>
          <a:p>
            <a:pPr marL="0" indent="0">
              <a:buNone/>
            </a:pPr>
            <a:r>
              <a:rPr lang="en-US"/>
              <a:t>Women Education Movement     </a:t>
            </a:r>
          </a:p>
        </p:txBody>
      </p:sp>
      <p:sp>
        <p:nvSpPr>
          <p:cNvPr id="4" name="Sun 3">
            <a:extLst>
              <a:ext uri="{FF2B5EF4-FFF2-40B4-BE49-F238E27FC236}">
                <a16:creationId xmlns:a16="http://schemas.microsoft.com/office/drawing/2014/main" id="{9E249DE2-774B-3347-ABC1-10E6FA4CBFE9}"/>
              </a:ext>
            </a:extLst>
          </p:cNvPr>
          <p:cNvSpPr/>
          <p:nvPr/>
        </p:nvSpPr>
        <p:spPr>
          <a:xfrm>
            <a:off x="2992335" y="253208"/>
            <a:ext cx="4919368" cy="4732734"/>
          </a:xfrm>
          <a:prstGeom prst="sun">
            <a:avLst>
              <a:gd name="adj" fmla="val 12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নারী শিক্ষা আন্দোলন  </a:t>
            </a:r>
          </a:p>
        </p:txBody>
      </p:sp>
    </p:spTree>
    <p:extLst>
      <p:ext uri="{BB962C8B-B14F-4D97-AF65-F5344CB8AC3E}">
        <p14:creationId xmlns:p14="http://schemas.microsoft.com/office/powerpoint/2010/main" val="1322601647"/>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0A05D-025D-014B-A981-49ABE2EC23DF}"/>
              </a:ext>
            </a:extLst>
          </p:cNvPr>
          <p:cNvSpPr>
            <a:spLocks noGrp="1"/>
          </p:cNvSpPr>
          <p:nvPr>
            <p:ph type="title"/>
          </p:nvPr>
        </p:nvSpPr>
        <p:spPr/>
        <p:txBody>
          <a:bodyPr/>
          <a:lstStyle/>
          <a:p>
            <a:r>
              <a:rPr lang="en-US"/>
              <a:t>নারী শিক্ষা আন্দোলন  </a:t>
            </a:r>
          </a:p>
        </p:txBody>
      </p:sp>
      <p:sp>
        <p:nvSpPr>
          <p:cNvPr id="3" name="Content Placeholder 2">
            <a:extLst>
              <a:ext uri="{FF2B5EF4-FFF2-40B4-BE49-F238E27FC236}">
                <a16:creationId xmlns:a16="http://schemas.microsoft.com/office/drawing/2014/main" id="{5FB08A44-2E4D-784E-9303-74B2A9D41763}"/>
              </a:ext>
            </a:extLst>
          </p:cNvPr>
          <p:cNvSpPr>
            <a:spLocks noGrp="1"/>
          </p:cNvSpPr>
          <p:nvPr>
            <p:ph idx="1"/>
          </p:nvPr>
        </p:nvSpPr>
        <p:spPr/>
        <p:txBody>
          <a:bodyPr>
            <a:normAutofit lnSpcReduction="10000"/>
          </a:bodyPr>
          <a:lstStyle/>
          <a:p>
            <a:pPr marL="0" indent="0">
              <a:buNone/>
            </a:pPr>
            <a:r>
              <a:rPr lang="en-US"/>
              <a:t>সুদূর অতীত থেকেই সামাজিক ও ধর্মীয় অপব্যাখ্যা ও কুসংস্কার নারী  শিক্ষার  প্রত্যক্ষ ও পরোক্ষ বাধা হিসেবে কাজ করে।  শুধু তাই নয়,  বিভিন্ন সামাজিক, রাজনৈতিক ,  অর্থনৈতিক নিয়মনীতি নারীদের শিক্ষা ও উন্নয়নের পথে অন্তরায় হিসেবে কাজ করেছে। </a:t>
            </a:r>
          </a:p>
          <a:p>
            <a:pPr marL="0" indent="0">
              <a:buNone/>
            </a:pPr>
            <a:r>
              <a:rPr lang="en-US"/>
              <a:t>নারীদের সমান অধিকার প্রদানের জন্য ১৭৮৯ সালে ফরাসি নারীরা সরকারের নিকট স্মারকলিপি দেয়। স্মারকলিপিতে তারা যোগ্যতা অনুযায়ী কাজে নিয়োগদানের জন্য আবেদন করে। </a:t>
            </a:r>
          </a:p>
          <a:p>
            <a:pPr marL="0" indent="0">
              <a:buNone/>
            </a:pPr>
            <a:r>
              <a:rPr lang="en-US"/>
              <a:t>ইউরোপ আমেরিকা জুড়ে নারীরা যখন সমান অধিকার আদায়ে ব্যস্ত তখনও বাংলার নারীদের জাগরণের কোনো লক্ষণই ছিল না ।। যুগ যুগ ধরে নারীরা নির্যাতিত, নিপীড়িত হচ্ছিল।  শিক্ষার  আলো থেকে নারীরা বঞ্চিত ছিল । দাসত্বের জীবনকেই তারা মেনে নিয়েছিল।                              </a:t>
            </a:r>
          </a:p>
        </p:txBody>
      </p:sp>
    </p:spTree>
    <p:extLst>
      <p:ext uri="{BB962C8B-B14F-4D97-AF65-F5344CB8AC3E}">
        <p14:creationId xmlns:p14="http://schemas.microsoft.com/office/powerpoint/2010/main" val="1885775736"/>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25</Slides>
  <Notes>0</Notes>
  <HiddenSlides>0</HiddenSlide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PowerPoint Presentation</vt:lpstr>
      <vt:lpstr>পরিচিতি </vt:lpstr>
      <vt:lpstr>পাঠ পরিচিতি   </vt:lpstr>
      <vt:lpstr>ক্লাসের সময়  ৫০ মিনিট </vt:lpstr>
      <vt:lpstr>ছবিগুলো দেখে ভাবনা করি  </vt:lpstr>
      <vt:lpstr>আজকের পাঠ  </vt:lpstr>
      <vt:lpstr>শিখনফল-  </vt:lpstr>
      <vt:lpstr>PowerPoint Presentation</vt:lpstr>
      <vt:lpstr>নারী শিক্ষা আন্দোলন  </vt:lpstr>
      <vt:lpstr>নারী শিক্ষা আন্দোলন ও বেগম রোকেয়া      </vt:lpstr>
      <vt:lpstr>PowerPoint Presentation</vt:lpstr>
      <vt:lpstr>PowerPoint Presentation</vt:lpstr>
      <vt:lpstr>বেগম রোকেয়ার জন্ম ও পরিচয়  </vt:lpstr>
      <vt:lpstr>বেগম রোকেয়ার শিক্ষা  </vt:lpstr>
      <vt:lpstr>শিক্ষা ক্ষেত্রে রোকেয়ার অবদান  </vt:lpstr>
      <vt:lpstr>বেগম রোকেয়ার  অবদানসমূহ </vt:lpstr>
      <vt:lpstr>PowerPoint Presentation</vt:lpstr>
      <vt:lpstr>PowerPoint Presentation</vt:lpstr>
      <vt:lpstr>PowerPoint Presentation</vt:lpstr>
      <vt:lpstr>PowerPoint Presentation</vt:lpstr>
      <vt:lpstr>PowerPoint Presentation</vt:lpstr>
      <vt:lpstr>শেষ কথা নারী শিক্ষার অগ্রূত বেগম রোকেয়া এভাবেই তত্কালীন মুসলিম নারী সমাজকে শিক্ষার আলোয় আলোকিত করে স্বাবলম্বী হতে সাহায্য করেছিলেন।  আজকের নারী শিক্ষা , নারী অধিকার ও নারীর ক্ষমতায়নের যে শ্লোগান দেয়া হয় তা বেগম রোকেয়ার স্বপ্নেরই বাস্তবায়ন।  তাকে স্মরন করার জন্য ৯ ডিসেম্বর রোকেয়া দিবস হিসেবে পালন করা হয়।                  </vt:lpstr>
      <vt:lpstr>দলীয় কাজ   </vt:lpstr>
      <vt:lpstr>মূল্যায়ন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asm_rabiul@yahoo.com</dc:creator>
  <cp:lastModifiedBy>asm_rabiul@yahoo.com</cp:lastModifiedBy>
  <cp:revision>9</cp:revision>
  <dcterms:created xsi:type="dcterms:W3CDTF">2021-03-17T14:10:37Z</dcterms:created>
  <dcterms:modified xsi:type="dcterms:W3CDTF">2021-03-19T04:19:57Z</dcterms:modified>
</cp:coreProperties>
</file>