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85" r:id="rId2"/>
    <p:sldId id="388" r:id="rId3"/>
    <p:sldId id="373" r:id="rId4"/>
    <p:sldId id="389" r:id="rId5"/>
    <p:sldId id="382" r:id="rId6"/>
    <p:sldId id="375" r:id="rId7"/>
    <p:sldId id="341" r:id="rId8"/>
    <p:sldId id="361" r:id="rId9"/>
    <p:sldId id="364" r:id="rId10"/>
    <p:sldId id="365" r:id="rId11"/>
    <p:sldId id="366" r:id="rId12"/>
    <p:sldId id="391" r:id="rId13"/>
    <p:sldId id="393" r:id="rId14"/>
    <p:sldId id="395" r:id="rId15"/>
    <p:sldId id="383" r:id="rId16"/>
    <p:sldId id="394" r:id="rId17"/>
    <p:sldId id="379" r:id="rId18"/>
    <p:sldId id="39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1111"/>
    <a:srgbClr val="FEC200"/>
    <a:srgbClr val="C898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11" autoAdjust="0"/>
    <p:restoredTop sz="94660"/>
  </p:normalViewPr>
  <p:slideViewPr>
    <p:cSldViewPr snapToGrid="0">
      <p:cViewPr varScale="1">
        <p:scale>
          <a:sx n="78" d="100"/>
          <a:sy n="78" d="100"/>
        </p:scale>
        <p:origin x="396" y="-10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8B096-613E-4222-A4D7-F49633633437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3DB55-0D4C-4441-8232-A831AD061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65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DB55-0D4C-4441-8232-A831AD061C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29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DB55-0D4C-4441-8232-A831AD061C0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20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DB55-0D4C-4441-8232-A831AD061C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90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DB55-0D4C-4441-8232-A831AD061C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849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DB55-0D4C-4441-8232-A831AD061C0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108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DB55-0D4C-4441-8232-A831AD061C0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08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DB55-0D4C-4441-8232-A831AD061C0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83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DB55-0D4C-4441-8232-A831AD061C0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60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DB55-0D4C-4441-8232-A831AD061C0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3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3DB55-0D4C-4441-8232-A831AD061C0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78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DECC-0A99-4C05-A685-CAD991014FDF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5C8D-FB20-44E0-A363-9C6C16FAA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37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500">
        <p14:window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DECC-0A99-4C05-A685-CAD991014FDF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5C8D-FB20-44E0-A363-9C6C16FAA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5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500">
        <p14:window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DECC-0A99-4C05-A685-CAD991014FDF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5C8D-FB20-44E0-A363-9C6C16FAA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4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500">
        <p14:window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DECC-0A99-4C05-A685-CAD991014FDF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5C8D-FB20-44E0-A363-9C6C16FAA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7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500">
        <p14:window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DECC-0A99-4C05-A685-CAD991014FDF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5C8D-FB20-44E0-A363-9C6C16FAA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81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500">
        <p14:window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DECC-0A99-4C05-A685-CAD991014FDF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5C8D-FB20-44E0-A363-9C6C16FAA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0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500">
        <p14:window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DECC-0A99-4C05-A685-CAD991014FDF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5C8D-FB20-44E0-A363-9C6C16FAA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0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500">
        <p14:window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DECC-0A99-4C05-A685-CAD991014FDF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5C8D-FB20-44E0-A363-9C6C16FAA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46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500">
        <p14:window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DECC-0A99-4C05-A685-CAD991014FDF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5C8D-FB20-44E0-A363-9C6C16FAA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5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500">
        <p14:window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DECC-0A99-4C05-A685-CAD991014FDF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5C8D-FB20-44E0-A363-9C6C16FAA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4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500">
        <p14:window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6DECC-0A99-4C05-A685-CAD991014FDF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45C8D-FB20-44E0-A363-9C6C16FAA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2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500">
        <p14:window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>
                <a:lumMod val="50000"/>
              </a:schemeClr>
            </a:gs>
            <a:gs pos="100000">
              <a:srgbClr val="FFFF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6DECC-0A99-4C05-A685-CAD991014FDF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45C8D-FB20-44E0-A363-9C6C16FAA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5500">
        <p14:window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0000"/>
            </a:gs>
            <a:gs pos="100000">
              <a:srgbClr val="FFFF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8152" y="2376087"/>
            <a:ext cx="41772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Dear Learners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8152" y="4215379"/>
            <a:ext cx="740196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Welcome to </a:t>
            </a:r>
          </a:p>
          <a:p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Today’s Multimedia Class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7709" b="11356"/>
          <a:stretch/>
        </p:blipFill>
        <p:spPr>
          <a:xfrm>
            <a:off x="0" y="14515"/>
            <a:ext cx="12192000" cy="1219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723" y="2611342"/>
            <a:ext cx="3208073" cy="320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39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" y="1342768"/>
            <a:ext cx="11812240" cy="551523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47" name="Straight Arrow Connector 46"/>
          <p:cNvCxnSpPr/>
          <p:nvPr/>
        </p:nvCxnSpPr>
        <p:spPr>
          <a:xfrm flipH="1" flipV="1">
            <a:off x="5433791" y="5251241"/>
            <a:ext cx="10659" cy="72867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197712" y="1335323"/>
            <a:ext cx="11788346" cy="63024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Direct:  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4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  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said to  </a:t>
            </a:r>
            <a:r>
              <a:rPr 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Amin,</a:t>
            </a:r>
            <a:r>
              <a:rPr lang="en-US" sz="4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“I looked at the board” </a:t>
            </a:r>
            <a:r>
              <a:rPr lang="en-GB" sz="4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197339" y="4543096"/>
            <a:ext cx="11788346" cy="63024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49987" dist="250190" dir="8460000" sx="79000" sy="79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direct:  Lia</a:t>
            </a: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told   Amin that  </a:t>
            </a:r>
            <a:r>
              <a:rPr 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she(L) had looked  at the board.</a:t>
            </a:r>
            <a:r>
              <a:rPr lang="en-GB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180" y="4565012"/>
            <a:ext cx="1797050" cy="5693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1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Indirect: </a:t>
            </a:r>
            <a:endParaRPr lang="en-US" sz="31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25938" y="4548427"/>
            <a:ext cx="984565" cy="61555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told</a:t>
            </a:r>
            <a:endParaRPr lang="en-US" sz="33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82559" y="4549117"/>
            <a:ext cx="960519" cy="600164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221503" y="4594486"/>
            <a:ext cx="2143808" cy="53860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 looked</a:t>
            </a:r>
            <a:endParaRPr lang="en-US" sz="2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9878090" y="4539061"/>
            <a:ext cx="3175" cy="411373"/>
          </a:xfrm>
          <a:prstGeom prst="straightConnector1">
            <a:avLst/>
          </a:prstGeom>
          <a:solidFill>
            <a:schemeClr val="accent2">
              <a:lumMod val="50000"/>
            </a:schemeClr>
          </a:solidFill>
          <a:ln w="76200">
            <a:noFill/>
            <a:tailEnd type="triangle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3223856" y="5863907"/>
            <a:ext cx="5529943" cy="845308"/>
          </a:xfrm>
          <a:prstGeom prst="roundRect">
            <a:avLst/>
          </a:prstGeom>
          <a:ln>
            <a:noFill/>
          </a:ln>
          <a:effectLst>
            <a:outerShdw blurRad="190500" dist="228600" dir="2700000" sx="71000" sy="71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82880" tIns="230083" rIns="230083" bIns="230083" numCol="1" spcCol="1270" anchor="ctr" anchorCtr="0">
            <a:noAutofit/>
          </a:bodyPr>
          <a:lstStyle/>
          <a:p>
            <a:r>
              <a:rPr lang="en-US" sz="26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Assertive Sentence </a:t>
            </a:r>
            <a:r>
              <a:rPr lang="en-US" sz="2600" b="1" spc="-6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†K </a:t>
            </a:r>
            <a:r>
              <a:rPr lang="en-US" sz="26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Indirect </a:t>
            </a:r>
            <a:r>
              <a:rPr lang="en-US" sz="2600" b="1" spc="-6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Ki‡Z</a:t>
            </a:r>
          </a:p>
          <a:p>
            <a:r>
              <a:rPr lang="en-US" sz="26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Reporting Speech </a:t>
            </a:r>
            <a:r>
              <a:rPr lang="en-US" sz="2600" b="1" spc="-6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Gi ci </a:t>
            </a:r>
            <a:r>
              <a:rPr lang="en-US" sz="26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that </a:t>
            </a:r>
            <a:r>
              <a:rPr lang="en-US" sz="2600" b="1" spc="-60" dirty="0" err="1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wjL‡Z</a:t>
            </a:r>
            <a:r>
              <a:rPr lang="en-US" sz="2600" b="1" spc="-6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 nq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07472" y="1365404"/>
            <a:ext cx="1622928" cy="6001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3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Direct:</a:t>
            </a:r>
            <a:endParaRPr lang="en-US" sz="3300" b="1" dirty="0">
              <a:solidFill>
                <a:srgbClr val="FFFF00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3568738" y="1965568"/>
            <a:ext cx="44005" cy="245608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7930786" y="1960414"/>
            <a:ext cx="94480" cy="2494815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3569379" y="1966006"/>
            <a:ext cx="1942" cy="77366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471807" y="2454123"/>
            <a:ext cx="5259158" cy="1552543"/>
            <a:chOff x="675007" y="2454123"/>
            <a:chExt cx="5259158" cy="1552543"/>
          </a:xfrm>
        </p:grpSpPr>
        <p:sp>
          <p:nvSpPr>
            <p:cNvPr id="60" name="Right Arrow 59"/>
            <p:cNvSpPr/>
            <p:nvPr/>
          </p:nvSpPr>
          <p:spPr>
            <a:xfrm>
              <a:off x="675007" y="2454123"/>
              <a:ext cx="2593599" cy="1552543"/>
            </a:xfrm>
            <a:prstGeom prst="rightArrow">
              <a:avLst/>
            </a:prstGeom>
            <a:solidFill>
              <a:schemeClr val="accent4">
                <a:lumMod val="75000"/>
                <a:alpha val="87000"/>
              </a:schemeClr>
            </a:solidFill>
            <a:ln>
              <a:noFill/>
            </a:ln>
            <a:effectLst>
              <a:outerShdw blurRad="190500" dist="228600" dir="2700000" sx="70000" sy="7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Autofit/>
            </a:bodyPr>
            <a:lstStyle/>
            <a:p>
              <a:pPr algn="ctr" fontAlgn="base">
                <a:lnSpc>
                  <a:spcPct val="80000"/>
                </a:lnSpc>
              </a:pPr>
              <a:r>
                <a:rPr lang="en-US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 JULIAN" panose="02000000000000000000" pitchFamily="2" charset="0"/>
                </a:rPr>
                <a:t>Assertive Sentence </a:t>
              </a:r>
              <a:endParaRPr lang="en-US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 JULIAN" panose="02000000000000000000" pitchFamily="2" charset="0"/>
              </a:endParaRPr>
            </a:p>
            <a:p>
              <a:pPr algn="ctr" fontAlgn="base">
                <a:lnSpc>
                  <a:spcPct val="80000"/>
                </a:lnSpc>
              </a:pP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</a:rPr>
                <a:t>Gi </a:t>
              </a:r>
              <a:r>
                <a:rPr lang="en-US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Indirect </a:t>
              </a:r>
              <a:r>
                <a:rPr lang="en-US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Speech -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</a:rPr>
                <a:t>G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3310028" y="2783603"/>
              <a:ext cx="2624137" cy="824110"/>
            </a:xfrm>
            <a:prstGeom prst="roundRect">
              <a:avLst/>
            </a:prstGeom>
            <a:solidFill>
              <a:schemeClr val="accent4">
                <a:lumMod val="75000"/>
                <a:alpha val="87000"/>
              </a:schemeClr>
            </a:solidFill>
            <a:ln>
              <a:noFill/>
            </a:ln>
            <a:effectLst>
              <a:outerShdw blurRad="190500" dist="228600" dir="2700000" sx="70000" sy="7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</a:pPr>
              <a:r>
                <a:rPr lang="en-US" sz="28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+mj-ea"/>
                  <a:cs typeface="+mj-cs"/>
                </a:rPr>
                <a:t>said to 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  <a:ea typeface="+mj-ea"/>
                  <a:cs typeface="+mj-cs"/>
                </a:rPr>
                <a:t>Gi cwie‡Z© </a:t>
              </a:r>
            </a:p>
            <a:p>
              <a:pPr algn="ctr" fontAlgn="base">
                <a:lnSpc>
                  <a:spcPct val="80000"/>
                </a:lnSpc>
                <a:spcBef>
                  <a:spcPct val="0"/>
                </a:spcBef>
              </a:pPr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+mj-ea"/>
                  <a:cs typeface="+mj-cs"/>
                </a:rPr>
                <a:t>told   </a:t>
              </a:r>
              <a:r>
                <a:rPr lang="en-US" sz="2800" b="1" dirty="0" err="1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  <a:ea typeface="+mj-ea"/>
                  <a:cs typeface="+mj-cs"/>
                </a:rPr>
                <a:t>wjL‡Z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  <a:ea typeface="+mj-ea"/>
                  <a:cs typeface="+mj-cs"/>
                </a:rPr>
                <a:t> nq</a:t>
              </a:r>
            </a:p>
          </p:txBody>
        </p:sp>
      </p:grpSp>
      <p:cxnSp>
        <p:nvCxnSpPr>
          <p:cNvPr id="41" name="Straight Arrow Connector 40"/>
          <p:cNvCxnSpPr/>
          <p:nvPr/>
        </p:nvCxnSpPr>
        <p:spPr>
          <a:xfrm flipH="1">
            <a:off x="7980116" y="1957919"/>
            <a:ext cx="11367" cy="79058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0" y="-1082"/>
            <a:ext cx="12192000" cy="59683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Basic Narration on </a:t>
            </a:r>
            <a:r>
              <a:rPr lang="en-US" sz="4000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Past </a:t>
            </a:r>
            <a:r>
              <a:rPr lang="en-US" sz="4000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 of Verb</a:t>
            </a:r>
            <a:endParaRPr lang="en-US" sz="4000" dirty="0">
              <a:ln w="9525">
                <a:solidFill>
                  <a:srgbClr val="C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7268090" y="2704682"/>
            <a:ext cx="4734650" cy="1097501"/>
          </a:xfrm>
          <a:custGeom>
            <a:avLst/>
            <a:gdLst>
              <a:gd name="connsiteX0" fmla="*/ 0 w 4186915"/>
              <a:gd name="connsiteY0" fmla="*/ 187180 h 1123055"/>
              <a:gd name="connsiteX1" fmla="*/ 187180 w 4186915"/>
              <a:gd name="connsiteY1" fmla="*/ 0 h 1123055"/>
              <a:gd name="connsiteX2" fmla="*/ 3999735 w 4186915"/>
              <a:gd name="connsiteY2" fmla="*/ 0 h 1123055"/>
              <a:gd name="connsiteX3" fmla="*/ 4186915 w 4186915"/>
              <a:gd name="connsiteY3" fmla="*/ 187180 h 1123055"/>
              <a:gd name="connsiteX4" fmla="*/ 4186915 w 4186915"/>
              <a:gd name="connsiteY4" fmla="*/ 935875 h 1123055"/>
              <a:gd name="connsiteX5" fmla="*/ 3999735 w 4186915"/>
              <a:gd name="connsiteY5" fmla="*/ 1123055 h 1123055"/>
              <a:gd name="connsiteX6" fmla="*/ 187180 w 4186915"/>
              <a:gd name="connsiteY6" fmla="*/ 1123055 h 1123055"/>
              <a:gd name="connsiteX7" fmla="*/ 0 w 4186915"/>
              <a:gd name="connsiteY7" fmla="*/ 935875 h 1123055"/>
              <a:gd name="connsiteX8" fmla="*/ 0 w 4186915"/>
              <a:gd name="connsiteY8" fmla="*/ 187180 h 112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6915" h="1123055">
                <a:moveTo>
                  <a:pt x="0" y="187180"/>
                </a:moveTo>
                <a:cubicBezTo>
                  <a:pt x="0" y="83803"/>
                  <a:pt x="83803" y="0"/>
                  <a:pt x="187180" y="0"/>
                </a:cubicBezTo>
                <a:lnTo>
                  <a:pt x="3999735" y="0"/>
                </a:lnTo>
                <a:cubicBezTo>
                  <a:pt x="4103112" y="0"/>
                  <a:pt x="4186915" y="83803"/>
                  <a:pt x="4186915" y="187180"/>
                </a:cubicBezTo>
                <a:lnTo>
                  <a:pt x="4186915" y="935875"/>
                </a:lnTo>
                <a:cubicBezTo>
                  <a:pt x="4186915" y="1039252"/>
                  <a:pt x="4103112" y="1123055"/>
                  <a:pt x="3999735" y="1123055"/>
                </a:cubicBezTo>
                <a:lnTo>
                  <a:pt x="187180" y="1123055"/>
                </a:lnTo>
                <a:cubicBezTo>
                  <a:pt x="83803" y="1123055"/>
                  <a:pt x="0" y="1039252"/>
                  <a:pt x="0" y="935875"/>
                </a:cubicBezTo>
                <a:lnTo>
                  <a:pt x="0" y="18718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190500" dist="228600" dir="2700000" sx="71000" sy="71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82880" tIns="230083" rIns="230083" bIns="230083" numCol="1" spcCol="1270" anchor="ctr" anchorCtr="0">
            <a:no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Verb</a:t>
            </a:r>
            <a:r>
              <a:rPr lang="en-US" sz="2000" baseline="-25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00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_</a:t>
            </a:r>
            <a:r>
              <a:rPr lang="en-US" sz="2000" dirty="0" err="1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vK‡j</a:t>
            </a:r>
            <a:r>
              <a:rPr lang="en-US" sz="200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 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       A</a:t>
            </a:r>
            <a:r>
              <a:rPr lang="en-US" sz="200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_©</a:t>
            </a:r>
            <a:r>
              <a:rPr lang="en-US" sz="2000" dirty="0" err="1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vr</a:t>
            </a:r>
            <a:r>
              <a:rPr lang="en-US" sz="200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,</a:t>
            </a:r>
            <a:r>
              <a:rPr lang="en-US" sz="200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Past </a:t>
            </a:r>
            <a:r>
              <a:rPr lang="en-US" sz="2000" spc="-6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form</a:t>
            </a:r>
            <a:r>
              <a:rPr lang="en-US" sz="200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00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_</a:t>
            </a:r>
            <a:r>
              <a:rPr lang="en-US" sz="2000" dirty="0" err="1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vK‡j</a:t>
            </a:r>
            <a:endParaRPr lang="en-US" sz="2000" dirty="0"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SutonnyMJ" pitchFamily="2" charset="0"/>
            </a:endParaRPr>
          </a:p>
          <a:p>
            <a:r>
              <a:rPr lang="en-U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had + Verb</a:t>
            </a:r>
            <a:r>
              <a:rPr lang="en-US" sz="2000" baseline="-25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nq          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had + Past Participle </a:t>
            </a:r>
          </a:p>
          <a:p>
            <a:r>
              <a:rPr lang="en-US" sz="200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	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	       f</a:t>
            </a:r>
            <a:r>
              <a:rPr lang="en-US" sz="2000" spc="-6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orm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Gi nq</a:t>
            </a:r>
            <a:endParaRPr lang="en-US" sz="2000" dirty="0"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80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6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6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7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6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6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entr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55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8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8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8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8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7" grpId="0" animBg="1"/>
      <p:bldP spid="3" grpId="0" animBg="1"/>
      <p:bldP spid="6" grpId="0" animBg="1"/>
      <p:bldP spid="18" grpId="0" animBg="1"/>
      <p:bldP spid="17" grpId="0" animBg="1"/>
      <p:bldP spid="56" grpId="0" animBg="1"/>
      <p:bldP spid="58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" y="929975"/>
            <a:ext cx="11812240" cy="5913511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47" name="Straight Arrow Connector 46"/>
          <p:cNvCxnSpPr/>
          <p:nvPr/>
        </p:nvCxnSpPr>
        <p:spPr>
          <a:xfrm flipH="1" flipV="1">
            <a:off x="6242504" y="5468951"/>
            <a:ext cx="10659" cy="72867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Title 1"/>
          <p:cNvSpPr txBox="1">
            <a:spLocks/>
          </p:cNvSpPr>
          <p:nvPr/>
        </p:nvSpPr>
        <p:spPr>
          <a:xfrm>
            <a:off x="197339" y="4833378"/>
            <a:ext cx="11788346" cy="63024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49987" dist="250190" dir="8460000" sx="79000" sy="79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direct:  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Piya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asked  Lia  if  they  had helped Lina</a:t>
            </a:r>
            <a:r>
              <a:rPr lang="en-US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750" y="4855294"/>
            <a:ext cx="1797050" cy="5693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1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Indirect: </a:t>
            </a:r>
            <a:endParaRPr lang="en-US" sz="31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15817" y="4840543"/>
            <a:ext cx="1385316" cy="600164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asked</a:t>
            </a:r>
            <a:endParaRPr lang="en-US" sz="33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34161" y="4844409"/>
            <a:ext cx="692556" cy="600164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</a:t>
            </a:r>
            <a:endParaRPr lang="en-US" sz="33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71541" y="4851880"/>
            <a:ext cx="2434627" cy="56938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 helped</a:t>
            </a:r>
            <a:endParaRPr lang="en-US" sz="3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9878090" y="4539061"/>
            <a:ext cx="3175" cy="411373"/>
          </a:xfrm>
          <a:prstGeom prst="straightConnector1">
            <a:avLst/>
          </a:prstGeom>
          <a:solidFill>
            <a:schemeClr val="accent2">
              <a:lumMod val="50000"/>
            </a:schemeClr>
          </a:solidFill>
          <a:ln w="76200">
            <a:noFill/>
            <a:tailEnd type="triangle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3468914" y="5950991"/>
            <a:ext cx="8157029" cy="845308"/>
          </a:xfrm>
          <a:prstGeom prst="roundRect">
            <a:avLst/>
          </a:prstGeom>
          <a:ln>
            <a:noFill/>
          </a:ln>
          <a:effectLst>
            <a:outerShdw blurRad="190500" dist="228600" dir="2700000" sx="71000" sy="71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82880" tIns="230083" rIns="230083" bIns="230083" numCol="1" spcCol="1270" anchor="ctr" anchorCtr="0">
            <a:noAutofit/>
          </a:bodyPr>
          <a:lstStyle/>
          <a:p>
            <a:r>
              <a:rPr lang="en-US" sz="26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Interrogative </a:t>
            </a:r>
            <a:r>
              <a:rPr lang="en-US" sz="26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Sentence </a:t>
            </a:r>
            <a:r>
              <a:rPr lang="en-US" sz="2600" b="1" spc="-6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†K </a:t>
            </a:r>
            <a:r>
              <a:rPr lang="en-US" sz="26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Indirect </a:t>
            </a:r>
            <a:r>
              <a:rPr lang="en-US" sz="2600" b="1" spc="-60" dirty="0" err="1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Ki‡Z</a:t>
            </a:r>
            <a:r>
              <a:rPr lang="en-US" sz="2600" b="1" spc="-6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Reporting </a:t>
            </a:r>
            <a:r>
              <a:rPr lang="en-US" sz="26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Speech </a:t>
            </a:r>
            <a:r>
              <a:rPr lang="en-US" sz="2600" b="1" spc="-6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Gi ci </a:t>
            </a:r>
            <a:r>
              <a:rPr lang="en-US" sz="26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if  </a:t>
            </a:r>
            <a:r>
              <a:rPr lang="en-US" sz="2600" b="1" spc="-60" dirty="0" err="1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wjL‡Z</a:t>
            </a:r>
            <a:r>
              <a:rPr lang="en-US" sz="2600" b="1" spc="-6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 </a:t>
            </a:r>
            <a:r>
              <a:rPr lang="en-US" sz="2600" b="1" spc="-6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nq| </a:t>
            </a:r>
            <a:r>
              <a:rPr lang="en-US" sz="2600" b="1" spc="-60" dirty="0" err="1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D‡jøL</a:t>
            </a:r>
            <a:r>
              <a:rPr lang="en-US" sz="2600" b="1" spc="-6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¨, </a:t>
            </a:r>
            <a:r>
              <a:rPr lang="en-US" sz="2600" b="1" spc="-60" dirty="0" err="1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G‡ÿ‡Î</a:t>
            </a:r>
            <a:r>
              <a:rPr lang="en-US" sz="2600" b="1" spc="-6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  <a:r>
              <a:rPr lang="en-US" sz="2600" b="1" spc="-60" dirty="0" err="1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ev‡K¨i</a:t>
            </a:r>
            <a:r>
              <a:rPr lang="en-US" sz="2600" b="1" spc="-6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†</a:t>
            </a:r>
            <a:r>
              <a:rPr lang="en-US" sz="2600" b="1" spc="-60" dirty="0" err="1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k‡l</a:t>
            </a:r>
            <a:r>
              <a:rPr lang="en-US" sz="2600" b="1" spc="-6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Fullstop</a:t>
            </a:r>
            <a:r>
              <a:rPr lang="en-US" sz="2600" b="1" spc="-6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  <a:r>
              <a:rPr lang="en-US" sz="2600" b="1" spc="-60" dirty="0" err="1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w`‡Z</a:t>
            </a:r>
            <a:r>
              <a:rPr lang="en-US" sz="2600" b="1" spc="-6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nq| </a:t>
            </a: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4089433" y="2226826"/>
            <a:ext cx="44005" cy="245608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8990823" y="2599044"/>
            <a:ext cx="45150" cy="2161642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471807" y="3165309"/>
            <a:ext cx="5462354" cy="1552543"/>
            <a:chOff x="675007" y="2454123"/>
            <a:chExt cx="5462354" cy="1552543"/>
          </a:xfrm>
        </p:grpSpPr>
        <p:sp>
          <p:nvSpPr>
            <p:cNvPr id="60" name="Right Arrow 59"/>
            <p:cNvSpPr/>
            <p:nvPr/>
          </p:nvSpPr>
          <p:spPr>
            <a:xfrm>
              <a:off x="675007" y="2454123"/>
              <a:ext cx="2752049" cy="1552543"/>
            </a:xfrm>
            <a:prstGeom prst="rightArrow">
              <a:avLst/>
            </a:prstGeom>
            <a:solidFill>
              <a:schemeClr val="accent4">
                <a:lumMod val="75000"/>
                <a:alpha val="87000"/>
              </a:schemeClr>
            </a:solidFill>
            <a:ln>
              <a:noFill/>
            </a:ln>
            <a:effectLst>
              <a:outerShdw blurRad="190500" dist="228600" dir="2700000" sx="70000" sy="7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Autofit/>
            </a:bodyPr>
            <a:lstStyle/>
            <a:p>
              <a:pPr algn="ctr" fontAlgn="base">
                <a:lnSpc>
                  <a:spcPct val="80000"/>
                </a:lnSpc>
              </a:pPr>
              <a:r>
                <a:rPr lang="en-US" sz="1600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 JULIAN" panose="02000000000000000000" pitchFamily="2" charset="0"/>
                </a:rPr>
                <a:t>Interrogative </a:t>
              </a:r>
              <a:r>
                <a:rPr lang="en-US" sz="1600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 JULIAN" panose="02000000000000000000" pitchFamily="2" charset="0"/>
                </a:rPr>
                <a:t>Sentence </a:t>
              </a:r>
              <a:endParaRPr lang="en-US" sz="160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 JULIAN" panose="02000000000000000000" pitchFamily="2" charset="0"/>
              </a:endParaRPr>
            </a:p>
            <a:p>
              <a:pPr algn="ctr" fontAlgn="base">
                <a:lnSpc>
                  <a:spcPct val="80000"/>
                </a:lnSpc>
              </a:pP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</a:rPr>
                <a:t>Gi </a:t>
              </a:r>
              <a:r>
                <a:rPr lang="en-US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Indirect </a:t>
              </a:r>
              <a:r>
                <a:rPr lang="en-US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Speech -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</a:rPr>
                <a:t>G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3513224" y="2783603"/>
              <a:ext cx="2624137" cy="824110"/>
            </a:xfrm>
            <a:prstGeom prst="roundRect">
              <a:avLst/>
            </a:prstGeom>
            <a:solidFill>
              <a:schemeClr val="accent4">
                <a:lumMod val="75000"/>
                <a:alpha val="87000"/>
              </a:schemeClr>
            </a:solidFill>
            <a:ln>
              <a:noFill/>
            </a:ln>
            <a:effectLst>
              <a:outerShdw blurRad="190500" dist="228600" dir="2700000" sx="70000" sy="7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</a:pPr>
              <a:r>
                <a:rPr lang="en-US" sz="28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+mj-ea"/>
                  <a:cs typeface="+mj-cs"/>
                </a:rPr>
                <a:t>said to 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  <a:ea typeface="+mj-ea"/>
                  <a:cs typeface="+mj-cs"/>
                </a:rPr>
                <a:t>Gi cwie‡Z© </a:t>
              </a:r>
            </a:p>
            <a:p>
              <a:pPr algn="ctr" fontAlgn="base">
                <a:lnSpc>
                  <a:spcPct val="80000"/>
                </a:lnSpc>
                <a:spcBef>
                  <a:spcPct val="0"/>
                </a:spcBef>
              </a:pPr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+mj-ea"/>
                  <a:cs typeface="+mj-cs"/>
                </a:rPr>
                <a:t>asked   </a:t>
              </a:r>
              <a:r>
                <a:rPr lang="en-US" sz="2800" b="1" dirty="0" err="1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  <a:ea typeface="+mj-ea"/>
                  <a:cs typeface="+mj-cs"/>
                </a:rPr>
                <a:t>wjL‡Z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  <a:ea typeface="+mj-ea"/>
                  <a:cs typeface="+mj-cs"/>
                </a:rPr>
                <a:t> nq</a:t>
              </a:r>
            </a:p>
          </p:txBody>
        </p:sp>
      </p:grpSp>
      <p:cxnSp>
        <p:nvCxnSpPr>
          <p:cNvPr id="41" name="Straight Arrow Connector 40"/>
          <p:cNvCxnSpPr/>
          <p:nvPr/>
        </p:nvCxnSpPr>
        <p:spPr>
          <a:xfrm flipH="1">
            <a:off x="9019848" y="2451406"/>
            <a:ext cx="11367" cy="79058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0" y="-1082"/>
            <a:ext cx="12192000" cy="59683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Basic Narration on </a:t>
            </a:r>
            <a:r>
              <a:rPr lang="en-US" sz="4000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Past </a:t>
            </a:r>
            <a:r>
              <a:rPr lang="en-US" sz="4000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 of Verb</a:t>
            </a:r>
            <a:endParaRPr lang="en-US" sz="4000" dirty="0">
              <a:ln w="9525">
                <a:solidFill>
                  <a:srgbClr val="C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6626717" y="3441560"/>
            <a:ext cx="5146183" cy="877339"/>
          </a:xfrm>
          <a:custGeom>
            <a:avLst/>
            <a:gdLst>
              <a:gd name="connsiteX0" fmla="*/ 0 w 4186915"/>
              <a:gd name="connsiteY0" fmla="*/ 187180 h 1123055"/>
              <a:gd name="connsiteX1" fmla="*/ 187180 w 4186915"/>
              <a:gd name="connsiteY1" fmla="*/ 0 h 1123055"/>
              <a:gd name="connsiteX2" fmla="*/ 3999735 w 4186915"/>
              <a:gd name="connsiteY2" fmla="*/ 0 h 1123055"/>
              <a:gd name="connsiteX3" fmla="*/ 4186915 w 4186915"/>
              <a:gd name="connsiteY3" fmla="*/ 187180 h 1123055"/>
              <a:gd name="connsiteX4" fmla="*/ 4186915 w 4186915"/>
              <a:gd name="connsiteY4" fmla="*/ 935875 h 1123055"/>
              <a:gd name="connsiteX5" fmla="*/ 3999735 w 4186915"/>
              <a:gd name="connsiteY5" fmla="*/ 1123055 h 1123055"/>
              <a:gd name="connsiteX6" fmla="*/ 187180 w 4186915"/>
              <a:gd name="connsiteY6" fmla="*/ 1123055 h 1123055"/>
              <a:gd name="connsiteX7" fmla="*/ 0 w 4186915"/>
              <a:gd name="connsiteY7" fmla="*/ 935875 h 1123055"/>
              <a:gd name="connsiteX8" fmla="*/ 0 w 4186915"/>
              <a:gd name="connsiteY8" fmla="*/ 187180 h 112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6915" h="1123055">
                <a:moveTo>
                  <a:pt x="0" y="187180"/>
                </a:moveTo>
                <a:cubicBezTo>
                  <a:pt x="0" y="83803"/>
                  <a:pt x="83803" y="0"/>
                  <a:pt x="187180" y="0"/>
                </a:cubicBezTo>
                <a:lnTo>
                  <a:pt x="3999735" y="0"/>
                </a:lnTo>
                <a:cubicBezTo>
                  <a:pt x="4103112" y="0"/>
                  <a:pt x="4186915" y="83803"/>
                  <a:pt x="4186915" y="187180"/>
                </a:cubicBezTo>
                <a:lnTo>
                  <a:pt x="4186915" y="935875"/>
                </a:lnTo>
                <a:cubicBezTo>
                  <a:pt x="4186915" y="1039252"/>
                  <a:pt x="4103112" y="1123055"/>
                  <a:pt x="3999735" y="1123055"/>
                </a:cubicBezTo>
                <a:lnTo>
                  <a:pt x="187180" y="1123055"/>
                </a:lnTo>
                <a:cubicBezTo>
                  <a:pt x="83803" y="1123055"/>
                  <a:pt x="0" y="1039252"/>
                  <a:pt x="0" y="935875"/>
                </a:cubicBezTo>
                <a:lnTo>
                  <a:pt x="0" y="18718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190500" dist="228600" dir="2700000" sx="71000" sy="71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82880" tIns="230083" rIns="230083" bIns="230083" numCol="1" spcCol="1270" anchor="ctr" anchorCtr="0">
            <a:no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Verb</a:t>
            </a:r>
            <a:r>
              <a:rPr lang="en-US" sz="2000" baseline="-25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00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_</a:t>
            </a:r>
            <a:r>
              <a:rPr lang="en-US" sz="2000" dirty="0" err="1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vK‡j</a:t>
            </a:r>
            <a:r>
              <a:rPr lang="en-US" sz="200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 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       A</a:t>
            </a:r>
            <a:r>
              <a:rPr lang="en-US" sz="200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_©</a:t>
            </a:r>
            <a:r>
              <a:rPr lang="en-US" sz="2000" dirty="0" err="1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vr</a:t>
            </a:r>
            <a:r>
              <a:rPr lang="en-US" sz="200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,</a:t>
            </a:r>
            <a:r>
              <a:rPr lang="en-US" sz="200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Past </a:t>
            </a:r>
            <a:r>
              <a:rPr lang="en-US" sz="2000" spc="-6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form</a:t>
            </a:r>
            <a:r>
              <a:rPr lang="en-US" sz="200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00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_</a:t>
            </a:r>
            <a:r>
              <a:rPr lang="en-US" sz="2000" dirty="0" err="1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vK‡j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  <a:r>
              <a:rPr lang="en-US" sz="200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had +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</a:p>
          <a:p>
            <a:r>
              <a:rPr lang="en-U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had + Verb</a:t>
            </a:r>
            <a:r>
              <a:rPr lang="en-US" sz="2000" baseline="-25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nq         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Past Participle f</a:t>
            </a:r>
            <a:r>
              <a:rPr lang="en-US" sz="2000" spc="-6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orm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Gi nq</a:t>
            </a:r>
            <a:endParaRPr lang="en-US" sz="2000" dirty="0"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SutonnyMJ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1030" y="875470"/>
            <a:ext cx="11786685" cy="2115547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7712" y="885380"/>
            <a:ext cx="11788346" cy="63024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Direct:  </a:t>
            </a:r>
            <a:r>
              <a:rPr lang="en-US" sz="4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Piya</a:t>
            </a:r>
            <a:r>
              <a:rPr lang="en-US" sz="4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said to  </a:t>
            </a:r>
            <a:r>
              <a:rPr 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Lia,</a:t>
            </a:r>
            <a:r>
              <a:rPr lang="en-US" sz="4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“Did they  help Lina?” </a:t>
            </a:r>
            <a:r>
              <a:rPr lang="en-GB" sz="4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07472" y="929975"/>
            <a:ext cx="1622928" cy="6001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3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Direct:</a:t>
            </a:r>
            <a:endParaRPr lang="en-US" sz="3300" b="1" dirty="0">
              <a:solidFill>
                <a:srgbClr val="FFFF00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4089433" y="1632516"/>
            <a:ext cx="2583" cy="136841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861569" y="1577741"/>
            <a:ext cx="2212581" cy="32725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9034463" y="1489006"/>
            <a:ext cx="10240" cy="80098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Title 1"/>
          <p:cNvSpPr txBox="1">
            <a:spLocks/>
          </p:cNvSpPr>
          <p:nvPr/>
        </p:nvSpPr>
        <p:spPr>
          <a:xfrm>
            <a:off x="2078740" y="2337179"/>
            <a:ext cx="9091775" cy="63024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 Assertive Sentence) </a:t>
            </a:r>
            <a:r>
              <a:rPr lang="en-US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They helped Lina.” </a:t>
            </a:r>
            <a:r>
              <a:rPr lang="en-GB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24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6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6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6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6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32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7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6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6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7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7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7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2" presetClass="entr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7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55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8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8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8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8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" grpId="0" animBg="1"/>
      <p:bldP spid="6" grpId="0" animBg="1"/>
      <p:bldP spid="18" grpId="0" animBg="1"/>
      <p:bldP spid="17" grpId="0" animBg="1"/>
      <p:bldP spid="56" grpId="0" animBg="1"/>
      <p:bldP spid="36" grpId="0" animBg="1"/>
      <p:bldP spid="20" grpId="0" animBg="1"/>
      <p:bldP spid="10" grpId="0" animBg="1"/>
      <p:bldP spid="58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" y="755807"/>
            <a:ext cx="11812240" cy="5913511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47" name="Straight Arrow Connector 46"/>
          <p:cNvCxnSpPr/>
          <p:nvPr/>
        </p:nvCxnSpPr>
        <p:spPr>
          <a:xfrm flipH="1" flipV="1">
            <a:off x="6837589" y="5164157"/>
            <a:ext cx="10659" cy="72867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Title 1"/>
          <p:cNvSpPr txBox="1">
            <a:spLocks/>
          </p:cNvSpPr>
          <p:nvPr/>
        </p:nvSpPr>
        <p:spPr>
          <a:xfrm>
            <a:off x="197339" y="4441499"/>
            <a:ext cx="11788346" cy="63024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49987" dist="250190" dir="8460000" sx="79000" sy="79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direct:  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Niru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asked  me   what  he </a:t>
            </a:r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 wanted</a:t>
            </a:r>
            <a:r>
              <a:rPr lang="en-US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750" y="4463415"/>
            <a:ext cx="1797050" cy="5693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1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Indirect: </a:t>
            </a:r>
            <a:endParaRPr lang="en-US" sz="31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15817" y="4448664"/>
            <a:ext cx="1385316" cy="600164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asked</a:t>
            </a:r>
            <a:endParaRPr lang="en-US" sz="33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95413" y="4452530"/>
            <a:ext cx="1141952" cy="600164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endParaRPr lang="en-US" sz="33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224864" y="4465228"/>
            <a:ext cx="2462291" cy="56938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 wanted</a:t>
            </a:r>
            <a:endParaRPr lang="en-US" sz="3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9878090" y="4364893"/>
            <a:ext cx="3175" cy="411373"/>
          </a:xfrm>
          <a:prstGeom prst="straightConnector1">
            <a:avLst/>
          </a:prstGeom>
          <a:solidFill>
            <a:schemeClr val="accent2">
              <a:lumMod val="50000"/>
            </a:schemeClr>
          </a:solidFill>
          <a:ln w="76200">
            <a:noFill/>
            <a:tailEnd type="triangle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4089433" y="1922032"/>
            <a:ext cx="44005" cy="245608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9490247" y="2243901"/>
            <a:ext cx="45150" cy="2161642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4089433" y="1327722"/>
            <a:ext cx="2583" cy="136841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471807" y="2758917"/>
            <a:ext cx="5462354" cy="1552543"/>
            <a:chOff x="675007" y="2454123"/>
            <a:chExt cx="5462354" cy="1552543"/>
          </a:xfrm>
        </p:grpSpPr>
        <p:sp>
          <p:nvSpPr>
            <p:cNvPr id="60" name="Right Arrow 59"/>
            <p:cNvSpPr/>
            <p:nvPr/>
          </p:nvSpPr>
          <p:spPr>
            <a:xfrm>
              <a:off x="675007" y="2454123"/>
              <a:ext cx="2752049" cy="1552543"/>
            </a:xfrm>
            <a:prstGeom prst="rightArrow">
              <a:avLst/>
            </a:prstGeom>
            <a:solidFill>
              <a:schemeClr val="accent4">
                <a:lumMod val="75000"/>
                <a:alpha val="87000"/>
              </a:schemeClr>
            </a:solidFill>
            <a:ln>
              <a:noFill/>
            </a:ln>
            <a:effectLst>
              <a:outerShdw blurRad="190500" dist="228600" dir="2700000" sx="70000" sy="7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Autofit/>
            </a:bodyPr>
            <a:lstStyle/>
            <a:p>
              <a:pPr algn="ctr" fontAlgn="base">
                <a:lnSpc>
                  <a:spcPct val="80000"/>
                </a:lnSpc>
              </a:pPr>
              <a:r>
                <a:rPr lang="en-US" sz="1600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 JULIAN" panose="02000000000000000000" pitchFamily="2" charset="0"/>
                </a:rPr>
                <a:t>Interrogative </a:t>
              </a:r>
              <a:r>
                <a:rPr lang="en-US" sz="1600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 JULIAN" panose="02000000000000000000" pitchFamily="2" charset="0"/>
                </a:rPr>
                <a:t>Sentence </a:t>
              </a:r>
              <a:endParaRPr lang="en-US" sz="160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 JULIAN" panose="02000000000000000000" pitchFamily="2" charset="0"/>
              </a:endParaRPr>
            </a:p>
            <a:p>
              <a:pPr algn="ctr" fontAlgn="base">
                <a:lnSpc>
                  <a:spcPct val="80000"/>
                </a:lnSpc>
              </a:pP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</a:rPr>
                <a:t>Gi </a:t>
              </a:r>
              <a:r>
                <a:rPr lang="en-US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Indirect </a:t>
              </a:r>
              <a:r>
                <a:rPr lang="en-US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Speech -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</a:rPr>
                <a:t>G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3513224" y="2783603"/>
              <a:ext cx="2624137" cy="824110"/>
            </a:xfrm>
            <a:prstGeom prst="roundRect">
              <a:avLst/>
            </a:prstGeom>
            <a:solidFill>
              <a:schemeClr val="accent4">
                <a:lumMod val="75000"/>
                <a:alpha val="87000"/>
              </a:schemeClr>
            </a:solidFill>
            <a:ln>
              <a:noFill/>
            </a:ln>
            <a:effectLst>
              <a:outerShdw blurRad="190500" dist="228600" dir="2700000" sx="70000" sy="7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</a:pPr>
              <a:r>
                <a:rPr lang="en-US" sz="28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+mj-ea"/>
                  <a:cs typeface="+mj-cs"/>
                </a:rPr>
                <a:t>said to 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  <a:ea typeface="+mj-ea"/>
                  <a:cs typeface="+mj-cs"/>
                </a:rPr>
                <a:t>Gi cwie‡Z© </a:t>
              </a:r>
            </a:p>
            <a:p>
              <a:pPr algn="ctr" fontAlgn="base">
                <a:lnSpc>
                  <a:spcPct val="80000"/>
                </a:lnSpc>
                <a:spcBef>
                  <a:spcPct val="0"/>
                </a:spcBef>
              </a:pPr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+mj-ea"/>
                  <a:cs typeface="+mj-cs"/>
                </a:rPr>
                <a:t>asked   </a:t>
              </a:r>
              <a:r>
                <a:rPr lang="en-US" sz="2800" b="1" dirty="0" err="1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  <a:ea typeface="+mj-ea"/>
                  <a:cs typeface="+mj-cs"/>
                </a:rPr>
                <a:t>wjL‡Z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  <a:ea typeface="+mj-ea"/>
                  <a:cs typeface="+mj-cs"/>
                </a:rPr>
                <a:t> nq</a:t>
              </a:r>
            </a:p>
          </p:txBody>
        </p:sp>
      </p:grpSp>
      <p:cxnSp>
        <p:nvCxnSpPr>
          <p:cNvPr id="41" name="Straight Arrow Connector 40"/>
          <p:cNvCxnSpPr/>
          <p:nvPr/>
        </p:nvCxnSpPr>
        <p:spPr>
          <a:xfrm flipH="1">
            <a:off x="9525623" y="2011927"/>
            <a:ext cx="9774" cy="1055891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0" y="-1082"/>
            <a:ext cx="12192000" cy="59683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Basic Narration on </a:t>
            </a:r>
            <a:r>
              <a:rPr lang="en-US" sz="4000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Past </a:t>
            </a:r>
            <a:r>
              <a:rPr lang="en-US" sz="4000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 of Verb</a:t>
            </a:r>
            <a:endParaRPr lang="en-US" sz="4000" dirty="0">
              <a:ln w="9525">
                <a:solidFill>
                  <a:srgbClr val="C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6626717" y="3035168"/>
            <a:ext cx="5202687" cy="877339"/>
          </a:xfrm>
          <a:custGeom>
            <a:avLst/>
            <a:gdLst>
              <a:gd name="connsiteX0" fmla="*/ 0 w 4186915"/>
              <a:gd name="connsiteY0" fmla="*/ 187180 h 1123055"/>
              <a:gd name="connsiteX1" fmla="*/ 187180 w 4186915"/>
              <a:gd name="connsiteY1" fmla="*/ 0 h 1123055"/>
              <a:gd name="connsiteX2" fmla="*/ 3999735 w 4186915"/>
              <a:gd name="connsiteY2" fmla="*/ 0 h 1123055"/>
              <a:gd name="connsiteX3" fmla="*/ 4186915 w 4186915"/>
              <a:gd name="connsiteY3" fmla="*/ 187180 h 1123055"/>
              <a:gd name="connsiteX4" fmla="*/ 4186915 w 4186915"/>
              <a:gd name="connsiteY4" fmla="*/ 935875 h 1123055"/>
              <a:gd name="connsiteX5" fmla="*/ 3999735 w 4186915"/>
              <a:gd name="connsiteY5" fmla="*/ 1123055 h 1123055"/>
              <a:gd name="connsiteX6" fmla="*/ 187180 w 4186915"/>
              <a:gd name="connsiteY6" fmla="*/ 1123055 h 1123055"/>
              <a:gd name="connsiteX7" fmla="*/ 0 w 4186915"/>
              <a:gd name="connsiteY7" fmla="*/ 935875 h 1123055"/>
              <a:gd name="connsiteX8" fmla="*/ 0 w 4186915"/>
              <a:gd name="connsiteY8" fmla="*/ 187180 h 112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6915" h="1123055">
                <a:moveTo>
                  <a:pt x="0" y="187180"/>
                </a:moveTo>
                <a:cubicBezTo>
                  <a:pt x="0" y="83803"/>
                  <a:pt x="83803" y="0"/>
                  <a:pt x="187180" y="0"/>
                </a:cubicBezTo>
                <a:lnTo>
                  <a:pt x="3999735" y="0"/>
                </a:lnTo>
                <a:cubicBezTo>
                  <a:pt x="4103112" y="0"/>
                  <a:pt x="4186915" y="83803"/>
                  <a:pt x="4186915" y="187180"/>
                </a:cubicBezTo>
                <a:lnTo>
                  <a:pt x="4186915" y="935875"/>
                </a:lnTo>
                <a:cubicBezTo>
                  <a:pt x="4186915" y="1039252"/>
                  <a:pt x="4103112" y="1123055"/>
                  <a:pt x="3999735" y="1123055"/>
                </a:cubicBezTo>
                <a:lnTo>
                  <a:pt x="187180" y="1123055"/>
                </a:lnTo>
                <a:cubicBezTo>
                  <a:pt x="83803" y="1123055"/>
                  <a:pt x="0" y="1039252"/>
                  <a:pt x="0" y="935875"/>
                </a:cubicBezTo>
                <a:lnTo>
                  <a:pt x="0" y="18718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190500" dist="228600" dir="2700000" sx="71000" sy="71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82880" tIns="230083" rIns="230083" bIns="230083" numCol="1" spcCol="1270" anchor="ctr" anchorCtr="0">
            <a:no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Verb</a:t>
            </a:r>
            <a:r>
              <a:rPr lang="en-US" sz="2000" baseline="-25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00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_</a:t>
            </a:r>
            <a:r>
              <a:rPr lang="en-US" sz="2000" dirty="0" err="1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vK‡j</a:t>
            </a:r>
            <a:r>
              <a:rPr lang="en-US" sz="200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 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       A</a:t>
            </a:r>
            <a:r>
              <a:rPr lang="en-US" sz="200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_©</a:t>
            </a:r>
            <a:r>
              <a:rPr lang="en-US" sz="2000" dirty="0" err="1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vr</a:t>
            </a:r>
            <a:r>
              <a:rPr lang="en-US" sz="200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,</a:t>
            </a:r>
            <a:r>
              <a:rPr lang="en-US" sz="200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Past </a:t>
            </a:r>
            <a:r>
              <a:rPr lang="en-US" sz="2000" spc="-6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form</a:t>
            </a:r>
            <a:r>
              <a:rPr lang="en-US" sz="200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00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_</a:t>
            </a:r>
            <a:r>
              <a:rPr lang="en-US" sz="2000" dirty="0" err="1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vK‡j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  <a:r>
              <a:rPr lang="en-US" sz="200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had +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</a:p>
          <a:p>
            <a:r>
              <a:rPr lang="en-U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had + Verb</a:t>
            </a:r>
            <a:r>
              <a:rPr lang="en-US" sz="2000" baseline="-25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nq         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Past Participle f</a:t>
            </a:r>
            <a:r>
              <a:rPr lang="en-US" sz="2000" spc="-6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orm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Gi nq</a:t>
            </a:r>
            <a:endParaRPr lang="en-US" sz="2000" dirty="0"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SutonnyMJ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55603" y="5535344"/>
            <a:ext cx="11173801" cy="1287029"/>
          </a:xfrm>
          <a:prstGeom prst="roundRect">
            <a:avLst/>
          </a:prstGeom>
          <a:ln>
            <a:noFill/>
          </a:ln>
          <a:effectLst>
            <a:outerShdw blurRad="190500" dist="228600" dir="2700000" sx="71000" sy="71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82880" tIns="230083" rIns="230083" bIns="230083" numCol="1" spcCol="1270" anchor="ctr" anchorCtr="0">
            <a:noAutofit/>
          </a:bodyPr>
          <a:lstStyle/>
          <a:p>
            <a:r>
              <a:rPr lang="en-US" sz="26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Interrogative </a:t>
            </a:r>
            <a:r>
              <a:rPr lang="en-US" sz="26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Sentence </a:t>
            </a:r>
            <a:r>
              <a:rPr lang="en-US" sz="2600" b="1" spc="-6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†K </a:t>
            </a:r>
            <a:r>
              <a:rPr lang="en-US" sz="26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Indirect </a:t>
            </a:r>
            <a:r>
              <a:rPr lang="en-US" sz="2600" b="1" spc="-60" dirty="0" err="1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Ki‡Z</a:t>
            </a:r>
            <a:r>
              <a:rPr lang="en-US" sz="2600" b="1" spc="-6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 </a:t>
            </a:r>
          </a:p>
          <a:p>
            <a:r>
              <a:rPr lang="en-US" sz="26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(Reported Speech </a:t>
            </a:r>
            <a:r>
              <a:rPr lang="en-US" sz="2600" spc="-6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Gi</a:t>
            </a:r>
            <a:r>
              <a:rPr lang="en-US" sz="2600" b="1" spc="-6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  <a:r>
              <a:rPr lang="en-US" sz="2600" spc="-60" dirty="0" err="1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cÖ</a:t>
            </a:r>
            <a:r>
              <a:rPr lang="en-US" sz="2600" spc="-6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_‡g </a:t>
            </a:r>
            <a:r>
              <a:rPr lang="en-US" sz="26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What/When/ which/ Why/ Where/ Who </a:t>
            </a:r>
            <a:r>
              <a:rPr lang="en-US" sz="2600" spc="-60" dirty="0" err="1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BZ¨vw</a:t>
            </a:r>
            <a:r>
              <a:rPr lang="en-US" sz="2600" spc="-6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` _</a:t>
            </a:r>
            <a:r>
              <a:rPr lang="en-US" sz="2600" spc="-60" dirty="0" err="1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vK‡j</a:t>
            </a:r>
            <a:r>
              <a:rPr lang="en-US" sz="2600" spc="-6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) </a:t>
            </a:r>
            <a:r>
              <a:rPr lang="en-US" sz="26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Reporting Speech </a:t>
            </a:r>
            <a:r>
              <a:rPr lang="en-US" sz="2600" b="1" spc="-6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Gi ci </a:t>
            </a:r>
            <a:r>
              <a:rPr lang="en-US" sz="26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What/ When/ which/ Why/ Where/ Who  </a:t>
            </a:r>
            <a:r>
              <a:rPr lang="en-US" sz="2600" b="1" spc="-60" dirty="0" err="1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wjL‡Z</a:t>
            </a:r>
            <a:r>
              <a:rPr lang="en-US" sz="2600" b="1" spc="-6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 nq</a:t>
            </a:r>
            <a:endParaRPr lang="en-US" sz="2600" b="1" spc="-60" dirty="0"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SutonnyMJ" pitchFamily="2" charset="0"/>
              <a:ea typeface="+mj-ea"/>
              <a:cs typeface="+mj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27728" y="708892"/>
            <a:ext cx="11786685" cy="180859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7712" y="711212"/>
            <a:ext cx="11788346" cy="63024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Direct:  </a:t>
            </a:r>
            <a:r>
              <a:rPr lang="en-US" sz="4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iru</a:t>
            </a:r>
            <a:r>
              <a:rPr lang="en-US" sz="4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said to  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me,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“What did he want?” 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07472" y="755807"/>
            <a:ext cx="1622928" cy="6001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3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Direct:</a:t>
            </a:r>
            <a:endParaRPr lang="en-US" sz="3300" b="1" dirty="0">
              <a:solidFill>
                <a:srgbClr val="FFFF00"/>
              </a:solidFill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1683660" y="1887245"/>
            <a:ext cx="9003495" cy="63024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 Assertive Sentence) </a:t>
            </a:r>
            <a:r>
              <a:rPr lang="en-US" sz="4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He   wanted.” </a:t>
            </a:r>
            <a:r>
              <a:rPr lang="en-GB" sz="4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8136476" y="1269847"/>
            <a:ext cx="1445674" cy="24780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9548685" y="1269847"/>
            <a:ext cx="0" cy="57562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1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6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6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6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6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32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7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6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6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entr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7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55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8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8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8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8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7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7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7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" grpId="0" animBg="1"/>
      <p:bldP spid="6" grpId="0" animBg="1"/>
      <p:bldP spid="18" grpId="0" animBg="1"/>
      <p:bldP spid="17" grpId="0" animBg="1"/>
      <p:bldP spid="36" grpId="0" animBg="1"/>
      <p:bldP spid="28" grpId="0" animBg="1"/>
      <p:bldP spid="39" grpId="0" animBg="1"/>
      <p:bldP spid="10" grpId="0" animBg="1"/>
      <p:bldP spid="58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" y="755807"/>
            <a:ext cx="11812240" cy="5913511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47" name="Straight Arrow Connector 46"/>
          <p:cNvCxnSpPr/>
          <p:nvPr/>
        </p:nvCxnSpPr>
        <p:spPr>
          <a:xfrm flipH="1" flipV="1">
            <a:off x="7121797" y="5164157"/>
            <a:ext cx="10659" cy="72867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Title 1"/>
          <p:cNvSpPr txBox="1">
            <a:spLocks/>
          </p:cNvSpPr>
          <p:nvPr/>
        </p:nvSpPr>
        <p:spPr>
          <a:xfrm>
            <a:off x="197339" y="4441499"/>
            <a:ext cx="11788346" cy="63024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49987" dist="250190" dir="8460000" sx="79000" sy="79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direct: 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Bela </a:t>
            </a:r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asked  </a:t>
            </a:r>
            <a:r>
              <a:rPr lang="en-US" sz="3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</a:t>
            </a:r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where  she(M) had lived</a:t>
            </a:r>
            <a:r>
              <a:rPr lang="en-US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750" y="4463415"/>
            <a:ext cx="1797050" cy="5693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1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Indirect: </a:t>
            </a:r>
            <a:endParaRPr lang="en-US" sz="31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43247" y="4448664"/>
            <a:ext cx="1385316" cy="600164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asked</a:t>
            </a:r>
            <a:endParaRPr lang="en-US" sz="33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22764" y="4448026"/>
            <a:ext cx="1412470" cy="600164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endParaRPr lang="en-US" sz="33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31406" y="4478570"/>
            <a:ext cx="2033372" cy="56938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had lived</a:t>
            </a:r>
            <a:endParaRPr lang="en-US" sz="3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9878090" y="4364893"/>
            <a:ext cx="3175" cy="411373"/>
          </a:xfrm>
          <a:prstGeom prst="straightConnector1">
            <a:avLst/>
          </a:prstGeom>
          <a:solidFill>
            <a:schemeClr val="accent2">
              <a:lumMod val="50000"/>
            </a:schemeClr>
          </a:solidFill>
          <a:ln w="76200">
            <a:noFill/>
            <a:tailEnd type="triangle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4089433" y="1922032"/>
            <a:ext cx="44005" cy="245608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10515867" y="2243901"/>
            <a:ext cx="45150" cy="2161642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4089433" y="1327722"/>
            <a:ext cx="2583" cy="136841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471807" y="2758917"/>
            <a:ext cx="5462354" cy="1552543"/>
            <a:chOff x="675007" y="2454123"/>
            <a:chExt cx="5462354" cy="1552543"/>
          </a:xfrm>
        </p:grpSpPr>
        <p:sp>
          <p:nvSpPr>
            <p:cNvPr id="60" name="Right Arrow 59"/>
            <p:cNvSpPr/>
            <p:nvPr/>
          </p:nvSpPr>
          <p:spPr>
            <a:xfrm>
              <a:off x="675007" y="2454123"/>
              <a:ext cx="2752049" cy="1552543"/>
            </a:xfrm>
            <a:prstGeom prst="rightArrow">
              <a:avLst/>
            </a:prstGeom>
            <a:solidFill>
              <a:schemeClr val="accent4">
                <a:lumMod val="75000"/>
                <a:alpha val="87000"/>
              </a:schemeClr>
            </a:solidFill>
            <a:ln>
              <a:noFill/>
            </a:ln>
            <a:effectLst>
              <a:outerShdw blurRad="190500" dist="228600" dir="2700000" sx="70000" sy="7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Autofit/>
            </a:bodyPr>
            <a:lstStyle/>
            <a:p>
              <a:pPr algn="ctr" fontAlgn="base">
                <a:lnSpc>
                  <a:spcPct val="80000"/>
                </a:lnSpc>
              </a:pPr>
              <a:r>
                <a:rPr lang="en-US" sz="1600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 JULIAN" panose="02000000000000000000" pitchFamily="2" charset="0"/>
                </a:rPr>
                <a:t>Interrogative </a:t>
              </a:r>
              <a:r>
                <a:rPr lang="en-US" sz="1600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 JULIAN" panose="02000000000000000000" pitchFamily="2" charset="0"/>
                </a:rPr>
                <a:t>Sentence </a:t>
              </a:r>
              <a:endParaRPr lang="en-US" sz="160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 JULIAN" panose="02000000000000000000" pitchFamily="2" charset="0"/>
              </a:endParaRPr>
            </a:p>
            <a:p>
              <a:pPr algn="ctr" fontAlgn="base">
                <a:lnSpc>
                  <a:spcPct val="80000"/>
                </a:lnSpc>
              </a:pP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</a:rPr>
                <a:t>Gi </a:t>
              </a:r>
              <a:r>
                <a:rPr lang="en-US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Indirect </a:t>
              </a:r>
              <a:r>
                <a:rPr lang="en-US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Speech -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</a:rPr>
                <a:t>G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3513224" y="2783603"/>
              <a:ext cx="2624137" cy="824110"/>
            </a:xfrm>
            <a:prstGeom prst="roundRect">
              <a:avLst/>
            </a:prstGeom>
            <a:solidFill>
              <a:schemeClr val="accent4">
                <a:lumMod val="75000"/>
                <a:alpha val="87000"/>
              </a:schemeClr>
            </a:solidFill>
            <a:ln>
              <a:noFill/>
            </a:ln>
            <a:effectLst>
              <a:outerShdw blurRad="190500" dist="228600" dir="2700000" sx="70000" sy="7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</a:pPr>
              <a:r>
                <a:rPr lang="en-US" sz="28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+mj-ea"/>
                  <a:cs typeface="+mj-cs"/>
                </a:rPr>
                <a:t>said to 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  <a:ea typeface="+mj-ea"/>
                  <a:cs typeface="+mj-cs"/>
                </a:rPr>
                <a:t>Gi cwie‡Z© </a:t>
              </a:r>
            </a:p>
            <a:p>
              <a:pPr algn="ctr" fontAlgn="base">
                <a:lnSpc>
                  <a:spcPct val="80000"/>
                </a:lnSpc>
                <a:spcBef>
                  <a:spcPct val="0"/>
                </a:spcBef>
              </a:pPr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+mj-ea"/>
                  <a:cs typeface="+mj-cs"/>
                </a:rPr>
                <a:t>asked   </a:t>
              </a:r>
              <a:r>
                <a:rPr lang="en-US" sz="2800" b="1" dirty="0" err="1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  <a:ea typeface="+mj-ea"/>
                  <a:cs typeface="+mj-cs"/>
                </a:rPr>
                <a:t>wjL‡Z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  <a:ea typeface="+mj-ea"/>
                  <a:cs typeface="+mj-cs"/>
                </a:rPr>
                <a:t> nq</a:t>
              </a:r>
            </a:p>
          </p:txBody>
        </p:sp>
      </p:grpSp>
      <p:cxnSp>
        <p:nvCxnSpPr>
          <p:cNvPr id="41" name="Straight Arrow Connector 40"/>
          <p:cNvCxnSpPr/>
          <p:nvPr/>
        </p:nvCxnSpPr>
        <p:spPr>
          <a:xfrm flipH="1">
            <a:off x="10551243" y="2011927"/>
            <a:ext cx="9774" cy="1055891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0" y="-1082"/>
            <a:ext cx="12192000" cy="59683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Basic Narration on </a:t>
            </a:r>
            <a:r>
              <a:rPr lang="en-US" sz="4000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Past </a:t>
            </a:r>
            <a:r>
              <a:rPr lang="en-US" sz="4000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 of Verb</a:t>
            </a:r>
            <a:endParaRPr lang="en-US" sz="4000" dirty="0">
              <a:ln w="9525">
                <a:solidFill>
                  <a:srgbClr val="C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6626717" y="3035168"/>
            <a:ext cx="5202687" cy="877339"/>
          </a:xfrm>
          <a:custGeom>
            <a:avLst/>
            <a:gdLst>
              <a:gd name="connsiteX0" fmla="*/ 0 w 4186915"/>
              <a:gd name="connsiteY0" fmla="*/ 187180 h 1123055"/>
              <a:gd name="connsiteX1" fmla="*/ 187180 w 4186915"/>
              <a:gd name="connsiteY1" fmla="*/ 0 h 1123055"/>
              <a:gd name="connsiteX2" fmla="*/ 3999735 w 4186915"/>
              <a:gd name="connsiteY2" fmla="*/ 0 h 1123055"/>
              <a:gd name="connsiteX3" fmla="*/ 4186915 w 4186915"/>
              <a:gd name="connsiteY3" fmla="*/ 187180 h 1123055"/>
              <a:gd name="connsiteX4" fmla="*/ 4186915 w 4186915"/>
              <a:gd name="connsiteY4" fmla="*/ 935875 h 1123055"/>
              <a:gd name="connsiteX5" fmla="*/ 3999735 w 4186915"/>
              <a:gd name="connsiteY5" fmla="*/ 1123055 h 1123055"/>
              <a:gd name="connsiteX6" fmla="*/ 187180 w 4186915"/>
              <a:gd name="connsiteY6" fmla="*/ 1123055 h 1123055"/>
              <a:gd name="connsiteX7" fmla="*/ 0 w 4186915"/>
              <a:gd name="connsiteY7" fmla="*/ 935875 h 1123055"/>
              <a:gd name="connsiteX8" fmla="*/ 0 w 4186915"/>
              <a:gd name="connsiteY8" fmla="*/ 187180 h 112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6915" h="1123055">
                <a:moveTo>
                  <a:pt x="0" y="187180"/>
                </a:moveTo>
                <a:cubicBezTo>
                  <a:pt x="0" y="83803"/>
                  <a:pt x="83803" y="0"/>
                  <a:pt x="187180" y="0"/>
                </a:cubicBezTo>
                <a:lnTo>
                  <a:pt x="3999735" y="0"/>
                </a:lnTo>
                <a:cubicBezTo>
                  <a:pt x="4103112" y="0"/>
                  <a:pt x="4186915" y="83803"/>
                  <a:pt x="4186915" y="187180"/>
                </a:cubicBezTo>
                <a:lnTo>
                  <a:pt x="4186915" y="935875"/>
                </a:lnTo>
                <a:cubicBezTo>
                  <a:pt x="4186915" y="1039252"/>
                  <a:pt x="4103112" y="1123055"/>
                  <a:pt x="3999735" y="1123055"/>
                </a:cubicBezTo>
                <a:lnTo>
                  <a:pt x="187180" y="1123055"/>
                </a:lnTo>
                <a:cubicBezTo>
                  <a:pt x="83803" y="1123055"/>
                  <a:pt x="0" y="1039252"/>
                  <a:pt x="0" y="935875"/>
                </a:cubicBezTo>
                <a:lnTo>
                  <a:pt x="0" y="18718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190500" dist="228600" dir="2700000" sx="71000" sy="71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82880" tIns="230083" rIns="230083" bIns="230083" numCol="1" spcCol="1270" anchor="ctr" anchorCtr="0">
            <a:no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Verb</a:t>
            </a:r>
            <a:r>
              <a:rPr lang="en-US" sz="2000" baseline="-25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00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_</a:t>
            </a:r>
            <a:r>
              <a:rPr lang="en-US" sz="2000" dirty="0" err="1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vK‡j</a:t>
            </a:r>
            <a:r>
              <a:rPr lang="en-US" sz="200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 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       A</a:t>
            </a:r>
            <a:r>
              <a:rPr lang="en-US" sz="200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_©</a:t>
            </a:r>
            <a:r>
              <a:rPr lang="en-US" sz="2000" dirty="0" err="1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vr</a:t>
            </a:r>
            <a:r>
              <a:rPr lang="en-US" sz="200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,</a:t>
            </a:r>
            <a:r>
              <a:rPr lang="en-US" sz="200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Past </a:t>
            </a:r>
            <a:r>
              <a:rPr lang="en-US" sz="2000" spc="-6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form</a:t>
            </a:r>
            <a:r>
              <a:rPr lang="en-US" sz="200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00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_</a:t>
            </a:r>
            <a:r>
              <a:rPr lang="en-US" sz="2000" dirty="0" err="1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vK‡j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  <a:r>
              <a:rPr lang="en-US" sz="200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had +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</a:p>
          <a:p>
            <a:r>
              <a:rPr lang="en-U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had + Verb</a:t>
            </a:r>
            <a:r>
              <a:rPr lang="en-US" sz="2000" baseline="-25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nq         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Past Participle f</a:t>
            </a:r>
            <a:r>
              <a:rPr lang="en-US" sz="2000" spc="-6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orm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Gi nq</a:t>
            </a:r>
            <a:endParaRPr lang="en-US" sz="2000" dirty="0"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SutonnyMJ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55603" y="5535344"/>
            <a:ext cx="11173801" cy="1287029"/>
          </a:xfrm>
          <a:prstGeom prst="roundRect">
            <a:avLst/>
          </a:prstGeom>
          <a:ln>
            <a:noFill/>
          </a:ln>
          <a:effectLst>
            <a:outerShdw blurRad="190500" dist="228600" dir="2700000" sx="71000" sy="71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82880" tIns="230083" rIns="230083" bIns="230083" numCol="1" spcCol="1270" anchor="ctr" anchorCtr="0">
            <a:noAutofit/>
          </a:bodyPr>
          <a:lstStyle/>
          <a:p>
            <a:r>
              <a:rPr lang="en-US" sz="26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Interrogative </a:t>
            </a:r>
            <a:r>
              <a:rPr lang="en-US" sz="26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Sentence </a:t>
            </a:r>
            <a:r>
              <a:rPr lang="en-US" sz="2600" b="1" spc="-6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†K </a:t>
            </a:r>
            <a:r>
              <a:rPr lang="en-US" sz="26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Indirect </a:t>
            </a:r>
            <a:r>
              <a:rPr lang="en-US" sz="2600" b="1" spc="-60" dirty="0" err="1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Ki‡Z</a:t>
            </a:r>
            <a:r>
              <a:rPr lang="en-US" sz="2600" b="1" spc="-6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 </a:t>
            </a:r>
          </a:p>
          <a:p>
            <a:r>
              <a:rPr lang="en-US" sz="26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(Reported Speech </a:t>
            </a:r>
            <a:r>
              <a:rPr lang="en-US" sz="2600" spc="-6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Gi</a:t>
            </a:r>
            <a:r>
              <a:rPr lang="en-US" sz="2600" b="1" spc="-6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  <a:r>
              <a:rPr lang="en-US" sz="2600" spc="-60" dirty="0" err="1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cÖ</a:t>
            </a:r>
            <a:r>
              <a:rPr lang="en-US" sz="2600" spc="-6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_‡g </a:t>
            </a:r>
            <a:r>
              <a:rPr lang="en-US" sz="26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What/When/ which/ Why/ Where/ Who </a:t>
            </a:r>
            <a:r>
              <a:rPr lang="en-US" sz="2600" spc="-60" dirty="0" err="1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BZ¨vw</a:t>
            </a:r>
            <a:r>
              <a:rPr lang="en-US" sz="2600" spc="-6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` _</a:t>
            </a:r>
            <a:r>
              <a:rPr lang="en-US" sz="2600" spc="-60" dirty="0" err="1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vK‡j</a:t>
            </a:r>
            <a:r>
              <a:rPr lang="en-US" sz="2600" spc="-6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) </a:t>
            </a:r>
            <a:r>
              <a:rPr lang="en-US" sz="26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Reporting Speech </a:t>
            </a:r>
            <a:r>
              <a:rPr lang="en-US" sz="2600" b="1" spc="-6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Gi ci </a:t>
            </a:r>
            <a:r>
              <a:rPr lang="en-US" sz="26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What/ When/ which/ Why/ Where/ Who  </a:t>
            </a:r>
            <a:r>
              <a:rPr lang="en-US" sz="2600" b="1" spc="-60" dirty="0" err="1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wjL‡Z</a:t>
            </a:r>
            <a:r>
              <a:rPr lang="en-US" sz="2600" b="1" spc="-6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 nq</a:t>
            </a:r>
            <a:endParaRPr lang="en-US" sz="2600" b="1" spc="-60" dirty="0"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SutonnyMJ" pitchFamily="2" charset="0"/>
              <a:ea typeface="+mj-ea"/>
              <a:cs typeface="+mj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27728" y="708892"/>
            <a:ext cx="11786685" cy="180859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7712" y="711212"/>
            <a:ext cx="11788346" cy="63024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Direct:  </a:t>
            </a:r>
            <a:r>
              <a:rPr lang="en-US" sz="4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Bela  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said to  </a:t>
            </a:r>
            <a:r>
              <a:rPr lang="en-US" sz="40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</a:t>
            </a:r>
            <a:r>
              <a:rPr 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4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</a:t>
            </a:r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 </a:t>
            </a:r>
            <a:r>
              <a:rPr lang="en-US" sz="4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live?” </a:t>
            </a:r>
            <a:endParaRPr lang="en-US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07472" y="755807"/>
            <a:ext cx="1622928" cy="6001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3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Direct:</a:t>
            </a:r>
            <a:endParaRPr lang="en-US" sz="3300" b="1" dirty="0">
              <a:solidFill>
                <a:srgbClr val="FFFF00"/>
              </a:solidFill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2879127" y="1887245"/>
            <a:ext cx="8736228" cy="63024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 Assertive Sentence) </a:t>
            </a:r>
            <a:r>
              <a:rPr lang="en-US" sz="4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   you lived.” </a:t>
            </a:r>
            <a:r>
              <a:rPr lang="en-GB" sz="4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8933935" y="1283834"/>
            <a:ext cx="1651515" cy="2084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0553317" y="1269847"/>
            <a:ext cx="0" cy="57562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57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6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6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6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6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32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7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6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6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entr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7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7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7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5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8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8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8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8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" grpId="0" animBg="1"/>
      <p:bldP spid="6" grpId="0" animBg="1"/>
      <p:bldP spid="18" grpId="0" animBg="1"/>
      <p:bldP spid="17" grpId="0" animBg="1"/>
      <p:bldP spid="36" grpId="0" animBg="1"/>
      <p:bldP spid="28" grpId="0" animBg="1"/>
      <p:bldP spid="39" grpId="0" animBg="1"/>
      <p:bldP spid="10" grpId="0" animBg="1"/>
      <p:bldP spid="58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" y="755807"/>
            <a:ext cx="11812240" cy="5913511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47" name="Straight Arrow Connector 46"/>
          <p:cNvCxnSpPr/>
          <p:nvPr/>
        </p:nvCxnSpPr>
        <p:spPr>
          <a:xfrm flipH="1" flipV="1">
            <a:off x="6601097" y="5164157"/>
            <a:ext cx="10659" cy="72867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Title 1"/>
          <p:cNvSpPr txBox="1">
            <a:spLocks/>
          </p:cNvSpPr>
          <p:nvPr/>
        </p:nvSpPr>
        <p:spPr>
          <a:xfrm>
            <a:off x="197339" y="4441499"/>
            <a:ext cx="11788346" cy="63024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49987" dist="250190" dir="8460000" sx="79000" sy="79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direct: </a:t>
            </a:r>
            <a:r>
              <a:rPr lang="en-US" sz="3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Sony</a:t>
            </a:r>
            <a:r>
              <a:rPr lang="en-US" sz="3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asked   </a:t>
            </a:r>
            <a:r>
              <a:rPr lang="en-US" sz="3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Rony</a:t>
            </a:r>
            <a:r>
              <a:rPr lang="en-US" sz="3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  </a:t>
            </a:r>
            <a:r>
              <a:rPr lang="en-US" sz="3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his(R) </a:t>
            </a:r>
            <a:r>
              <a:rPr lang="en-US" sz="3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had been.</a:t>
            </a:r>
            <a:r>
              <a:rPr lang="en-GB" sz="3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750" y="4463415"/>
            <a:ext cx="1797050" cy="5693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1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Indirect: </a:t>
            </a:r>
            <a:endParaRPr lang="en-US" sz="31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44800" y="4463438"/>
            <a:ext cx="1385316" cy="600164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asked</a:t>
            </a:r>
            <a:endParaRPr lang="en-US" sz="33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22912" y="4454199"/>
            <a:ext cx="1333851" cy="600164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endParaRPr lang="en-US" sz="33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702428" y="4461396"/>
            <a:ext cx="2033372" cy="56938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had been</a:t>
            </a:r>
            <a:endParaRPr lang="en-US" sz="3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9878090" y="4364893"/>
            <a:ext cx="3175" cy="411373"/>
          </a:xfrm>
          <a:prstGeom prst="straightConnector1">
            <a:avLst/>
          </a:prstGeom>
          <a:solidFill>
            <a:schemeClr val="accent2">
              <a:lumMod val="50000"/>
            </a:schemeClr>
          </a:solidFill>
          <a:ln w="76200">
            <a:noFill/>
            <a:tailEnd type="triangle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4089433" y="1922032"/>
            <a:ext cx="44005" cy="245608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10733579" y="2243901"/>
            <a:ext cx="45150" cy="2161642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4089433" y="1327722"/>
            <a:ext cx="2583" cy="136841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471807" y="2758917"/>
            <a:ext cx="5462354" cy="1552543"/>
            <a:chOff x="675007" y="2454123"/>
            <a:chExt cx="5462354" cy="1552543"/>
          </a:xfrm>
        </p:grpSpPr>
        <p:sp>
          <p:nvSpPr>
            <p:cNvPr id="60" name="Right Arrow 59"/>
            <p:cNvSpPr/>
            <p:nvPr/>
          </p:nvSpPr>
          <p:spPr>
            <a:xfrm>
              <a:off x="675007" y="2454123"/>
              <a:ext cx="2752049" cy="1552543"/>
            </a:xfrm>
            <a:prstGeom prst="rightArrow">
              <a:avLst/>
            </a:prstGeom>
            <a:solidFill>
              <a:schemeClr val="accent4">
                <a:lumMod val="75000"/>
                <a:alpha val="87000"/>
              </a:schemeClr>
            </a:solidFill>
            <a:ln>
              <a:noFill/>
            </a:ln>
            <a:effectLst>
              <a:outerShdw blurRad="190500" dist="228600" dir="2700000" sx="70000" sy="7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Autofit/>
            </a:bodyPr>
            <a:lstStyle/>
            <a:p>
              <a:pPr algn="ctr" fontAlgn="base">
                <a:lnSpc>
                  <a:spcPct val="80000"/>
                </a:lnSpc>
              </a:pPr>
              <a:r>
                <a:rPr lang="en-US" sz="1600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 JULIAN" panose="02000000000000000000" pitchFamily="2" charset="0"/>
                </a:rPr>
                <a:t>Interrogative </a:t>
              </a:r>
              <a:r>
                <a:rPr lang="en-US" sz="1600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 JULIAN" panose="02000000000000000000" pitchFamily="2" charset="0"/>
                </a:rPr>
                <a:t>Sentence </a:t>
              </a:r>
              <a:endParaRPr lang="en-US" sz="160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 JULIAN" panose="02000000000000000000" pitchFamily="2" charset="0"/>
              </a:endParaRPr>
            </a:p>
            <a:p>
              <a:pPr algn="ctr" fontAlgn="base">
                <a:lnSpc>
                  <a:spcPct val="80000"/>
                </a:lnSpc>
              </a:pPr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</a:rPr>
                <a:t>Gi </a:t>
              </a:r>
              <a:r>
                <a:rPr lang="en-US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Indirect </a:t>
              </a:r>
              <a:r>
                <a:rPr lang="en-US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Speech -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</a:rPr>
                <a:t>G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3513224" y="2783603"/>
              <a:ext cx="2624137" cy="824110"/>
            </a:xfrm>
            <a:prstGeom prst="roundRect">
              <a:avLst/>
            </a:prstGeom>
            <a:solidFill>
              <a:schemeClr val="accent4">
                <a:lumMod val="75000"/>
                <a:alpha val="87000"/>
              </a:schemeClr>
            </a:solidFill>
            <a:ln>
              <a:noFill/>
            </a:ln>
            <a:effectLst>
              <a:outerShdw blurRad="190500" dist="228600" dir="2700000" sx="70000" sy="7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</a:pPr>
              <a:r>
                <a:rPr lang="en-US" sz="28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+mj-ea"/>
                  <a:cs typeface="+mj-cs"/>
                </a:rPr>
                <a:t>said to 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  <a:ea typeface="+mj-ea"/>
                  <a:cs typeface="+mj-cs"/>
                </a:rPr>
                <a:t>Gi cwie‡Z© </a:t>
              </a:r>
            </a:p>
            <a:p>
              <a:pPr algn="ctr" fontAlgn="base">
                <a:lnSpc>
                  <a:spcPct val="80000"/>
                </a:lnSpc>
                <a:spcBef>
                  <a:spcPct val="0"/>
                </a:spcBef>
              </a:pPr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+mj-ea"/>
                  <a:cs typeface="+mj-cs"/>
                </a:rPr>
                <a:t>asked   </a:t>
              </a:r>
              <a:r>
                <a:rPr lang="en-US" sz="2800" b="1" dirty="0" err="1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  <a:ea typeface="+mj-ea"/>
                  <a:cs typeface="+mj-cs"/>
                </a:rPr>
                <a:t>wjL‡Z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  <a:ea typeface="+mj-ea"/>
                  <a:cs typeface="+mj-cs"/>
                </a:rPr>
                <a:t> nq</a:t>
              </a:r>
            </a:p>
          </p:txBody>
        </p:sp>
      </p:grpSp>
      <p:cxnSp>
        <p:nvCxnSpPr>
          <p:cNvPr id="41" name="Straight Arrow Connector 40"/>
          <p:cNvCxnSpPr/>
          <p:nvPr/>
        </p:nvCxnSpPr>
        <p:spPr>
          <a:xfrm flipH="1">
            <a:off x="10768953" y="2011927"/>
            <a:ext cx="9774" cy="1055891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0" y="-1082"/>
            <a:ext cx="12192000" cy="59683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Basic Narration on </a:t>
            </a:r>
            <a:r>
              <a:rPr lang="en-US" sz="4000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Past </a:t>
            </a:r>
            <a:r>
              <a:rPr lang="en-US" sz="4000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 of Verb</a:t>
            </a:r>
            <a:endParaRPr lang="en-US" sz="4000" dirty="0">
              <a:ln w="9525">
                <a:solidFill>
                  <a:srgbClr val="C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6626717" y="3035168"/>
            <a:ext cx="5202687" cy="877339"/>
          </a:xfrm>
          <a:custGeom>
            <a:avLst/>
            <a:gdLst>
              <a:gd name="connsiteX0" fmla="*/ 0 w 4186915"/>
              <a:gd name="connsiteY0" fmla="*/ 187180 h 1123055"/>
              <a:gd name="connsiteX1" fmla="*/ 187180 w 4186915"/>
              <a:gd name="connsiteY1" fmla="*/ 0 h 1123055"/>
              <a:gd name="connsiteX2" fmla="*/ 3999735 w 4186915"/>
              <a:gd name="connsiteY2" fmla="*/ 0 h 1123055"/>
              <a:gd name="connsiteX3" fmla="*/ 4186915 w 4186915"/>
              <a:gd name="connsiteY3" fmla="*/ 187180 h 1123055"/>
              <a:gd name="connsiteX4" fmla="*/ 4186915 w 4186915"/>
              <a:gd name="connsiteY4" fmla="*/ 935875 h 1123055"/>
              <a:gd name="connsiteX5" fmla="*/ 3999735 w 4186915"/>
              <a:gd name="connsiteY5" fmla="*/ 1123055 h 1123055"/>
              <a:gd name="connsiteX6" fmla="*/ 187180 w 4186915"/>
              <a:gd name="connsiteY6" fmla="*/ 1123055 h 1123055"/>
              <a:gd name="connsiteX7" fmla="*/ 0 w 4186915"/>
              <a:gd name="connsiteY7" fmla="*/ 935875 h 1123055"/>
              <a:gd name="connsiteX8" fmla="*/ 0 w 4186915"/>
              <a:gd name="connsiteY8" fmla="*/ 187180 h 112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6915" h="1123055">
                <a:moveTo>
                  <a:pt x="0" y="187180"/>
                </a:moveTo>
                <a:cubicBezTo>
                  <a:pt x="0" y="83803"/>
                  <a:pt x="83803" y="0"/>
                  <a:pt x="187180" y="0"/>
                </a:cubicBezTo>
                <a:lnTo>
                  <a:pt x="3999735" y="0"/>
                </a:lnTo>
                <a:cubicBezTo>
                  <a:pt x="4103112" y="0"/>
                  <a:pt x="4186915" y="83803"/>
                  <a:pt x="4186915" y="187180"/>
                </a:cubicBezTo>
                <a:lnTo>
                  <a:pt x="4186915" y="935875"/>
                </a:lnTo>
                <a:cubicBezTo>
                  <a:pt x="4186915" y="1039252"/>
                  <a:pt x="4103112" y="1123055"/>
                  <a:pt x="3999735" y="1123055"/>
                </a:cubicBezTo>
                <a:lnTo>
                  <a:pt x="187180" y="1123055"/>
                </a:lnTo>
                <a:cubicBezTo>
                  <a:pt x="83803" y="1123055"/>
                  <a:pt x="0" y="1039252"/>
                  <a:pt x="0" y="935875"/>
                </a:cubicBezTo>
                <a:lnTo>
                  <a:pt x="0" y="18718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190500" dist="228600" dir="2700000" sx="71000" sy="71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82880" tIns="230083" rIns="230083" bIns="230083" numCol="1" spcCol="1270" anchor="ctr" anchorCtr="0">
            <a:no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Verb</a:t>
            </a:r>
            <a:r>
              <a:rPr lang="en-US" sz="2000" baseline="-25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00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_</a:t>
            </a:r>
            <a:r>
              <a:rPr lang="en-US" sz="2000" dirty="0" err="1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vK‡j</a:t>
            </a:r>
            <a:r>
              <a:rPr lang="en-US" sz="200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 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       A</a:t>
            </a:r>
            <a:r>
              <a:rPr lang="en-US" sz="200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_©</a:t>
            </a:r>
            <a:r>
              <a:rPr lang="en-US" sz="2000" dirty="0" err="1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vr</a:t>
            </a:r>
            <a:r>
              <a:rPr lang="en-US" sz="200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,</a:t>
            </a:r>
            <a:r>
              <a:rPr lang="en-US" sz="200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Past </a:t>
            </a:r>
            <a:r>
              <a:rPr lang="en-US" sz="2000" spc="-6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form</a:t>
            </a:r>
            <a:r>
              <a:rPr lang="en-US" sz="200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00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_</a:t>
            </a:r>
            <a:r>
              <a:rPr lang="en-US" sz="2000" dirty="0" err="1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vK‡j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  <a:r>
              <a:rPr lang="en-US" sz="200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had +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</a:p>
          <a:p>
            <a:r>
              <a:rPr lang="en-U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had + Verb</a:t>
            </a:r>
            <a:r>
              <a:rPr lang="en-US" sz="2000" baseline="-25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nq         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Past Participle f</a:t>
            </a:r>
            <a:r>
              <a:rPr lang="en-US" sz="2000" spc="-6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orm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Gi nq</a:t>
            </a:r>
            <a:endParaRPr lang="en-US" sz="2000" dirty="0"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SutonnyMJ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55603" y="5535344"/>
            <a:ext cx="11173801" cy="1287029"/>
          </a:xfrm>
          <a:prstGeom prst="roundRect">
            <a:avLst/>
          </a:prstGeom>
          <a:ln>
            <a:noFill/>
          </a:ln>
          <a:effectLst>
            <a:outerShdw blurRad="190500" dist="228600" dir="2700000" sx="71000" sy="71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82880" tIns="230083" rIns="230083" bIns="230083" numCol="1" spcCol="1270" anchor="ctr" anchorCtr="0">
            <a:noAutofit/>
          </a:bodyPr>
          <a:lstStyle/>
          <a:p>
            <a:r>
              <a:rPr lang="en-US" sz="26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Interrogative </a:t>
            </a:r>
            <a:r>
              <a:rPr lang="en-US" sz="26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Sentence </a:t>
            </a:r>
            <a:r>
              <a:rPr lang="en-US" sz="2600" b="1" spc="-6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†K </a:t>
            </a:r>
            <a:r>
              <a:rPr lang="en-US" sz="26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Indirect </a:t>
            </a:r>
            <a:r>
              <a:rPr lang="en-US" sz="2600" b="1" spc="-60" dirty="0" err="1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Ki‡Z</a:t>
            </a:r>
            <a:r>
              <a:rPr lang="en-US" sz="2600" b="1" spc="-6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 </a:t>
            </a:r>
          </a:p>
          <a:p>
            <a:r>
              <a:rPr lang="en-US" sz="26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(Reported Speech </a:t>
            </a:r>
            <a:r>
              <a:rPr lang="en-US" sz="2600" spc="-6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Gi</a:t>
            </a:r>
            <a:r>
              <a:rPr lang="en-US" sz="2600" b="1" spc="-6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  <a:r>
              <a:rPr lang="en-US" sz="2600" spc="-60" dirty="0" err="1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cÖ</a:t>
            </a:r>
            <a:r>
              <a:rPr lang="en-US" sz="2600" spc="-6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_‡g </a:t>
            </a:r>
            <a:r>
              <a:rPr lang="en-US" sz="26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What/When/ which/ Why/ Where/ Who </a:t>
            </a:r>
            <a:r>
              <a:rPr lang="en-US" sz="2600" spc="-60" dirty="0" err="1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BZ¨vw</a:t>
            </a:r>
            <a:r>
              <a:rPr lang="en-US" sz="2600" spc="-6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` _</a:t>
            </a:r>
            <a:r>
              <a:rPr lang="en-US" sz="2600" spc="-60" dirty="0" err="1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vK‡j</a:t>
            </a:r>
            <a:r>
              <a:rPr lang="en-US" sz="2600" spc="-6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) </a:t>
            </a:r>
            <a:r>
              <a:rPr lang="en-US" sz="26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Reporting Speech </a:t>
            </a:r>
            <a:r>
              <a:rPr lang="en-US" sz="2600" b="1" spc="-6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Gi ci </a:t>
            </a:r>
            <a:r>
              <a:rPr lang="en-US" sz="260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What/ When/ which/ Why/ Where/ Who  </a:t>
            </a:r>
            <a:r>
              <a:rPr lang="en-US" sz="2600" b="1" spc="-60" dirty="0" err="1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wjL‡Z</a:t>
            </a:r>
            <a:r>
              <a:rPr lang="en-US" sz="2600" b="1" spc="-60" dirty="0" smtClean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 nq</a:t>
            </a:r>
            <a:endParaRPr lang="en-US" sz="2600" b="1" spc="-60" dirty="0"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SutonnyMJ" pitchFamily="2" charset="0"/>
              <a:ea typeface="+mj-ea"/>
              <a:cs typeface="+mj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27728" y="708892"/>
            <a:ext cx="11786685" cy="1808598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7712" y="711212"/>
            <a:ext cx="11788346" cy="63024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Direct:        </a:t>
            </a:r>
            <a:r>
              <a:rPr lang="en-US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Sony  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said to  </a:t>
            </a:r>
            <a:r>
              <a:rPr lang="en-US" sz="36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Rony</a:t>
            </a:r>
            <a:r>
              <a:rPr lang="en-US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was </a:t>
            </a:r>
            <a:r>
              <a:rPr lang="en-US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name?” </a:t>
            </a:r>
            <a:endParaRPr lang="en-US" sz="3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07472" y="755807"/>
            <a:ext cx="1622928" cy="6001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3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Direct:</a:t>
            </a:r>
            <a:endParaRPr lang="en-US" sz="3300" b="1" dirty="0">
              <a:solidFill>
                <a:srgbClr val="FFFF00"/>
              </a:solidFill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2525486" y="1887245"/>
            <a:ext cx="9089869" cy="63024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 Assertive Sentence) </a:t>
            </a:r>
            <a:r>
              <a:rPr lang="en-US" sz="4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her name was</a:t>
            </a:r>
            <a:endParaRPr lang="en-US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8933935" y="1283834"/>
            <a:ext cx="1807652" cy="54160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93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6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6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6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6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32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7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6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6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entr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7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7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55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8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8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8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8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" grpId="0" animBg="1"/>
      <p:bldP spid="6" grpId="0" animBg="1"/>
      <p:bldP spid="18" grpId="0" animBg="1"/>
      <p:bldP spid="17" grpId="0" animBg="1"/>
      <p:bldP spid="36" grpId="0" animBg="1"/>
      <p:bldP spid="28" grpId="0" animBg="1"/>
      <p:bldP spid="39" grpId="0" animBg="1"/>
      <p:bldP spid="10" grpId="0" animBg="1"/>
      <p:bldP spid="58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0000"/>
            </a:gs>
            <a:gs pos="100000">
              <a:srgbClr val="FFFF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3163833" y="0"/>
            <a:ext cx="5613400" cy="116146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lnSpc>
                <a:spcPct val="80000"/>
              </a:lnSpc>
            </a:pP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Pair Work in Class</a:t>
            </a:r>
            <a:endParaRPr lang="en-US" b="1" spc="-1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1748992"/>
            <a:ext cx="12192000" cy="116146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80000"/>
              </a:lnSpc>
            </a:pPr>
            <a:r>
              <a:rPr lang="en-US" sz="35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5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1. Direct speech: Tina said to Bina, “I cooked foods.” </a:t>
            </a:r>
          </a:p>
          <a:p>
            <a:pPr fontAlgn="base">
              <a:lnSpc>
                <a:spcPct val="80000"/>
              </a:lnSpc>
            </a:pPr>
            <a:r>
              <a:rPr lang="en-US" sz="35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   </a:t>
            </a:r>
            <a:r>
              <a:rPr lang="en-US" sz="35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Indirect speech = ---------------------------------------------</a:t>
            </a:r>
            <a:endParaRPr lang="en-US" sz="3500" dirty="0" smtClean="0"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SutonnyMJ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3214038"/>
            <a:ext cx="12192000" cy="11614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80000"/>
              </a:lnSpc>
            </a:pPr>
            <a:r>
              <a:rPr lang="en-US" sz="35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5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2. Direct speech: They said to me, “We played cricket football.” </a:t>
            </a:r>
          </a:p>
          <a:p>
            <a:pPr fontAlgn="base">
              <a:lnSpc>
                <a:spcPct val="80000"/>
              </a:lnSpc>
            </a:pPr>
            <a:r>
              <a:rPr lang="en-US" sz="35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   </a:t>
            </a:r>
            <a:r>
              <a:rPr lang="en-US" sz="35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Indirect speech = ---------------------------------------------</a:t>
            </a:r>
            <a:endParaRPr lang="en-US" sz="3500" dirty="0" smtClean="0"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SutonnyMJ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4679084"/>
            <a:ext cx="12192000" cy="1161460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 w="12700">
            <a:solidFill>
              <a:srgbClr val="FFFF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80000"/>
              </a:lnSpc>
            </a:pPr>
            <a:r>
              <a:rPr lang="en-US" sz="35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5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3. Direct speech: </a:t>
            </a:r>
            <a:r>
              <a:rPr lang="en-US" sz="350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I</a:t>
            </a:r>
            <a:r>
              <a:rPr lang="en-US" sz="35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said to him, “Which pen do you want?” </a:t>
            </a:r>
          </a:p>
          <a:p>
            <a:pPr fontAlgn="base">
              <a:lnSpc>
                <a:spcPct val="80000"/>
              </a:lnSpc>
            </a:pPr>
            <a:r>
              <a:rPr lang="en-US" sz="35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   </a:t>
            </a:r>
            <a:r>
              <a:rPr lang="en-US" sz="35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Indirect speech = ---------------------------------------------</a:t>
            </a:r>
            <a:endParaRPr lang="en-US" sz="3500" dirty="0" smtClean="0"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6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0000"/>
            </a:gs>
            <a:gs pos="100000">
              <a:srgbClr val="FFFF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3163833" y="0"/>
            <a:ext cx="5613400" cy="116146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lnSpc>
                <a:spcPct val="80000"/>
              </a:lnSpc>
            </a:pP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Home Work</a:t>
            </a:r>
            <a:endParaRPr lang="en-US" b="1" spc="-1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2930092"/>
            <a:ext cx="12192000" cy="116146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80000"/>
              </a:lnSpc>
            </a:pPr>
            <a:r>
              <a:rPr lang="en-US" sz="35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50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r>
              <a:rPr lang="en-US" sz="35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. Direct speech: Lora said to Mira, “Did </a:t>
            </a:r>
            <a:r>
              <a:rPr lang="en-US" sz="3500" dirty="0" err="1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Sazid</a:t>
            </a:r>
            <a:r>
              <a:rPr lang="en-US" sz="35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do the work?” </a:t>
            </a:r>
          </a:p>
          <a:p>
            <a:pPr fontAlgn="base">
              <a:lnSpc>
                <a:spcPct val="80000"/>
              </a:lnSpc>
            </a:pPr>
            <a:r>
              <a:rPr lang="en-US" sz="35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   </a:t>
            </a:r>
            <a:r>
              <a:rPr lang="en-US" sz="35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Indirect speech = ---------------------------------------------</a:t>
            </a:r>
            <a:endParaRPr lang="en-US" sz="3500" dirty="0" smtClean="0"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SutonnyMJ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4395138"/>
            <a:ext cx="12192000" cy="1161460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 w="12700">
            <a:solidFill>
              <a:srgbClr val="FFFF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80000"/>
              </a:lnSpc>
            </a:pPr>
            <a:r>
              <a:rPr lang="en-US" sz="35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5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3. Direct speech: She said to Jerry, “What was his name?” </a:t>
            </a:r>
          </a:p>
          <a:p>
            <a:pPr fontAlgn="base">
              <a:lnSpc>
                <a:spcPct val="80000"/>
              </a:lnSpc>
            </a:pPr>
            <a:r>
              <a:rPr lang="en-US" sz="35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   </a:t>
            </a:r>
            <a:r>
              <a:rPr lang="en-US" sz="35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Indirect speech = ---------------------------------------------</a:t>
            </a:r>
            <a:endParaRPr lang="en-US" sz="3500" dirty="0" smtClean="0"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SutonnyMJ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465046"/>
            <a:ext cx="12192000" cy="116146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80000"/>
              </a:lnSpc>
            </a:pPr>
            <a:r>
              <a:rPr lang="en-US" sz="35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5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1. Direct speech: He said to me, “I made a </a:t>
            </a:r>
            <a:r>
              <a:rPr lang="en-US" sz="350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d</a:t>
            </a:r>
            <a:r>
              <a:rPr lang="en-US" sz="35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oll.” </a:t>
            </a:r>
          </a:p>
          <a:p>
            <a:pPr fontAlgn="base">
              <a:lnSpc>
                <a:spcPct val="80000"/>
              </a:lnSpc>
            </a:pPr>
            <a:r>
              <a:rPr lang="en-US" sz="35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   </a:t>
            </a:r>
            <a:r>
              <a:rPr lang="en-US" sz="35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Indirect speech = ---------------------------------------------</a:t>
            </a:r>
            <a:endParaRPr lang="en-US" sz="3500" dirty="0" smtClean="0"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56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reeform 75"/>
          <p:cNvSpPr/>
          <p:nvPr/>
        </p:nvSpPr>
        <p:spPr>
          <a:xfrm>
            <a:off x="91403" y="2687105"/>
            <a:ext cx="11959770" cy="3628571"/>
          </a:xfrm>
          <a:custGeom>
            <a:avLst/>
            <a:gdLst>
              <a:gd name="connsiteX0" fmla="*/ 0 w 4186915"/>
              <a:gd name="connsiteY0" fmla="*/ 187180 h 1123055"/>
              <a:gd name="connsiteX1" fmla="*/ 187180 w 4186915"/>
              <a:gd name="connsiteY1" fmla="*/ 0 h 1123055"/>
              <a:gd name="connsiteX2" fmla="*/ 3999735 w 4186915"/>
              <a:gd name="connsiteY2" fmla="*/ 0 h 1123055"/>
              <a:gd name="connsiteX3" fmla="*/ 4186915 w 4186915"/>
              <a:gd name="connsiteY3" fmla="*/ 187180 h 1123055"/>
              <a:gd name="connsiteX4" fmla="*/ 4186915 w 4186915"/>
              <a:gd name="connsiteY4" fmla="*/ 935875 h 1123055"/>
              <a:gd name="connsiteX5" fmla="*/ 3999735 w 4186915"/>
              <a:gd name="connsiteY5" fmla="*/ 1123055 h 1123055"/>
              <a:gd name="connsiteX6" fmla="*/ 187180 w 4186915"/>
              <a:gd name="connsiteY6" fmla="*/ 1123055 h 1123055"/>
              <a:gd name="connsiteX7" fmla="*/ 0 w 4186915"/>
              <a:gd name="connsiteY7" fmla="*/ 935875 h 1123055"/>
              <a:gd name="connsiteX8" fmla="*/ 0 w 4186915"/>
              <a:gd name="connsiteY8" fmla="*/ 187180 h 112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6915" h="1123055">
                <a:moveTo>
                  <a:pt x="0" y="187180"/>
                </a:moveTo>
                <a:cubicBezTo>
                  <a:pt x="0" y="83803"/>
                  <a:pt x="83803" y="0"/>
                  <a:pt x="187180" y="0"/>
                </a:cubicBezTo>
                <a:lnTo>
                  <a:pt x="3999735" y="0"/>
                </a:lnTo>
                <a:cubicBezTo>
                  <a:pt x="4103112" y="0"/>
                  <a:pt x="4186915" y="83803"/>
                  <a:pt x="4186915" y="187180"/>
                </a:cubicBezTo>
                <a:lnTo>
                  <a:pt x="4186915" y="935875"/>
                </a:lnTo>
                <a:cubicBezTo>
                  <a:pt x="4186915" y="1039252"/>
                  <a:pt x="4103112" y="1123055"/>
                  <a:pt x="3999735" y="1123055"/>
                </a:cubicBezTo>
                <a:lnTo>
                  <a:pt x="187180" y="1123055"/>
                </a:lnTo>
                <a:cubicBezTo>
                  <a:pt x="83803" y="1123055"/>
                  <a:pt x="0" y="1039252"/>
                  <a:pt x="0" y="935875"/>
                </a:cubicBezTo>
                <a:lnTo>
                  <a:pt x="0" y="18718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0" vert="horz" wrap="square" lIns="941054" tIns="230083" rIns="230083" bIns="230083" numCol="1" spcCol="1270" anchor="ctr" anchorCtr="0">
            <a:noAutofit/>
          </a:bodyPr>
          <a:lstStyle/>
          <a:p>
            <a:r>
              <a:rPr lang="en-US" sz="8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Take care, Stay safety, Informed</a:t>
            </a:r>
          </a:p>
          <a:p>
            <a:r>
              <a:rPr lang="en-US" sz="66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en-US" sz="6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During Covid</a:t>
            </a:r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60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  Pandemic  </a:t>
            </a:r>
            <a:endParaRPr lang="en-US" sz="8800" b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12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0000"/>
            </a:gs>
            <a:gs pos="100000">
              <a:srgbClr val="FFFF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01" t="9736" r="9020" b="8358"/>
          <a:stretch/>
        </p:blipFill>
        <p:spPr>
          <a:xfrm>
            <a:off x="5379384" y="4661659"/>
            <a:ext cx="1779787" cy="17570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17360">
            <a:off x="3739434" y="2954295"/>
            <a:ext cx="5047684" cy="5865549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40133" y="552449"/>
            <a:ext cx="11821241" cy="2571751"/>
          </a:xfrm>
          <a:noFill/>
          <a:ln w="19050">
            <a:noFill/>
          </a:ln>
          <a:effectLst>
            <a:glow>
              <a:schemeClr val="accen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sz="13800" b="1" dirty="0" smtClean="0">
                <a:ln w="3810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rPr>
              <a:t>THANKS</a:t>
            </a:r>
            <a:r>
              <a:rPr lang="en-US" sz="7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 JULIAN" panose="02000000000000000000" pitchFamily="2" charset="0"/>
              </a:rPr>
              <a:t> </a:t>
            </a:r>
            <a:br>
              <a:rPr lang="en-US" sz="72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 JULIAN" panose="02000000000000000000" pitchFamily="2" charset="0"/>
              </a:rPr>
            </a:br>
            <a:r>
              <a:rPr lang="en-US" sz="43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FF00"/>
                </a:solidFill>
                <a:latin typeface="AR JULIAN" panose="02000000000000000000" pitchFamily="2" charset="0"/>
              </a:rPr>
              <a:t>FOR WATCHING THIS CONTENT</a:t>
            </a:r>
            <a:endParaRPr lang="en-US" sz="43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FFF00"/>
              </a:solidFill>
              <a:latin typeface="AR JULIAN" panose="02000000000000000000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7636476" y="5979493"/>
            <a:ext cx="4555524" cy="878507"/>
          </a:xfrm>
          <a:custGeom>
            <a:avLst/>
            <a:gdLst>
              <a:gd name="connsiteX0" fmla="*/ 0 w 4186915"/>
              <a:gd name="connsiteY0" fmla="*/ 187180 h 1123055"/>
              <a:gd name="connsiteX1" fmla="*/ 187180 w 4186915"/>
              <a:gd name="connsiteY1" fmla="*/ 0 h 1123055"/>
              <a:gd name="connsiteX2" fmla="*/ 3999735 w 4186915"/>
              <a:gd name="connsiteY2" fmla="*/ 0 h 1123055"/>
              <a:gd name="connsiteX3" fmla="*/ 4186915 w 4186915"/>
              <a:gd name="connsiteY3" fmla="*/ 187180 h 1123055"/>
              <a:gd name="connsiteX4" fmla="*/ 4186915 w 4186915"/>
              <a:gd name="connsiteY4" fmla="*/ 935875 h 1123055"/>
              <a:gd name="connsiteX5" fmla="*/ 3999735 w 4186915"/>
              <a:gd name="connsiteY5" fmla="*/ 1123055 h 1123055"/>
              <a:gd name="connsiteX6" fmla="*/ 187180 w 4186915"/>
              <a:gd name="connsiteY6" fmla="*/ 1123055 h 1123055"/>
              <a:gd name="connsiteX7" fmla="*/ 0 w 4186915"/>
              <a:gd name="connsiteY7" fmla="*/ 935875 h 1123055"/>
              <a:gd name="connsiteX8" fmla="*/ 0 w 4186915"/>
              <a:gd name="connsiteY8" fmla="*/ 187180 h 112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6915" h="1123055">
                <a:moveTo>
                  <a:pt x="0" y="187180"/>
                </a:moveTo>
                <a:cubicBezTo>
                  <a:pt x="0" y="83803"/>
                  <a:pt x="83803" y="0"/>
                  <a:pt x="187180" y="0"/>
                </a:cubicBezTo>
                <a:lnTo>
                  <a:pt x="3999735" y="0"/>
                </a:lnTo>
                <a:cubicBezTo>
                  <a:pt x="4103112" y="0"/>
                  <a:pt x="4186915" y="83803"/>
                  <a:pt x="4186915" y="187180"/>
                </a:cubicBezTo>
                <a:lnTo>
                  <a:pt x="4186915" y="935875"/>
                </a:lnTo>
                <a:cubicBezTo>
                  <a:pt x="4186915" y="1039252"/>
                  <a:pt x="4103112" y="1123055"/>
                  <a:pt x="3999735" y="1123055"/>
                </a:cubicBezTo>
                <a:lnTo>
                  <a:pt x="187180" y="1123055"/>
                </a:lnTo>
                <a:cubicBezTo>
                  <a:pt x="83803" y="1123055"/>
                  <a:pt x="0" y="1039252"/>
                  <a:pt x="0" y="935875"/>
                </a:cubicBezTo>
                <a:lnTo>
                  <a:pt x="0" y="187180"/>
                </a:lnTo>
                <a:close/>
              </a:path>
            </a:pathLst>
          </a:custGeom>
          <a:solidFill>
            <a:schemeClr val="accent3">
              <a:alpha val="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41054" tIns="230083" rIns="230083" bIns="230083" numCol="1" spcCol="1270" anchor="ctr" anchorCtr="0">
            <a:noAutofit/>
          </a:bodyPr>
          <a:lstStyle/>
          <a:p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Allah Hafez</a:t>
            </a:r>
          </a:p>
        </p:txBody>
      </p:sp>
    </p:spTree>
    <p:extLst>
      <p:ext uri="{BB962C8B-B14F-4D97-AF65-F5344CB8AC3E}">
        <p14:creationId xmlns:p14="http://schemas.microsoft.com/office/powerpoint/2010/main" val="33205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8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19" grpId="2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6">
                <a:lumMod val="75000"/>
              </a:schemeClr>
            </a:gs>
            <a:gs pos="100000">
              <a:srgbClr val="FFFF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Arrow Connector 25"/>
          <p:cNvCxnSpPr/>
          <p:nvPr/>
        </p:nvCxnSpPr>
        <p:spPr>
          <a:xfrm>
            <a:off x="7243719" y="1893508"/>
            <a:ext cx="0" cy="108506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234194" y="1741108"/>
            <a:ext cx="0" cy="108506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0" y="2298850"/>
            <a:ext cx="12192000" cy="80161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Direct:   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said to  </a:t>
            </a:r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us,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Bangladesh</a:t>
            </a:r>
            <a:r>
              <a:rPr lang="en-US" sz="3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became independent in 1971.” </a:t>
            </a:r>
            <a:r>
              <a:rPr lang="en-GB" sz="3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0" y="3617786"/>
            <a:ext cx="12192000" cy="79959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000" dirty="0" smtClean="0"/>
              <a:t>Indir: She </a:t>
            </a:r>
            <a:r>
              <a:rPr lang="en-US" sz="3000" dirty="0"/>
              <a:t>told </a:t>
            </a:r>
            <a:r>
              <a:rPr lang="en-US" sz="3000" dirty="0" smtClean="0"/>
              <a:t>us </a:t>
            </a:r>
            <a:r>
              <a:rPr lang="en-US" sz="3000" dirty="0"/>
              <a:t>that </a:t>
            </a:r>
            <a:r>
              <a:rPr lang="en-US" sz="3000" b="1" dirty="0">
                <a:solidFill>
                  <a:srgbClr val="FFFF00"/>
                </a:solidFill>
              </a:rPr>
              <a:t>Bangladesh</a:t>
            </a:r>
            <a:r>
              <a:rPr lang="en-US" sz="3000" dirty="0">
                <a:solidFill>
                  <a:srgbClr val="FFFF00"/>
                </a:solidFill>
              </a:rPr>
              <a:t> </a:t>
            </a:r>
            <a:r>
              <a:rPr lang="en-US" sz="3000" dirty="0" smtClean="0">
                <a:solidFill>
                  <a:srgbClr val="FFFF00"/>
                </a:solidFill>
              </a:rPr>
              <a:t>had become </a:t>
            </a:r>
            <a:r>
              <a:rPr lang="en-US" sz="3000" dirty="0">
                <a:solidFill>
                  <a:srgbClr val="FFFF00"/>
                </a:solidFill>
              </a:rPr>
              <a:t>independent in </a:t>
            </a:r>
            <a:r>
              <a:rPr lang="en-US" sz="3000" dirty="0" smtClean="0">
                <a:solidFill>
                  <a:srgbClr val="FFFF00"/>
                </a:solidFill>
              </a:rPr>
              <a:t>1971.</a:t>
            </a:r>
            <a:endParaRPr lang="en-US" sz="3000" dirty="0"/>
          </a:p>
        </p:txBody>
      </p:sp>
      <p:sp>
        <p:nvSpPr>
          <p:cNvPr id="3" name="Rectangle 2"/>
          <p:cNvSpPr/>
          <p:nvPr/>
        </p:nvSpPr>
        <p:spPr>
          <a:xfrm>
            <a:off x="77445" y="3830256"/>
            <a:ext cx="863384" cy="461665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21623" y="3776559"/>
            <a:ext cx="2165978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 become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9878090" y="4539061"/>
            <a:ext cx="3175" cy="411373"/>
          </a:xfrm>
          <a:prstGeom prst="straightConnector1">
            <a:avLst/>
          </a:prstGeom>
          <a:solidFill>
            <a:schemeClr val="accent2">
              <a:lumMod val="50000"/>
            </a:schemeClr>
          </a:solidFill>
          <a:ln w="76200">
            <a:noFill/>
            <a:tailEnd type="triangle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0" y="2475163"/>
            <a:ext cx="1320800" cy="523220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Direct: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6407606" y="1250118"/>
            <a:ext cx="1544502" cy="969345"/>
          </a:xfrm>
          <a:custGeom>
            <a:avLst/>
            <a:gdLst>
              <a:gd name="connsiteX0" fmla="*/ 0 w 4186915"/>
              <a:gd name="connsiteY0" fmla="*/ 187180 h 1123055"/>
              <a:gd name="connsiteX1" fmla="*/ 187180 w 4186915"/>
              <a:gd name="connsiteY1" fmla="*/ 0 h 1123055"/>
              <a:gd name="connsiteX2" fmla="*/ 3999735 w 4186915"/>
              <a:gd name="connsiteY2" fmla="*/ 0 h 1123055"/>
              <a:gd name="connsiteX3" fmla="*/ 4186915 w 4186915"/>
              <a:gd name="connsiteY3" fmla="*/ 187180 h 1123055"/>
              <a:gd name="connsiteX4" fmla="*/ 4186915 w 4186915"/>
              <a:gd name="connsiteY4" fmla="*/ 935875 h 1123055"/>
              <a:gd name="connsiteX5" fmla="*/ 3999735 w 4186915"/>
              <a:gd name="connsiteY5" fmla="*/ 1123055 h 1123055"/>
              <a:gd name="connsiteX6" fmla="*/ 187180 w 4186915"/>
              <a:gd name="connsiteY6" fmla="*/ 1123055 h 1123055"/>
              <a:gd name="connsiteX7" fmla="*/ 0 w 4186915"/>
              <a:gd name="connsiteY7" fmla="*/ 935875 h 1123055"/>
              <a:gd name="connsiteX8" fmla="*/ 0 w 4186915"/>
              <a:gd name="connsiteY8" fmla="*/ 187180 h 112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6915" h="1123055">
                <a:moveTo>
                  <a:pt x="0" y="187180"/>
                </a:moveTo>
                <a:cubicBezTo>
                  <a:pt x="0" y="83803"/>
                  <a:pt x="83803" y="0"/>
                  <a:pt x="187180" y="0"/>
                </a:cubicBezTo>
                <a:lnTo>
                  <a:pt x="3999735" y="0"/>
                </a:lnTo>
                <a:cubicBezTo>
                  <a:pt x="4103112" y="0"/>
                  <a:pt x="4186915" y="83803"/>
                  <a:pt x="4186915" y="187180"/>
                </a:cubicBezTo>
                <a:lnTo>
                  <a:pt x="4186915" y="935875"/>
                </a:lnTo>
                <a:cubicBezTo>
                  <a:pt x="4186915" y="1039252"/>
                  <a:pt x="4103112" y="1123055"/>
                  <a:pt x="3999735" y="1123055"/>
                </a:cubicBezTo>
                <a:lnTo>
                  <a:pt x="187180" y="1123055"/>
                </a:lnTo>
                <a:cubicBezTo>
                  <a:pt x="83803" y="1123055"/>
                  <a:pt x="0" y="1039252"/>
                  <a:pt x="0" y="935875"/>
                </a:cubicBezTo>
                <a:lnTo>
                  <a:pt x="0" y="18718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90500" dist="228600" dir="2700000" sx="71000" sy="71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82880" tIns="230083" rIns="230083" bIns="230083" numCol="1" spcCol="1270" anchor="ctr" anchorCtr="0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Past </a:t>
            </a:r>
            <a:r>
              <a:rPr lang="en-US" sz="2000" spc="-6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form </a:t>
            </a:r>
          </a:p>
          <a:p>
            <a:pPr algn="ctr"/>
            <a:r>
              <a:rPr lang="en-US" sz="2000" spc="-6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of Verb</a:t>
            </a:r>
            <a:endParaRPr lang="en-US" sz="24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SutonnyMJ" pitchFamily="2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5954036" y="4539061"/>
            <a:ext cx="2301151" cy="883570"/>
          </a:xfrm>
          <a:custGeom>
            <a:avLst/>
            <a:gdLst>
              <a:gd name="connsiteX0" fmla="*/ 0 w 4186915"/>
              <a:gd name="connsiteY0" fmla="*/ 187180 h 1123055"/>
              <a:gd name="connsiteX1" fmla="*/ 187180 w 4186915"/>
              <a:gd name="connsiteY1" fmla="*/ 0 h 1123055"/>
              <a:gd name="connsiteX2" fmla="*/ 3999735 w 4186915"/>
              <a:gd name="connsiteY2" fmla="*/ 0 h 1123055"/>
              <a:gd name="connsiteX3" fmla="*/ 4186915 w 4186915"/>
              <a:gd name="connsiteY3" fmla="*/ 187180 h 1123055"/>
              <a:gd name="connsiteX4" fmla="*/ 4186915 w 4186915"/>
              <a:gd name="connsiteY4" fmla="*/ 935875 h 1123055"/>
              <a:gd name="connsiteX5" fmla="*/ 3999735 w 4186915"/>
              <a:gd name="connsiteY5" fmla="*/ 1123055 h 1123055"/>
              <a:gd name="connsiteX6" fmla="*/ 187180 w 4186915"/>
              <a:gd name="connsiteY6" fmla="*/ 1123055 h 1123055"/>
              <a:gd name="connsiteX7" fmla="*/ 0 w 4186915"/>
              <a:gd name="connsiteY7" fmla="*/ 935875 h 1123055"/>
              <a:gd name="connsiteX8" fmla="*/ 0 w 4186915"/>
              <a:gd name="connsiteY8" fmla="*/ 187180 h 112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6915" h="1123055">
                <a:moveTo>
                  <a:pt x="0" y="187180"/>
                </a:moveTo>
                <a:cubicBezTo>
                  <a:pt x="0" y="83803"/>
                  <a:pt x="83803" y="0"/>
                  <a:pt x="187180" y="0"/>
                </a:cubicBezTo>
                <a:lnTo>
                  <a:pt x="3999735" y="0"/>
                </a:lnTo>
                <a:cubicBezTo>
                  <a:pt x="4103112" y="0"/>
                  <a:pt x="4186915" y="83803"/>
                  <a:pt x="4186915" y="187180"/>
                </a:cubicBezTo>
                <a:lnTo>
                  <a:pt x="4186915" y="935875"/>
                </a:lnTo>
                <a:cubicBezTo>
                  <a:pt x="4186915" y="1039252"/>
                  <a:pt x="4103112" y="1123055"/>
                  <a:pt x="3999735" y="1123055"/>
                </a:cubicBezTo>
                <a:lnTo>
                  <a:pt x="187180" y="1123055"/>
                </a:lnTo>
                <a:cubicBezTo>
                  <a:pt x="83803" y="1123055"/>
                  <a:pt x="0" y="1039252"/>
                  <a:pt x="0" y="935875"/>
                </a:cubicBezTo>
                <a:lnTo>
                  <a:pt x="0" y="18718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90500" dist="228600" dir="2700000" sx="71000" sy="71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82880" tIns="230083" rIns="230083" bIns="230083" numCol="1" spcCol="1270" anchor="ctr" anchorCtr="0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had 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+ Past 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Participle form of 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Verb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745737" y="2518297"/>
            <a:ext cx="1367200" cy="46166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became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768874" y="4557946"/>
            <a:ext cx="3344298" cy="22391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507" y="4660803"/>
            <a:ext cx="3365500" cy="21971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8" name="Group 17"/>
          <p:cNvGrpSpPr/>
          <p:nvPr/>
        </p:nvGrpSpPr>
        <p:grpSpPr>
          <a:xfrm>
            <a:off x="10004972" y="79182"/>
            <a:ext cx="2108200" cy="1952104"/>
            <a:chOff x="0" y="0"/>
            <a:chExt cx="2349047" cy="2349047"/>
          </a:xfrm>
          <a:solidFill>
            <a:schemeClr val="accent4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20" name="Oval 19"/>
            <p:cNvSpPr/>
            <p:nvPr/>
          </p:nvSpPr>
          <p:spPr>
            <a:xfrm>
              <a:off x="0" y="0"/>
              <a:ext cx="2349047" cy="2349047"/>
            </a:xfrm>
            <a:prstGeom prst="ellipse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25" name="Oval 4"/>
            <p:cNvSpPr txBox="1"/>
            <p:nvPr/>
          </p:nvSpPr>
          <p:spPr>
            <a:xfrm>
              <a:off x="344010" y="344010"/>
              <a:ext cx="1661027" cy="1661027"/>
            </a:xfrm>
            <a:prstGeom prst="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b="1" kern="1200" dirty="0" smtClean="0">
                  <a:solidFill>
                    <a:srgbClr val="FF0000"/>
                  </a:solidFill>
                </a:rPr>
                <a:t>Guessing</a:t>
              </a:r>
            </a:p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b="1" kern="1200" dirty="0" smtClean="0">
                  <a:solidFill>
                    <a:srgbClr val="FF0000"/>
                  </a:solidFill>
                </a:rPr>
                <a:t>Point</a:t>
              </a:r>
              <a:endParaRPr lang="en-US" sz="3000" b="1" kern="12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723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7 L 6.25E-7 0.33403 " pathEditMode="relative" rAng="0" ptsTypes="AA">
                                      <p:cBhvr>
                                        <p:cTn id="21" dur="7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9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0.33403 " pathEditMode="relative" rAng="0" ptsTypes="AA">
                                      <p:cBhvr>
                                        <p:cTn id="23" dur="4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0000"/>
            </a:gs>
            <a:gs pos="100000">
              <a:srgbClr val="FFFF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-1" r="55478" b="47885"/>
          <a:stretch/>
        </p:blipFill>
        <p:spPr>
          <a:xfrm>
            <a:off x="3120573" y="2914448"/>
            <a:ext cx="8209219" cy="11030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3439886" y="4221619"/>
            <a:ext cx="7889906" cy="246221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1100" dirty="0" smtClean="0">
              <a:solidFill>
                <a:srgbClr val="FF0000"/>
              </a:solidFill>
            </a:endParaRP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 </a:t>
            </a:r>
            <a:r>
              <a:rPr lang="en-US" sz="4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Narration Discussion </a:t>
            </a:r>
          </a:p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                                   on </a:t>
            </a:r>
          </a:p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    Past </a:t>
            </a:r>
            <a:r>
              <a:rPr lang="en-US" sz="4400" b="1" dirty="0">
                <a:solidFill>
                  <a:srgbClr val="FFFF00"/>
                </a:solidFill>
                <a:latin typeface="Arial Black" panose="020B0A04020102020204" pitchFamily="34" charset="0"/>
              </a:rPr>
              <a:t>Form of </a:t>
            </a:r>
            <a:r>
              <a:rPr lang="en-US" sz="4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Verb(V</a:t>
            </a:r>
            <a:r>
              <a:rPr lang="en-US" sz="4400" b="1" baseline="-25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2</a:t>
            </a:r>
            <a:r>
              <a:rPr lang="en-US" sz="4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)</a:t>
            </a:r>
          </a:p>
          <a:p>
            <a:pPr algn="ctr"/>
            <a:endParaRPr lang="en-US" sz="1100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6686" y="1365856"/>
            <a:ext cx="199067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Yes,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066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8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8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8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8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8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584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33486" y="1082200"/>
            <a:ext cx="5322694" cy="120015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Lesson’s Identity </a:t>
            </a:r>
            <a:endParaRPr lang="en-US" sz="5400" b="1" dirty="0"/>
          </a:p>
        </p:txBody>
      </p:sp>
      <p:sp>
        <p:nvSpPr>
          <p:cNvPr id="6" name="Rectangle 5"/>
          <p:cNvSpPr/>
          <p:nvPr/>
        </p:nvSpPr>
        <p:spPr>
          <a:xfrm>
            <a:off x="3033486" y="2979691"/>
            <a:ext cx="7820360" cy="2945001"/>
          </a:xfrm>
          <a:prstGeom prst="rect">
            <a:avLst/>
          </a:prstGeom>
          <a:solidFill>
            <a:schemeClr val="accent3">
              <a:lumMod val="50000"/>
              <a:alpha val="5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Class: Eight</a:t>
            </a:r>
          </a:p>
          <a:p>
            <a:endParaRPr lang="en-US" sz="1600" b="1" dirty="0" smtClean="0">
              <a:solidFill>
                <a:srgbClr val="FFFF00"/>
              </a:solidFill>
            </a:endParaRPr>
          </a:p>
          <a:p>
            <a:r>
              <a:rPr lang="en-US" sz="3200" b="1" dirty="0" smtClean="0">
                <a:solidFill>
                  <a:srgbClr val="FFFF00"/>
                </a:solidFill>
              </a:rPr>
              <a:t>Sub: English </a:t>
            </a:r>
          </a:p>
          <a:p>
            <a:r>
              <a:rPr lang="en-US" sz="3200" b="1" dirty="0" smtClean="0">
                <a:solidFill>
                  <a:srgbClr val="FFFF00"/>
                </a:solidFill>
              </a:rPr>
              <a:t>(Narration on Past Form of Verb)</a:t>
            </a:r>
          </a:p>
          <a:p>
            <a:endParaRPr lang="en-US" sz="1600" b="1" dirty="0" smtClean="0">
              <a:solidFill>
                <a:srgbClr val="FFFF00"/>
              </a:solidFill>
            </a:endParaRPr>
          </a:p>
          <a:p>
            <a:r>
              <a:rPr lang="en-US" sz="3200" b="1" dirty="0" smtClean="0">
                <a:solidFill>
                  <a:srgbClr val="FFFF00"/>
                </a:solidFill>
              </a:rPr>
              <a:t>Time: 50 Minutes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19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1276"/>
            <a:ext cx="12192000" cy="822550"/>
          </a:xfrm>
          <a:solidFill>
            <a:srgbClr val="FF0000"/>
          </a:solidFill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                 Learning Outcomes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75557" y="1897296"/>
            <a:ext cx="6533243" cy="76138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Students can able to: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77372" y="3054936"/>
            <a:ext cx="11364686" cy="6520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900" dirty="0">
                <a:solidFill>
                  <a:schemeClr val="tx1"/>
                </a:solidFill>
              </a:rPr>
              <a:t>identify simply the using Main </a:t>
            </a:r>
            <a:r>
              <a:rPr lang="en-US" sz="2900" dirty="0" smtClean="0">
                <a:solidFill>
                  <a:schemeClr val="tx1"/>
                </a:solidFill>
              </a:rPr>
              <a:t>V2 </a:t>
            </a:r>
            <a:r>
              <a:rPr lang="en-US" sz="2900" dirty="0">
                <a:solidFill>
                  <a:schemeClr val="tx1"/>
                </a:solidFill>
              </a:rPr>
              <a:t>in direct and </a:t>
            </a:r>
            <a:r>
              <a:rPr lang="en-US" sz="2900" dirty="0" smtClean="0">
                <a:solidFill>
                  <a:schemeClr val="tx1"/>
                </a:solidFill>
              </a:rPr>
              <a:t>had + V3 </a:t>
            </a:r>
            <a:r>
              <a:rPr lang="en-US" sz="2900" dirty="0">
                <a:solidFill>
                  <a:schemeClr val="tx1"/>
                </a:solidFill>
              </a:rPr>
              <a:t>in Indirect </a:t>
            </a:r>
            <a:r>
              <a:rPr lang="en-US" sz="2900" dirty="0" smtClean="0">
                <a:solidFill>
                  <a:schemeClr val="tx1"/>
                </a:solidFill>
              </a:rPr>
              <a:t>Speech</a:t>
            </a:r>
            <a:r>
              <a:rPr lang="en-US" sz="2900" dirty="0">
                <a:solidFill>
                  <a:schemeClr val="tx1"/>
                </a:solidFill>
              </a:rPr>
              <a:t>;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75557" y="4016930"/>
            <a:ext cx="11366501" cy="671186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600" dirty="0" smtClean="0">
                <a:solidFill>
                  <a:schemeClr val="tx1"/>
                </a:solidFill>
              </a:rPr>
              <a:t>develop </a:t>
            </a:r>
            <a:r>
              <a:rPr lang="en-US" sz="2600" dirty="0">
                <a:solidFill>
                  <a:schemeClr val="tx1"/>
                </a:solidFill>
              </a:rPr>
              <a:t>the idea of applying “Past </a:t>
            </a:r>
            <a:r>
              <a:rPr lang="en-US" sz="2600" dirty="0" smtClean="0">
                <a:solidFill>
                  <a:schemeClr val="tx1"/>
                </a:solidFill>
              </a:rPr>
              <a:t>Participle form </a:t>
            </a:r>
            <a:r>
              <a:rPr lang="en-US" sz="2600" dirty="0">
                <a:solidFill>
                  <a:schemeClr val="tx1"/>
                </a:solidFill>
              </a:rPr>
              <a:t>of Main Verb in Indirect Speech</a:t>
            </a:r>
            <a:r>
              <a:rPr lang="en-US" sz="2600" dirty="0" smtClean="0">
                <a:solidFill>
                  <a:schemeClr val="tx1"/>
                </a:solidFill>
              </a:rPr>
              <a:t>”; 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75560" y="5014064"/>
            <a:ext cx="11366498" cy="108193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</a:rPr>
              <a:t>recover </a:t>
            </a:r>
            <a:r>
              <a:rPr lang="en-US" sz="2800" dirty="0">
                <a:solidFill>
                  <a:schemeClr val="tx1"/>
                </a:solidFill>
              </a:rPr>
              <a:t>the thought of Past </a:t>
            </a:r>
            <a:r>
              <a:rPr lang="en-US" sz="2800" dirty="0" smtClean="0">
                <a:solidFill>
                  <a:schemeClr val="tx1"/>
                </a:solidFill>
              </a:rPr>
              <a:t>f</a:t>
            </a:r>
            <a:r>
              <a:rPr lang="en-US" sz="2800" dirty="0">
                <a:solidFill>
                  <a:schemeClr val="tx1"/>
                </a:solidFill>
              </a:rPr>
              <a:t> Participle </a:t>
            </a:r>
            <a:r>
              <a:rPr lang="en-US" sz="2800" dirty="0" smtClean="0">
                <a:solidFill>
                  <a:schemeClr val="tx1"/>
                </a:solidFill>
              </a:rPr>
              <a:t>form </a:t>
            </a:r>
            <a:r>
              <a:rPr lang="en-US" sz="2800" dirty="0">
                <a:solidFill>
                  <a:schemeClr val="tx1"/>
                </a:solidFill>
              </a:rPr>
              <a:t>of Main Verb not only in assertive sentence but also in </a:t>
            </a:r>
            <a:r>
              <a:rPr lang="en-US" sz="2800" dirty="0" smtClean="0">
                <a:solidFill>
                  <a:schemeClr val="tx1"/>
                </a:solidFill>
              </a:rPr>
              <a:t>interrogative sentences </a:t>
            </a:r>
            <a:r>
              <a:rPr lang="en-US" sz="2800" dirty="0">
                <a:solidFill>
                  <a:schemeClr val="tx1"/>
                </a:solidFill>
              </a:rPr>
              <a:t>in indirect speech.</a:t>
            </a:r>
          </a:p>
        </p:txBody>
      </p:sp>
    </p:spTree>
    <p:extLst>
      <p:ext uri="{BB962C8B-B14F-4D97-AF65-F5344CB8AC3E}">
        <p14:creationId xmlns:p14="http://schemas.microsoft.com/office/powerpoint/2010/main" val="61024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765316"/>
            <a:ext cx="12192000" cy="831057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80000"/>
              </a:lnSpc>
            </a:pPr>
            <a:r>
              <a:rPr lang="en-US" sz="37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Direct speech </a:t>
            </a:r>
            <a:r>
              <a:rPr lang="en-US" sz="37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†</a:t>
            </a:r>
            <a:r>
              <a:rPr lang="en-US" sz="37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K </a:t>
            </a:r>
            <a:r>
              <a:rPr lang="en-US" sz="37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Indirect speech –</a:t>
            </a:r>
            <a:r>
              <a:rPr lang="en-US" sz="37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G </a:t>
            </a:r>
            <a:r>
              <a:rPr lang="en-US" sz="3700" dirty="0" err="1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iæcvšÍi</a:t>
            </a:r>
            <a:r>
              <a:rPr lang="en-US" sz="37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Ki‡Z </a:t>
            </a:r>
            <a:r>
              <a:rPr lang="en-US" sz="3700" dirty="0" err="1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cÖvq</a:t>
            </a:r>
            <a:r>
              <a:rPr lang="en-US" sz="37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  <a:r>
              <a:rPr lang="en-US" sz="3700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mKj</a:t>
            </a:r>
            <a:r>
              <a:rPr lang="en-US" sz="37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†</a:t>
            </a:r>
            <a:r>
              <a:rPr lang="en-US" sz="3700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ÿ‡ÎB</a:t>
            </a:r>
            <a:r>
              <a:rPr lang="en-US" sz="37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  <a:endParaRPr lang="en-US" sz="3700" dirty="0" smtClean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SutonnyMJ" pitchFamily="2" charset="0"/>
            </a:endParaRPr>
          </a:p>
          <a:p>
            <a:pPr fontAlgn="base">
              <a:lnSpc>
                <a:spcPct val="80000"/>
              </a:lnSpc>
            </a:pPr>
            <a:r>
              <a:rPr lang="en-US" sz="26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  </a:t>
            </a:r>
            <a:r>
              <a:rPr lang="en-US" sz="2600" b="1" spc="-6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Reporting verb </a:t>
            </a:r>
            <a:r>
              <a:rPr lang="en-US" sz="2600" b="1" spc="-6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G </a:t>
            </a:r>
            <a:r>
              <a:rPr lang="en-US" sz="2600" b="1" spc="-6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said </a:t>
            </a:r>
            <a:r>
              <a:rPr lang="en-US" sz="2600" spc="-6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_</a:t>
            </a:r>
            <a:r>
              <a:rPr lang="en-US" sz="2600" spc="-60" dirty="0" err="1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vK‡j</a:t>
            </a:r>
            <a:r>
              <a:rPr lang="en-US" sz="2600" spc="-6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  <a:r>
              <a:rPr lang="en-US" sz="2600" b="1" spc="-6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, </a:t>
            </a:r>
            <a:r>
              <a:rPr lang="en-US" sz="2600" b="1" spc="-6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Assertive Sentence </a:t>
            </a:r>
            <a:r>
              <a:rPr lang="en-US" sz="2600" b="1" spc="-6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Gi </a:t>
            </a:r>
            <a:r>
              <a:rPr lang="en-US" sz="2600" b="1" spc="-6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reported Main Verb</a:t>
            </a:r>
            <a:r>
              <a:rPr lang="en-US" sz="2600" b="1" spc="-6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  <a:r>
              <a:rPr lang="en-US" sz="2600" b="1" spc="-6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Gi </a:t>
            </a:r>
            <a:r>
              <a:rPr lang="en-US" sz="2600" b="1" spc="-6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Form </a:t>
            </a:r>
            <a:r>
              <a:rPr lang="en-US" sz="2600" spc="-60" dirty="0" err="1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iæcvšÍi</a:t>
            </a:r>
            <a:r>
              <a:rPr lang="en-US" sz="2600" spc="-6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Ki‡Z</a:t>
            </a:r>
            <a:r>
              <a:rPr lang="en-US" sz="2600" b="1" spc="-6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nq </a:t>
            </a:r>
            <a:endParaRPr lang="en-US" sz="2600" b="1" spc="-60" dirty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14134" y="2618763"/>
            <a:ext cx="3556266" cy="630245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ate      </a:t>
            </a:r>
            <a:r>
              <a:rPr lang="en-US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_</a:t>
            </a:r>
            <a:r>
              <a:rPr lang="en-US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vK‡j </a:t>
            </a:r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092432" y="2641870"/>
            <a:ext cx="3978998" cy="63024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 eaten   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nq</a:t>
            </a: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715226" y="5910193"/>
            <a:ext cx="1824776" cy="781101"/>
          </a:xfrm>
          <a:custGeom>
            <a:avLst/>
            <a:gdLst>
              <a:gd name="connsiteX0" fmla="*/ 0 w 4186915"/>
              <a:gd name="connsiteY0" fmla="*/ 187180 h 1123055"/>
              <a:gd name="connsiteX1" fmla="*/ 187180 w 4186915"/>
              <a:gd name="connsiteY1" fmla="*/ 0 h 1123055"/>
              <a:gd name="connsiteX2" fmla="*/ 3999735 w 4186915"/>
              <a:gd name="connsiteY2" fmla="*/ 0 h 1123055"/>
              <a:gd name="connsiteX3" fmla="*/ 4186915 w 4186915"/>
              <a:gd name="connsiteY3" fmla="*/ 187180 h 1123055"/>
              <a:gd name="connsiteX4" fmla="*/ 4186915 w 4186915"/>
              <a:gd name="connsiteY4" fmla="*/ 935875 h 1123055"/>
              <a:gd name="connsiteX5" fmla="*/ 3999735 w 4186915"/>
              <a:gd name="connsiteY5" fmla="*/ 1123055 h 1123055"/>
              <a:gd name="connsiteX6" fmla="*/ 187180 w 4186915"/>
              <a:gd name="connsiteY6" fmla="*/ 1123055 h 1123055"/>
              <a:gd name="connsiteX7" fmla="*/ 0 w 4186915"/>
              <a:gd name="connsiteY7" fmla="*/ 935875 h 1123055"/>
              <a:gd name="connsiteX8" fmla="*/ 0 w 4186915"/>
              <a:gd name="connsiteY8" fmla="*/ 187180 h 112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6915" h="1123055">
                <a:moveTo>
                  <a:pt x="0" y="187180"/>
                </a:moveTo>
                <a:cubicBezTo>
                  <a:pt x="0" y="83803"/>
                  <a:pt x="83803" y="0"/>
                  <a:pt x="187180" y="0"/>
                </a:cubicBezTo>
                <a:lnTo>
                  <a:pt x="3999735" y="0"/>
                </a:lnTo>
                <a:cubicBezTo>
                  <a:pt x="4103112" y="0"/>
                  <a:pt x="4186915" y="83803"/>
                  <a:pt x="4186915" y="187180"/>
                </a:cubicBezTo>
                <a:lnTo>
                  <a:pt x="4186915" y="935875"/>
                </a:lnTo>
                <a:cubicBezTo>
                  <a:pt x="4186915" y="1039252"/>
                  <a:pt x="4103112" y="1123055"/>
                  <a:pt x="3999735" y="1123055"/>
                </a:cubicBezTo>
                <a:lnTo>
                  <a:pt x="187180" y="1123055"/>
                </a:lnTo>
                <a:cubicBezTo>
                  <a:pt x="83803" y="1123055"/>
                  <a:pt x="0" y="1039252"/>
                  <a:pt x="0" y="935875"/>
                </a:cubicBezTo>
                <a:lnTo>
                  <a:pt x="0" y="18718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0" vert="horz" wrap="square" lIns="182880" tIns="230083" rIns="230083" bIns="230083" numCol="1" spcCol="1270" anchor="ctr" anchorCtr="0">
            <a:noAutofit/>
          </a:bodyPr>
          <a:lstStyle/>
          <a:p>
            <a:pPr>
              <a:lnSpc>
                <a:spcPct val="130000"/>
              </a:lnSpc>
            </a:pPr>
            <a:r>
              <a:rPr lang="en-US" sz="4400" b="1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e¨vL¨v</a:t>
            </a:r>
            <a:endParaRPr lang="en-US" sz="4400" b="1" dirty="0"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SutonnyMJ" pitchFamily="2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09457" y="3382128"/>
            <a:ext cx="3560943" cy="630245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played </a:t>
            </a:r>
            <a:r>
              <a:rPr lang="en-US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_</a:t>
            </a:r>
            <a:r>
              <a:rPr lang="en-US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vK‡j </a:t>
            </a:r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092432" y="3382128"/>
            <a:ext cx="3978998" cy="63024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 played  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nq</a:t>
            </a:r>
            <a:endParaRPr lang="en-US" sz="9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899905" y="4211655"/>
            <a:ext cx="3570495" cy="630245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  </a:t>
            </a:r>
            <a:r>
              <a:rPr lang="en-US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_</a:t>
            </a:r>
            <a:r>
              <a:rPr lang="en-US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vK‡j </a:t>
            </a:r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5092432" y="4218684"/>
            <a:ext cx="3978998" cy="63024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 sung     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nq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885646" y="4990709"/>
            <a:ext cx="3584754" cy="630245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wrote  </a:t>
            </a:r>
            <a:r>
              <a:rPr lang="en-US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_</a:t>
            </a:r>
            <a:r>
              <a:rPr lang="en-US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vK‡j </a:t>
            </a:r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5092432" y="5013635"/>
            <a:ext cx="3978997" cy="63024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 written  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nq</a:t>
            </a:r>
            <a:endParaRPr lang="en-US" sz="9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2700256" y="5907314"/>
            <a:ext cx="9448202" cy="904277"/>
          </a:xfrm>
          <a:custGeom>
            <a:avLst/>
            <a:gdLst>
              <a:gd name="connsiteX0" fmla="*/ 0 w 4186915"/>
              <a:gd name="connsiteY0" fmla="*/ 187180 h 1123055"/>
              <a:gd name="connsiteX1" fmla="*/ 187180 w 4186915"/>
              <a:gd name="connsiteY1" fmla="*/ 0 h 1123055"/>
              <a:gd name="connsiteX2" fmla="*/ 3999735 w 4186915"/>
              <a:gd name="connsiteY2" fmla="*/ 0 h 1123055"/>
              <a:gd name="connsiteX3" fmla="*/ 4186915 w 4186915"/>
              <a:gd name="connsiteY3" fmla="*/ 187180 h 1123055"/>
              <a:gd name="connsiteX4" fmla="*/ 4186915 w 4186915"/>
              <a:gd name="connsiteY4" fmla="*/ 935875 h 1123055"/>
              <a:gd name="connsiteX5" fmla="*/ 3999735 w 4186915"/>
              <a:gd name="connsiteY5" fmla="*/ 1123055 h 1123055"/>
              <a:gd name="connsiteX6" fmla="*/ 187180 w 4186915"/>
              <a:gd name="connsiteY6" fmla="*/ 1123055 h 1123055"/>
              <a:gd name="connsiteX7" fmla="*/ 0 w 4186915"/>
              <a:gd name="connsiteY7" fmla="*/ 935875 h 1123055"/>
              <a:gd name="connsiteX8" fmla="*/ 0 w 4186915"/>
              <a:gd name="connsiteY8" fmla="*/ 187180 h 112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6915" h="1123055">
                <a:moveTo>
                  <a:pt x="0" y="187180"/>
                </a:moveTo>
                <a:cubicBezTo>
                  <a:pt x="0" y="83803"/>
                  <a:pt x="83803" y="0"/>
                  <a:pt x="187180" y="0"/>
                </a:cubicBezTo>
                <a:lnTo>
                  <a:pt x="3999735" y="0"/>
                </a:lnTo>
                <a:cubicBezTo>
                  <a:pt x="4103112" y="0"/>
                  <a:pt x="4186915" y="83803"/>
                  <a:pt x="4186915" y="187180"/>
                </a:cubicBezTo>
                <a:lnTo>
                  <a:pt x="4186915" y="935875"/>
                </a:lnTo>
                <a:cubicBezTo>
                  <a:pt x="4186915" y="1039252"/>
                  <a:pt x="4103112" y="1123055"/>
                  <a:pt x="3999735" y="1123055"/>
                </a:cubicBezTo>
                <a:lnTo>
                  <a:pt x="187180" y="1123055"/>
                </a:lnTo>
                <a:cubicBezTo>
                  <a:pt x="83803" y="1123055"/>
                  <a:pt x="0" y="1039252"/>
                  <a:pt x="0" y="935875"/>
                </a:cubicBezTo>
                <a:lnTo>
                  <a:pt x="0" y="18718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82880" tIns="230083" rIns="230083" bIns="230083" numCol="1" spcCol="1270" anchor="ctr" anchorCtr="0">
            <a:noAutofit/>
          </a:bodyPr>
          <a:lstStyle/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A_©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vr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,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Verb</a:t>
            </a:r>
            <a:r>
              <a:rPr lang="en-US" sz="3600" baseline="-25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 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_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vK‡j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 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had + Verb</a:t>
            </a:r>
            <a:r>
              <a:rPr lang="en-US" sz="3600" baseline="-250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 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nq</a:t>
            </a:r>
          </a:p>
          <a:p>
            <a:r>
              <a:rPr lang="en-US" sz="30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Past Indefinite tense </a:t>
            </a:r>
            <a:r>
              <a:rPr lang="en-US" sz="3000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_vK‡j </a:t>
            </a:r>
            <a:r>
              <a:rPr lang="en-US" sz="3000" dirty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Past Perfect </a:t>
            </a:r>
            <a:r>
              <a:rPr lang="en-US" sz="3000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tense </a:t>
            </a:r>
            <a:r>
              <a:rPr lang="en-US" sz="3000" dirty="0" err="1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Gi</a:t>
            </a:r>
            <a:r>
              <a:rPr lang="en-US" sz="3000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nq</a:t>
            </a:r>
          </a:p>
        </p:txBody>
      </p:sp>
      <p:sp>
        <p:nvSpPr>
          <p:cNvPr id="4" name="Rectangle 3"/>
          <p:cNvSpPr/>
          <p:nvPr/>
        </p:nvSpPr>
        <p:spPr>
          <a:xfrm>
            <a:off x="909456" y="1733040"/>
            <a:ext cx="3129143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Direct Speech</a:t>
            </a:r>
            <a:endParaRPr lang="en-U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092432" y="1787592"/>
            <a:ext cx="3322519" cy="6771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</a:rPr>
              <a:t>Indirect Speech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60703"/>
            <a:ext cx="12192000" cy="59683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Basic Narration on Past Form of Verb</a:t>
            </a:r>
            <a:endParaRPr lang="en-US" sz="4000" dirty="0">
              <a:ln w="9525">
                <a:solidFill>
                  <a:srgbClr val="C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88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4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9" grpId="0" animBg="1"/>
      <p:bldP spid="22" grpId="0" animBg="1"/>
      <p:bldP spid="23" grpId="0" animBg="1"/>
      <p:bldP spid="4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" y="1342768"/>
            <a:ext cx="11812240" cy="551523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47" name="Straight Arrow Connector 46"/>
          <p:cNvCxnSpPr/>
          <p:nvPr/>
        </p:nvCxnSpPr>
        <p:spPr>
          <a:xfrm flipH="1" flipV="1">
            <a:off x="5853527" y="5251241"/>
            <a:ext cx="10659" cy="72867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197712" y="1335323"/>
            <a:ext cx="11788346" cy="63024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Direct: </a:t>
            </a:r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 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said to  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me,</a:t>
            </a:r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“I drank tea.” </a:t>
            </a:r>
            <a:r>
              <a:rPr lang="en-GB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197339" y="4543096"/>
            <a:ext cx="11788346" cy="63024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49987" dist="250190" dir="8460000" sx="79000" sy="79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direct: </a:t>
            </a:r>
            <a:r>
              <a:rPr 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 told me that  </a:t>
            </a:r>
            <a:r>
              <a:rPr lang="en-US" sz="36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  had drunk   tea.</a:t>
            </a:r>
            <a:r>
              <a:rPr lang="en-GB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750" y="4565012"/>
            <a:ext cx="1967126" cy="6001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3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Indirect: </a:t>
            </a:r>
            <a:endParaRPr lang="en-US" sz="33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86905" y="4548264"/>
            <a:ext cx="984565" cy="61555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told</a:t>
            </a:r>
            <a:endParaRPr lang="en-US" sz="33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38799" y="4555222"/>
            <a:ext cx="960519" cy="600164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559778" y="4561572"/>
            <a:ext cx="2318312" cy="600164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drunk</a:t>
            </a:r>
            <a:endParaRPr lang="en-US" sz="33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9878090" y="4539061"/>
            <a:ext cx="3175" cy="411373"/>
          </a:xfrm>
          <a:prstGeom prst="straightConnector1">
            <a:avLst/>
          </a:prstGeom>
          <a:solidFill>
            <a:schemeClr val="accent2">
              <a:lumMod val="50000"/>
            </a:schemeClr>
          </a:solidFill>
          <a:ln w="76200">
            <a:noFill/>
            <a:tailEnd type="triangle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3223856" y="5863907"/>
            <a:ext cx="5529943" cy="845308"/>
          </a:xfrm>
          <a:prstGeom prst="roundRect">
            <a:avLst/>
          </a:prstGeom>
          <a:ln>
            <a:noFill/>
          </a:ln>
          <a:effectLst>
            <a:outerShdw blurRad="190500" dist="228600" dir="2700000" sx="71000" sy="71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82880" tIns="230083" rIns="230083" bIns="230083" numCol="1" spcCol="1270" anchor="ctr" anchorCtr="0">
            <a:noAutofit/>
          </a:bodyPr>
          <a:lstStyle/>
          <a:p>
            <a:r>
              <a:rPr lang="en-US" sz="26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Assertive Sentence </a:t>
            </a:r>
            <a:r>
              <a:rPr lang="en-US" sz="2600" b="1" spc="-6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†K </a:t>
            </a:r>
            <a:r>
              <a:rPr lang="en-US" sz="26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Indirect </a:t>
            </a:r>
            <a:r>
              <a:rPr lang="en-US" sz="2600" b="1" spc="-6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Ki‡Z</a:t>
            </a:r>
          </a:p>
          <a:p>
            <a:r>
              <a:rPr lang="en-US" sz="26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Reporting Speech </a:t>
            </a:r>
            <a:r>
              <a:rPr lang="en-US" sz="2600" b="1" spc="-6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Gi ci </a:t>
            </a:r>
            <a:r>
              <a:rPr lang="en-US" sz="26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that </a:t>
            </a:r>
            <a:r>
              <a:rPr lang="en-US" sz="2600" b="1" spc="-60" dirty="0" err="1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wjL‡Z</a:t>
            </a:r>
            <a:r>
              <a:rPr lang="en-US" sz="2600" b="1" spc="-6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 nq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07472" y="1365404"/>
            <a:ext cx="1622928" cy="6001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3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Direct:</a:t>
            </a:r>
            <a:endParaRPr lang="en-US" sz="3300" b="1" dirty="0">
              <a:solidFill>
                <a:srgbClr val="FFFF00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3822738" y="1965568"/>
            <a:ext cx="44005" cy="245608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8135934" y="1960414"/>
            <a:ext cx="0" cy="246124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3823379" y="1966006"/>
            <a:ext cx="1942" cy="77366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497207" y="2454123"/>
            <a:ext cx="5551258" cy="1552543"/>
            <a:chOff x="497207" y="2454123"/>
            <a:chExt cx="5551258" cy="1552543"/>
          </a:xfrm>
        </p:grpSpPr>
        <p:sp>
          <p:nvSpPr>
            <p:cNvPr id="60" name="Right Arrow 59"/>
            <p:cNvSpPr/>
            <p:nvPr/>
          </p:nvSpPr>
          <p:spPr>
            <a:xfrm>
              <a:off x="497207" y="2454123"/>
              <a:ext cx="2845295" cy="1552543"/>
            </a:xfrm>
            <a:prstGeom prst="rightArrow">
              <a:avLst/>
            </a:prstGeom>
            <a:solidFill>
              <a:schemeClr val="accent4">
                <a:lumMod val="75000"/>
                <a:alpha val="87000"/>
              </a:schemeClr>
            </a:solidFill>
            <a:ln>
              <a:noFill/>
            </a:ln>
            <a:effectLst>
              <a:outerShdw blurRad="190500" dist="228600" dir="2700000" sx="70000" sy="7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Autofit/>
            </a:bodyPr>
            <a:lstStyle/>
            <a:p>
              <a:pPr algn="ctr" fontAlgn="base">
                <a:lnSpc>
                  <a:spcPct val="80000"/>
                </a:lnSpc>
              </a:pPr>
              <a:r>
                <a:rPr lang="en-US" sz="20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 JULIAN" panose="02000000000000000000" pitchFamily="2" charset="0"/>
                </a:rPr>
                <a:t>Assertive Sentence </a:t>
              </a:r>
              <a:endParaRPr lang="en-US" sz="20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 JULIAN" panose="02000000000000000000" pitchFamily="2" charset="0"/>
              </a:endParaRPr>
            </a:p>
            <a:p>
              <a:pPr algn="ctr" fontAlgn="base">
                <a:lnSpc>
                  <a:spcPct val="800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</a:rPr>
                <a:t>Gi </a:t>
              </a:r>
              <a:r>
                <a:rPr lang="en-US" sz="2000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Indirect </a:t>
              </a:r>
              <a:r>
                <a:rPr lang="en-US" sz="2000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Speech -</a:t>
              </a:r>
              <a:r>
                <a:rPr lang="en-US" sz="20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</a:rPr>
                <a:t>G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3424328" y="2783603"/>
              <a:ext cx="2624137" cy="824110"/>
            </a:xfrm>
            <a:prstGeom prst="roundRect">
              <a:avLst/>
            </a:prstGeom>
            <a:solidFill>
              <a:schemeClr val="accent4">
                <a:lumMod val="75000"/>
                <a:alpha val="87000"/>
              </a:schemeClr>
            </a:solidFill>
            <a:ln>
              <a:noFill/>
            </a:ln>
            <a:effectLst>
              <a:outerShdw blurRad="190500" dist="228600" dir="2700000" sx="70000" sy="7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</a:pPr>
              <a:r>
                <a:rPr lang="en-US" sz="28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+mj-ea"/>
                  <a:cs typeface="+mj-cs"/>
                </a:rPr>
                <a:t>said to 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  <a:ea typeface="+mj-ea"/>
                  <a:cs typeface="+mj-cs"/>
                </a:rPr>
                <a:t>Gi cwie‡Z© </a:t>
              </a:r>
            </a:p>
            <a:p>
              <a:pPr algn="ctr" fontAlgn="base">
                <a:lnSpc>
                  <a:spcPct val="80000"/>
                </a:lnSpc>
                <a:spcBef>
                  <a:spcPct val="0"/>
                </a:spcBef>
              </a:pPr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+mj-ea"/>
                  <a:cs typeface="+mj-cs"/>
                </a:rPr>
                <a:t>told   </a:t>
              </a:r>
              <a:r>
                <a:rPr lang="en-US" sz="2800" b="1" dirty="0" err="1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  <a:ea typeface="+mj-ea"/>
                  <a:cs typeface="+mj-cs"/>
                </a:rPr>
                <a:t>wjL‡Z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  <a:ea typeface="+mj-ea"/>
                  <a:cs typeface="+mj-cs"/>
                </a:rPr>
                <a:t> nq</a:t>
              </a:r>
            </a:p>
          </p:txBody>
        </p:sp>
      </p:grpSp>
      <p:cxnSp>
        <p:nvCxnSpPr>
          <p:cNvPr id="41" name="Straight Arrow Connector 40"/>
          <p:cNvCxnSpPr/>
          <p:nvPr/>
        </p:nvCxnSpPr>
        <p:spPr>
          <a:xfrm>
            <a:off x="8127552" y="1957919"/>
            <a:ext cx="8382" cy="78175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7268090" y="2704682"/>
            <a:ext cx="4734650" cy="1097501"/>
          </a:xfrm>
          <a:custGeom>
            <a:avLst/>
            <a:gdLst>
              <a:gd name="connsiteX0" fmla="*/ 0 w 4186915"/>
              <a:gd name="connsiteY0" fmla="*/ 187180 h 1123055"/>
              <a:gd name="connsiteX1" fmla="*/ 187180 w 4186915"/>
              <a:gd name="connsiteY1" fmla="*/ 0 h 1123055"/>
              <a:gd name="connsiteX2" fmla="*/ 3999735 w 4186915"/>
              <a:gd name="connsiteY2" fmla="*/ 0 h 1123055"/>
              <a:gd name="connsiteX3" fmla="*/ 4186915 w 4186915"/>
              <a:gd name="connsiteY3" fmla="*/ 187180 h 1123055"/>
              <a:gd name="connsiteX4" fmla="*/ 4186915 w 4186915"/>
              <a:gd name="connsiteY4" fmla="*/ 935875 h 1123055"/>
              <a:gd name="connsiteX5" fmla="*/ 3999735 w 4186915"/>
              <a:gd name="connsiteY5" fmla="*/ 1123055 h 1123055"/>
              <a:gd name="connsiteX6" fmla="*/ 187180 w 4186915"/>
              <a:gd name="connsiteY6" fmla="*/ 1123055 h 1123055"/>
              <a:gd name="connsiteX7" fmla="*/ 0 w 4186915"/>
              <a:gd name="connsiteY7" fmla="*/ 935875 h 1123055"/>
              <a:gd name="connsiteX8" fmla="*/ 0 w 4186915"/>
              <a:gd name="connsiteY8" fmla="*/ 187180 h 112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6915" h="1123055">
                <a:moveTo>
                  <a:pt x="0" y="187180"/>
                </a:moveTo>
                <a:cubicBezTo>
                  <a:pt x="0" y="83803"/>
                  <a:pt x="83803" y="0"/>
                  <a:pt x="187180" y="0"/>
                </a:cubicBezTo>
                <a:lnTo>
                  <a:pt x="3999735" y="0"/>
                </a:lnTo>
                <a:cubicBezTo>
                  <a:pt x="4103112" y="0"/>
                  <a:pt x="4186915" y="83803"/>
                  <a:pt x="4186915" y="187180"/>
                </a:cubicBezTo>
                <a:lnTo>
                  <a:pt x="4186915" y="935875"/>
                </a:lnTo>
                <a:cubicBezTo>
                  <a:pt x="4186915" y="1039252"/>
                  <a:pt x="4103112" y="1123055"/>
                  <a:pt x="3999735" y="1123055"/>
                </a:cubicBezTo>
                <a:lnTo>
                  <a:pt x="187180" y="1123055"/>
                </a:lnTo>
                <a:cubicBezTo>
                  <a:pt x="83803" y="1123055"/>
                  <a:pt x="0" y="1039252"/>
                  <a:pt x="0" y="935875"/>
                </a:cubicBezTo>
                <a:lnTo>
                  <a:pt x="0" y="18718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190500" dist="228600" dir="2700000" sx="71000" sy="71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82880" tIns="230083" rIns="230083" bIns="230083" numCol="1" spcCol="1270" anchor="ctr" anchorCtr="0">
            <a:no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Verb</a:t>
            </a:r>
            <a:r>
              <a:rPr lang="en-US" sz="2000" baseline="-25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00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_</a:t>
            </a:r>
            <a:r>
              <a:rPr lang="en-US" sz="2000" dirty="0" err="1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vK‡j</a:t>
            </a:r>
            <a:r>
              <a:rPr lang="en-US" sz="200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 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       A</a:t>
            </a:r>
            <a:r>
              <a:rPr lang="en-US" sz="200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_©</a:t>
            </a:r>
            <a:r>
              <a:rPr lang="en-US" sz="2000" dirty="0" err="1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vr</a:t>
            </a:r>
            <a:r>
              <a:rPr lang="en-US" sz="200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,</a:t>
            </a:r>
            <a:r>
              <a:rPr lang="en-US" sz="200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Past </a:t>
            </a:r>
            <a:r>
              <a:rPr lang="en-US" sz="2000" spc="-6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form</a:t>
            </a:r>
            <a:r>
              <a:rPr lang="en-US" sz="200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00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_</a:t>
            </a:r>
            <a:r>
              <a:rPr lang="en-US" sz="2000" dirty="0" err="1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vK‡j</a:t>
            </a:r>
            <a:endParaRPr lang="en-US" sz="2000" dirty="0"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SutonnyMJ" pitchFamily="2" charset="0"/>
            </a:endParaRPr>
          </a:p>
          <a:p>
            <a:r>
              <a:rPr lang="en-US" sz="200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h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ad + Verb</a:t>
            </a:r>
            <a:r>
              <a:rPr lang="en-US" sz="2000" baseline="-25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nq          </a:t>
            </a:r>
            <a:r>
              <a:rPr lang="en-US" sz="200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h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ad + Past Participle </a:t>
            </a:r>
          </a:p>
          <a:p>
            <a:r>
              <a:rPr lang="en-US" sz="200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	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	       f</a:t>
            </a:r>
            <a:r>
              <a:rPr lang="en-US" sz="2000" spc="-6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orm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Gi nq</a:t>
            </a:r>
            <a:endParaRPr lang="en-US" sz="2000" dirty="0"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SutonnyMJ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73060"/>
            <a:ext cx="12192000" cy="59683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Basic Narration on </a:t>
            </a:r>
            <a:r>
              <a:rPr lang="en-US" sz="4000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Past </a:t>
            </a:r>
            <a:r>
              <a:rPr lang="en-US" sz="4000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 of Verb</a:t>
            </a:r>
            <a:endParaRPr lang="en-US" sz="4000" dirty="0">
              <a:ln w="9525">
                <a:solidFill>
                  <a:srgbClr val="C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03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6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6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7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6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6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5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entr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55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8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8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5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8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8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7" grpId="0" animBg="1"/>
      <p:bldP spid="3" grpId="0" animBg="1"/>
      <p:bldP spid="6" grpId="0" animBg="1"/>
      <p:bldP spid="18" grpId="0" animBg="1"/>
      <p:bldP spid="17" grpId="0" animBg="1"/>
      <p:bldP spid="56" grpId="0" animBg="1"/>
      <p:bldP spid="5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7712" y="1249050"/>
            <a:ext cx="11812240" cy="551523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47" name="Straight Arrow Connector 46"/>
          <p:cNvCxnSpPr/>
          <p:nvPr/>
        </p:nvCxnSpPr>
        <p:spPr>
          <a:xfrm flipH="1" flipV="1">
            <a:off x="5515429" y="5251241"/>
            <a:ext cx="10659" cy="72867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197712" y="1335323"/>
            <a:ext cx="11788346" cy="63024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Direct: </a:t>
            </a:r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Rafi 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said to  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Ria,</a:t>
            </a:r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“I give you a pen” </a:t>
            </a:r>
            <a:r>
              <a:rPr lang="en-GB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197712" y="4540910"/>
            <a:ext cx="11788346" cy="63024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49987" dist="250190" dir="8460000" sx="79000" sy="79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direct:  </a:t>
            </a:r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Rafi told   Ria   that  </a:t>
            </a:r>
            <a:r>
              <a:rPr lang="en-U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he(R) had given    her(R) </a:t>
            </a:r>
            <a:r>
              <a:rPr lang="en-U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pen</a:t>
            </a:r>
            <a:r>
              <a:rPr lang="en-US" sz="2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750" y="4565012"/>
            <a:ext cx="1797050" cy="6001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Indirect</a:t>
            </a:r>
            <a:r>
              <a:rPr lang="en-US" sz="33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33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1078" y="4521253"/>
            <a:ext cx="984565" cy="61555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told</a:t>
            </a:r>
            <a:endParaRPr lang="en-US" sz="33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63982" y="4555950"/>
            <a:ext cx="960519" cy="600164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083793" y="4562042"/>
            <a:ext cx="2171700" cy="600164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 given</a:t>
            </a:r>
            <a:endParaRPr lang="en-US" sz="33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9878090" y="4539061"/>
            <a:ext cx="3175" cy="411373"/>
          </a:xfrm>
          <a:prstGeom prst="straightConnector1">
            <a:avLst/>
          </a:prstGeom>
          <a:solidFill>
            <a:schemeClr val="accent2">
              <a:lumMod val="50000"/>
            </a:schemeClr>
          </a:solidFill>
          <a:ln w="76200">
            <a:noFill/>
            <a:tailEnd type="triangle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3223856" y="5863907"/>
            <a:ext cx="5529943" cy="845308"/>
          </a:xfrm>
          <a:prstGeom prst="roundRect">
            <a:avLst/>
          </a:prstGeom>
          <a:ln>
            <a:noFill/>
          </a:ln>
          <a:effectLst>
            <a:outerShdw blurRad="190500" dist="228600" dir="2700000" sx="71000" sy="71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82880" tIns="230083" rIns="230083" bIns="230083" numCol="1" spcCol="1270" anchor="ctr" anchorCtr="0">
            <a:noAutofit/>
          </a:bodyPr>
          <a:lstStyle/>
          <a:p>
            <a:r>
              <a:rPr lang="en-US" sz="26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Assertive Sentence </a:t>
            </a:r>
            <a:r>
              <a:rPr lang="en-US" sz="2600" b="1" spc="-6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†K </a:t>
            </a:r>
            <a:r>
              <a:rPr lang="en-US" sz="26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Indirect </a:t>
            </a:r>
            <a:r>
              <a:rPr lang="en-US" sz="2600" b="1" spc="-6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Ki‡Z</a:t>
            </a:r>
          </a:p>
          <a:p>
            <a:r>
              <a:rPr lang="en-US" sz="26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Reporting Speech </a:t>
            </a:r>
            <a:r>
              <a:rPr lang="en-US" sz="2600" b="1" spc="-6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Gi ci </a:t>
            </a:r>
            <a:r>
              <a:rPr lang="en-US" sz="260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that </a:t>
            </a:r>
            <a:r>
              <a:rPr lang="en-US" sz="2600" b="1" spc="-60" dirty="0" err="1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wjL‡Z</a:t>
            </a:r>
            <a:r>
              <a:rPr lang="en-US" sz="2600" b="1" spc="-60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ea typeface="+mj-ea"/>
                <a:cs typeface="+mj-cs"/>
              </a:rPr>
              <a:t> nq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07472" y="1365404"/>
            <a:ext cx="1622928" cy="6001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3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Direct:</a:t>
            </a:r>
            <a:endParaRPr lang="en-US" sz="3300" b="1" dirty="0">
              <a:solidFill>
                <a:srgbClr val="FFFF00"/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3911638" y="1965568"/>
            <a:ext cx="44005" cy="245608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7867286" y="1960414"/>
            <a:ext cx="94480" cy="2494815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3912279" y="1966006"/>
            <a:ext cx="1942" cy="77366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497207" y="2454123"/>
            <a:ext cx="5551258" cy="1552543"/>
            <a:chOff x="497207" y="2454123"/>
            <a:chExt cx="5551258" cy="1552543"/>
          </a:xfrm>
        </p:grpSpPr>
        <p:sp>
          <p:nvSpPr>
            <p:cNvPr id="60" name="Right Arrow 59"/>
            <p:cNvSpPr/>
            <p:nvPr/>
          </p:nvSpPr>
          <p:spPr>
            <a:xfrm>
              <a:off x="497207" y="2454123"/>
              <a:ext cx="2845295" cy="1552543"/>
            </a:xfrm>
            <a:prstGeom prst="rightArrow">
              <a:avLst/>
            </a:prstGeom>
            <a:solidFill>
              <a:schemeClr val="accent4">
                <a:lumMod val="75000"/>
                <a:alpha val="87000"/>
              </a:schemeClr>
            </a:solidFill>
            <a:ln>
              <a:noFill/>
            </a:ln>
            <a:effectLst>
              <a:outerShdw blurRad="190500" dist="228600" dir="2700000" sx="70000" sy="7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Autofit/>
            </a:bodyPr>
            <a:lstStyle/>
            <a:p>
              <a:pPr algn="ctr" fontAlgn="base">
                <a:lnSpc>
                  <a:spcPct val="80000"/>
                </a:lnSpc>
              </a:pPr>
              <a:r>
                <a:rPr lang="en-US" sz="20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 JULIAN" panose="02000000000000000000" pitchFamily="2" charset="0"/>
                </a:rPr>
                <a:t>Assertive Sentence </a:t>
              </a:r>
              <a:endParaRPr lang="en-US" sz="2000" b="1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 JULIAN" panose="02000000000000000000" pitchFamily="2" charset="0"/>
              </a:endParaRPr>
            </a:p>
            <a:p>
              <a:pPr algn="ctr" fontAlgn="base">
                <a:lnSpc>
                  <a:spcPct val="800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</a:rPr>
                <a:t>Gi </a:t>
              </a:r>
              <a:r>
                <a:rPr lang="en-US" sz="2000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Indirect </a:t>
              </a:r>
              <a:r>
                <a:rPr lang="en-US" sz="2000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Speech -</a:t>
              </a:r>
              <a:r>
                <a:rPr lang="en-US" sz="20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</a:rPr>
                <a:t>G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3424328" y="2783603"/>
              <a:ext cx="2624137" cy="824110"/>
            </a:xfrm>
            <a:prstGeom prst="roundRect">
              <a:avLst/>
            </a:prstGeom>
            <a:solidFill>
              <a:schemeClr val="accent4">
                <a:lumMod val="75000"/>
                <a:alpha val="87000"/>
              </a:schemeClr>
            </a:solidFill>
            <a:ln>
              <a:noFill/>
            </a:ln>
            <a:effectLst>
              <a:outerShdw blurRad="190500" dist="228600" dir="2700000" sx="70000" sy="7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Autofit/>
            </a:bodyPr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</a:pPr>
              <a:r>
                <a:rPr lang="en-US" sz="28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+mj-ea"/>
                  <a:cs typeface="+mj-cs"/>
                </a:rPr>
                <a:t>said to 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  <a:ea typeface="+mj-ea"/>
                  <a:cs typeface="+mj-cs"/>
                </a:rPr>
                <a:t>Gi cwie‡Z© </a:t>
              </a:r>
            </a:p>
            <a:p>
              <a:pPr algn="ctr" fontAlgn="base">
                <a:lnSpc>
                  <a:spcPct val="80000"/>
                </a:lnSpc>
                <a:spcBef>
                  <a:spcPct val="0"/>
                </a:spcBef>
              </a:pPr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+mj-ea"/>
                  <a:cs typeface="+mj-cs"/>
                </a:rPr>
                <a:t>told   </a:t>
              </a:r>
              <a:r>
                <a:rPr lang="en-US" sz="2800" b="1" dirty="0" err="1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  <a:ea typeface="+mj-ea"/>
                  <a:cs typeface="+mj-cs"/>
                </a:rPr>
                <a:t>wjL‡Z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SutonnyMJ" pitchFamily="2" charset="0"/>
                  <a:ea typeface="+mj-ea"/>
                  <a:cs typeface="+mj-cs"/>
                </a:rPr>
                <a:t> nq</a:t>
              </a:r>
            </a:p>
          </p:txBody>
        </p:sp>
      </p:grpSp>
      <p:cxnSp>
        <p:nvCxnSpPr>
          <p:cNvPr id="41" name="Straight Arrow Connector 40"/>
          <p:cNvCxnSpPr/>
          <p:nvPr/>
        </p:nvCxnSpPr>
        <p:spPr>
          <a:xfrm flipH="1">
            <a:off x="7942016" y="1957919"/>
            <a:ext cx="11367" cy="79058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0" y="85417"/>
            <a:ext cx="12192000" cy="59683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Basic Narration on </a:t>
            </a:r>
            <a:r>
              <a:rPr lang="en-US" sz="4000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Past </a:t>
            </a:r>
            <a:r>
              <a:rPr lang="en-US" sz="4000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 of Verb</a:t>
            </a:r>
            <a:endParaRPr lang="en-US" sz="4000" dirty="0">
              <a:ln w="9525">
                <a:solidFill>
                  <a:srgbClr val="C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7268090" y="2704682"/>
            <a:ext cx="4734650" cy="1097501"/>
          </a:xfrm>
          <a:custGeom>
            <a:avLst/>
            <a:gdLst>
              <a:gd name="connsiteX0" fmla="*/ 0 w 4186915"/>
              <a:gd name="connsiteY0" fmla="*/ 187180 h 1123055"/>
              <a:gd name="connsiteX1" fmla="*/ 187180 w 4186915"/>
              <a:gd name="connsiteY1" fmla="*/ 0 h 1123055"/>
              <a:gd name="connsiteX2" fmla="*/ 3999735 w 4186915"/>
              <a:gd name="connsiteY2" fmla="*/ 0 h 1123055"/>
              <a:gd name="connsiteX3" fmla="*/ 4186915 w 4186915"/>
              <a:gd name="connsiteY3" fmla="*/ 187180 h 1123055"/>
              <a:gd name="connsiteX4" fmla="*/ 4186915 w 4186915"/>
              <a:gd name="connsiteY4" fmla="*/ 935875 h 1123055"/>
              <a:gd name="connsiteX5" fmla="*/ 3999735 w 4186915"/>
              <a:gd name="connsiteY5" fmla="*/ 1123055 h 1123055"/>
              <a:gd name="connsiteX6" fmla="*/ 187180 w 4186915"/>
              <a:gd name="connsiteY6" fmla="*/ 1123055 h 1123055"/>
              <a:gd name="connsiteX7" fmla="*/ 0 w 4186915"/>
              <a:gd name="connsiteY7" fmla="*/ 935875 h 1123055"/>
              <a:gd name="connsiteX8" fmla="*/ 0 w 4186915"/>
              <a:gd name="connsiteY8" fmla="*/ 187180 h 112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6915" h="1123055">
                <a:moveTo>
                  <a:pt x="0" y="187180"/>
                </a:moveTo>
                <a:cubicBezTo>
                  <a:pt x="0" y="83803"/>
                  <a:pt x="83803" y="0"/>
                  <a:pt x="187180" y="0"/>
                </a:cubicBezTo>
                <a:lnTo>
                  <a:pt x="3999735" y="0"/>
                </a:lnTo>
                <a:cubicBezTo>
                  <a:pt x="4103112" y="0"/>
                  <a:pt x="4186915" y="83803"/>
                  <a:pt x="4186915" y="187180"/>
                </a:cubicBezTo>
                <a:lnTo>
                  <a:pt x="4186915" y="935875"/>
                </a:lnTo>
                <a:cubicBezTo>
                  <a:pt x="4186915" y="1039252"/>
                  <a:pt x="4103112" y="1123055"/>
                  <a:pt x="3999735" y="1123055"/>
                </a:cubicBezTo>
                <a:lnTo>
                  <a:pt x="187180" y="1123055"/>
                </a:lnTo>
                <a:cubicBezTo>
                  <a:pt x="83803" y="1123055"/>
                  <a:pt x="0" y="1039252"/>
                  <a:pt x="0" y="935875"/>
                </a:cubicBezTo>
                <a:lnTo>
                  <a:pt x="0" y="18718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190500" dist="228600" dir="2700000" sx="71000" sy="71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82880" tIns="230083" rIns="230083" bIns="230083" numCol="1" spcCol="1270" anchor="ctr" anchorCtr="0">
            <a:no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Verb</a:t>
            </a:r>
            <a:r>
              <a:rPr lang="en-US" sz="2000" baseline="-25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00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_</a:t>
            </a:r>
            <a:r>
              <a:rPr lang="en-US" sz="2000" dirty="0" err="1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vK‡j</a:t>
            </a:r>
            <a:r>
              <a:rPr lang="en-US" sz="200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 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       A</a:t>
            </a:r>
            <a:r>
              <a:rPr lang="en-US" sz="200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_©</a:t>
            </a:r>
            <a:r>
              <a:rPr lang="en-US" sz="2000" dirty="0" err="1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vr</a:t>
            </a:r>
            <a:r>
              <a:rPr lang="en-US" sz="200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,</a:t>
            </a:r>
            <a:r>
              <a:rPr lang="en-US" sz="200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Past </a:t>
            </a:r>
            <a:r>
              <a:rPr lang="en-US" sz="2000" spc="-6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form</a:t>
            </a:r>
            <a:r>
              <a:rPr lang="en-US" sz="200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00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_</a:t>
            </a:r>
            <a:r>
              <a:rPr lang="en-US" sz="2000" dirty="0" err="1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vK‡j</a:t>
            </a:r>
            <a:endParaRPr lang="en-US" sz="2000" dirty="0"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SutonnyMJ" pitchFamily="2" charset="0"/>
            </a:endParaRPr>
          </a:p>
          <a:p>
            <a:r>
              <a:rPr lang="en-U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had + Verb</a:t>
            </a:r>
            <a:r>
              <a:rPr lang="en-US" sz="2000" baseline="-25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 nq          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had + Past Participle </a:t>
            </a:r>
          </a:p>
          <a:p>
            <a:r>
              <a:rPr lang="en-US" sz="2000" dirty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	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	       f</a:t>
            </a:r>
            <a:r>
              <a:rPr lang="en-US" sz="2000" spc="-6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orm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</a:rPr>
              <a:t>Gi nq</a:t>
            </a:r>
            <a:endParaRPr lang="en-US" sz="2000" dirty="0"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1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6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6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7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6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6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entr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55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8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8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8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8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7" grpId="0" animBg="1"/>
      <p:bldP spid="3" grpId="0" animBg="1"/>
      <p:bldP spid="6" grpId="0" animBg="1"/>
      <p:bldP spid="18" grpId="0" animBg="1"/>
      <p:bldP spid="17" grpId="0" animBg="1"/>
      <p:bldP spid="56" grpId="0" animBg="1"/>
      <p:bldP spid="58" grpId="0" animBg="1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4.2|1.3|0.8|0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13204</TotalTime>
  <Words>1192</Words>
  <Application>Microsoft Office PowerPoint</Application>
  <PresentationFormat>Widescreen</PresentationFormat>
  <Paragraphs>200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 JULIAN</vt:lpstr>
      <vt:lpstr>Arial</vt:lpstr>
      <vt:lpstr>Arial Black</vt:lpstr>
      <vt:lpstr>Calibri</vt:lpstr>
      <vt:lpstr>Calibri Light</vt:lpstr>
      <vt:lpstr>SutonnyMJ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Learning Outcomes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 FOR WATCHING THIS CONTENT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6K89N72</cp:lastModifiedBy>
  <cp:revision>2436</cp:revision>
  <dcterms:created xsi:type="dcterms:W3CDTF">2018-11-04T09:21:19Z</dcterms:created>
  <dcterms:modified xsi:type="dcterms:W3CDTF">2021-03-19T13:48:06Z</dcterms:modified>
</cp:coreProperties>
</file>