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4" r:id="rId2"/>
    <p:sldId id="275" r:id="rId3"/>
    <p:sldId id="276" r:id="rId4"/>
    <p:sldId id="321" r:id="rId5"/>
    <p:sldId id="281" r:id="rId6"/>
    <p:sldId id="263" r:id="rId7"/>
    <p:sldId id="336" r:id="rId8"/>
    <p:sldId id="322" r:id="rId9"/>
    <p:sldId id="304" r:id="rId10"/>
    <p:sldId id="337" r:id="rId11"/>
    <p:sldId id="338" r:id="rId12"/>
    <p:sldId id="339" r:id="rId13"/>
    <p:sldId id="340" r:id="rId14"/>
    <p:sldId id="326" r:id="rId15"/>
    <p:sldId id="333" r:id="rId16"/>
    <p:sldId id="334" r:id="rId17"/>
    <p:sldId id="335" r:id="rId18"/>
    <p:sldId id="278" r:id="rId19"/>
    <p:sldId id="341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08" userDrawn="1">
          <p15:clr>
            <a:srgbClr val="A4A3A4"/>
          </p15:clr>
        </p15:guide>
        <p15:guide id="2" pos="40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=""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12" autoAdjust="0"/>
    <p:restoredTop sz="90485" autoAdjust="0"/>
  </p:normalViewPr>
  <p:slideViewPr>
    <p:cSldViewPr snapToGrid="0" showGuides="1">
      <p:cViewPr varScale="1">
        <p:scale>
          <a:sx n="69" d="100"/>
          <a:sy n="69" d="100"/>
        </p:scale>
        <p:origin x="-114" y="-192"/>
      </p:cViewPr>
      <p:guideLst>
        <p:guide orient="horz" pos="3408"/>
        <p:guide pos="40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D5F63-25F9-4422-82EB-CD4EAD6783B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D361-FCBF-47C3-B6E1-C4F712EDF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91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8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826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219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03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102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898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620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843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83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503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DC3B-D0F8-49FD-8E9E-949CDBD767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82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2DC3B-D0F8-49FD-8E9E-949CDBD7672A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D8609-F4E8-49D7-B01B-E6D9B18837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05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380D-011D-47F1-9088-17C9410C9854}" type="datetime5">
              <a:rPr lang="en-US" sz="1800" b="1" smtClean="0">
                <a:solidFill>
                  <a:srgbClr val="002060"/>
                </a:solidFill>
              </a:rPr>
              <a:pPr/>
              <a:t>2-Mar-21</a:t>
            </a:fld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968" y="6356350"/>
            <a:ext cx="11897032" cy="365125"/>
          </a:xfrm>
        </p:spPr>
        <p:txBody>
          <a:bodyPr/>
          <a:lstStyle/>
          <a:p>
            <a:r>
              <a:rPr lang="en-US" sz="2000" b="1" dirty="0" err="1" smtClean="0">
                <a:solidFill>
                  <a:srgbClr val="002060"/>
                </a:solidFill>
              </a:rPr>
              <a:t>Bipul</a:t>
            </a:r>
            <a:r>
              <a:rPr lang="en-US" sz="2000" b="1" dirty="0" smtClean="0">
                <a:solidFill>
                  <a:srgbClr val="002060"/>
                </a:solidFill>
              </a:rPr>
              <a:t> Sarkar </a:t>
            </a:r>
            <a:r>
              <a:rPr lang="en-US" sz="2000" b="1" dirty="0" err="1" smtClean="0">
                <a:solidFill>
                  <a:srgbClr val="002060"/>
                </a:solidFill>
              </a:rPr>
              <a:t>Atmool</a:t>
            </a:r>
            <a:r>
              <a:rPr lang="en-US" sz="2000" b="1" dirty="0" smtClean="0">
                <a:solidFill>
                  <a:srgbClr val="002060"/>
                </a:solidFill>
              </a:rPr>
              <a:t> high School -</a:t>
            </a:r>
            <a:r>
              <a:rPr lang="en-US" sz="2000" b="1" dirty="0" err="1" smtClean="0">
                <a:solidFill>
                  <a:srgbClr val="002060"/>
                </a:solidFill>
              </a:rPr>
              <a:t>Shibgonj-Bogura</a:t>
            </a:r>
            <a:r>
              <a:rPr lang="en-US" sz="2000" b="1" dirty="0" smtClean="0">
                <a:solidFill>
                  <a:srgbClr val="002060"/>
                </a:solidFill>
              </a:rPr>
              <a:t> - 01730169555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419" t="4086" r="12097" b="4301"/>
          <a:stretch/>
        </p:blipFill>
        <p:spPr>
          <a:xfrm>
            <a:off x="294968" y="287593"/>
            <a:ext cx="11577483" cy="5950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8" y="287593"/>
            <a:ext cx="5169384" cy="19777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200852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5944" y="333829"/>
            <a:ext cx="8650514" cy="1352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 ক্ষেত্রফল নির্ণয়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ভূমি ও উচ্চতা দেওয়া থাকলে।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417459" y="2313709"/>
            <a:ext cx="4542970" cy="2531615"/>
            <a:chOff x="7431314" y="2090057"/>
            <a:chExt cx="4542970" cy="2531615"/>
          </a:xfrm>
        </p:grpSpPr>
        <p:grpSp>
          <p:nvGrpSpPr>
            <p:cNvPr id="22" name="Group 21"/>
            <p:cNvGrpSpPr/>
            <p:nvPr/>
          </p:nvGrpSpPr>
          <p:grpSpPr>
            <a:xfrm>
              <a:off x="7431314" y="2090057"/>
              <a:ext cx="4542970" cy="2531615"/>
              <a:chOff x="7431314" y="2090057"/>
              <a:chExt cx="4542970" cy="2531615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7431314" y="2090057"/>
                <a:ext cx="4542970" cy="2075542"/>
                <a:chOff x="5922818" y="1593594"/>
                <a:chExt cx="5728856" cy="2377826"/>
              </a:xfrm>
            </p:grpSpPr>
            <p:sp>
              <p:nvSpPr>
                <p:cNvPr id="5" name="Parallelogram 4"/>
                <p:cNvSpPr/>
                <p:nvPr/>
              </p:nvSpPr>
              <p:spPr>
                <a:xfrm>
                  <a:off x="6664036" y="1898072"/>
                  <a:ext cx="4294910" cy="1828801"/>
                </a:xfrm>
                <a:prstGeom prst="parallelogram">
                  <a:avLst/>
                </a:prstGeom>
                <a:pattFill prst="dotGrid">
                  <a:fgClr>
                    <a:schemeClr val="accent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lang="en-US" b="1" dirty="0" err="1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5922818" y="3297381"/>
                  <a:ext cx="105294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/>
                    <a:t>A</a:t>
                  </a: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10238509" y="3325089"/>
                  <a:ext cx="105294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 smtClean="0"/>
                    <a:t>B</a:t>
                  </a:r>
                  <a:endParaRPr lang="en-US" sz="3600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0598728" y="1681233"/>
                  <a:ext cx="105294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 smtClean="0"/>
                    <a:t>C</a:t>
                  </a:r>
                  <a:endParaRPr lang="en-US" sz="3600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6331527" y="1593594"/>
                  <a:ext cx="105294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 smtClean="0"/>
                    <a:t>D</a:t>
                  </a:r>
                  <a:endParaRPr lang="en-US" sz="3600" dirty="0"/>
                </a:p>
              </p:txBody>
            </p: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8432800" y="2355828"/>
                <a:ext cx="2569029" cy="1596312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8447314" y="2355828"/>
                <a:ext cx="0" cy="1596312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8198150" y="3000588"/>
                <a:ext cx="8349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/>
                  <a:t>h</a:t>
                </a:r>
                <a:endParaRPr lang="en-US" sz="36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029822" y="3843141"/>
                <a:ext cx="8349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E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128123" y="4036897"/>
                <a:ext cx="81526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/>
                  <a:t>b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9717314" y="4366361"/>
                <a:ext cx="1284515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8019098" y="4366361"/>
                <a:ext cx="1284515" cy="0"/>
              </a:xfrm>
              <a:prstGeom prst="straightConnector1">
                <a:avLst/>
              </a:prstGeom>
              <a:ln w="12700">
                <a:solidFill>
                  <a:schemeClr val="tx1">
                    <a:lumMod val="85000"/>
                    <a:lumOff val="15000"/>
                  </a:schemeClr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7626844" y="3850288"/>
                <a:ext cx="8349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↑</a:t>
                </a:r>
                <a:endParaRPr lang="en-US" sz="32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0593007" y="3859330"/>
                <a:ext cx="8349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↑</a:t>
                </a:r>
                <a:endParaRPr lang="en-US" sz="3200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8462196" y="3632204"/>
              <a:ext cx="391886" cy="298394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82880" y="2138290"/>
                <a:ext cx="11382582" cy="4046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4000" dirty="0" smtClean="0"/>
                  <a:t>,  ABCD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AB=b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DE=h ।</a:t>
                </a:r>
                <a:endParaRPr lang="bn-IN" sz="4000" dirty="0" smtClean="0"/>
              </a:p>
              <a:p>
                <a:r>
                  <a:rPr lang="en-US" sz="4000" dirty="0" smtClean="0"/>
                  <a:t>  BD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সামান্তরিকটিকে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দুইটি</a:t>
                </a: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বিভক্ত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40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সামান্তরিকক্ষেত্র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ABCD</a:t>
                </a:r>
                <a:r>
                  <a:rPr lang="bn-IN" sz="4000" dirty="0" smtClean="0"/>
                  <a:t/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</a:p>
              <a:p>
                <a:r>
                  <a:rPr lang="en-US" sz="4000" dirty="0" smtClean="0"/>
                  <a:t> =2 ×</a:t>
                </a:r>
                <a:r>
                  <a:rPr lang="el-GR" sz="4000" dirty="0" smtClean="0"/>
                  <a:t>Δ</a:t>
                </a:r>
                <a:r>
                  <a:rPr lang="en-US" sz="4000" dirty="0" smtClean="0"/>
                  <a:t>ABD</a:t>
                </a:r>
                <a:r>
                  <a:rPr lang="bn-IN" sz="4000" dirty="0" smtClean="0"/>
                  <a:t/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= 2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/>
                  <a:t> b. h =</a:t>
                </a:r>
                <a:r>
                  <a:rPr lang="en-US" sz="4000" dirty="0" err="1" smtClean="0"/>
                  <a:t>bh</a:t>
                </a:r>
                <a:r>
                  <a:rPr lang="bn-IN" sz="4000" dirty="0" smtClean="0"/>
                  <a:t/>
                </a:r>
                <a:endParaRPr lang="en-US" sz="40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2138290"/>
                <a:ext cx="11382582" cy="4046966"/>
              </a:xfrm>
              <a:prstGeom prst="rect">
                <a:avLst/>
              </a:prstGeom>
              <a:blipFill>
                <a:blip r:embed="rId2" cstate="print"/>
                <a:stretch>
                  <a:fillRect l="-1875" t="-3163" b="-3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23427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880" y="308099"/>
            <a:ext cx="117565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 ক্ষেত্রফল নির্ণয়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কর্ণের দৈর্ঘ্য এবং ঐ কর্ণের বিপরীত কৌণিক বিন্দু থেকে উক্ত কর্ণের উপর অংকিত লম্বের দৈর্ঘ্য দেওয়া থাকলে।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215486" y="2817864"/>
            <a:ext cx="4542970" cy="2354048"/>
            <a:chOff x="7215486" y="2817864"/>
            <a:chExt cx="4542970" cy="2354048"/>
          </a:xfrm>
        </p:grpSpPr>
        <p:grpSp>
          <p:nvGrpSpPr>
            <p:cNvPr id="3" name="Group 2"/>
            <p:cNvGrpSpPr/>
            <p:nvPr/>
          </p:nvGrpSpPr>
          <p:grpSpPr>
            <a:xfrm>
              <a:off x="7215486" y="2817864"/>
              <a:ext cx="4542970" cy="2354048"/>
              <a:chOff x="7431314" y="2090057"/>
              <a:chExt cx="4542970" cy="2354048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7431314" y="2090057"/>
                <a:ext cx="4542970" cy="2354048"/>
                <a:chOff x="7431314" y="2090057"/>
                <a:chExt cx="4542970" cy="2354048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7431314" y="2090057"/>
                  <a:ext cx="4542970" cy="2075542"/>
                  <a:chOff x="5922818" y="1593594"/>
                  <a:chExt cx="5728856" cy="2377826"/>
                </a:xfrm>
              </p:grpSpPr>
              <p:sp>
                <p:nvSpPr>
                  <p:cNvPr id="16" name="Parallelogram 15"/>
                  <p:cNvSpPr/>
                  <p:nvPr/>
                </p:nvSpPr>
                <p:spPr>
                  <a:xfrm>
                    <a:off x="6664036" y="1898072"/>
                    <a:ext cx="4294910" cy="1828800"/>
                  </a:xfrm>
                  <a:prstGeom prst="parallelogram">
                    <a:avLst/>
                  </a:prstGeom>
                  <a:pattFill prst="dotGrid">
                    <a:fgClr>
                      <a:schemeClr val="accent1"/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lang="en-US" b="1" dirty="0" err="1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922818" y="3297381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/>
                      <a:t>A</a:t>
                    </a: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10238509" y="3325089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/>
                      <a:t>B</a:t>
                    </a:r>
                    <a:endParaRPr lang="en-US" sz="3600" dirty="0"/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0598728" y="1681233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/>
                      <a:t>C</a:t>
                    </a:r>
                    <a:endParaRPr lang="en-US" sz="3600" dirty="0"/>
                  </a:p>
                </p:txBody>
              </p: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6331527" y="1593594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/>
                      <a:t>D</a:t>
                    </a:r>
                    <a:endParaRPr lang="en-US" sz="3600" dirty="0"/>
                  </a:p>
                </p:txBody>
              </p:sp>
            </p:grpSp>
            <p:sp>
              <p:nvSpPr>
                <p:cNvPr id="9" name="TextBox 8"/>
                <p:cNvSpPr txBox="1"/>
                <p:nvPr/>
              </p:nvSpPr>
              <p:spPr>
                <a:xfrm>
                  <a:off x="8491703" y="2437777"/>
                  <a:ext cx="83498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/>
                    <a:t>h</a:t>
                  </a:r>
                  <a:endParaRPr lang="en-US" sz="3200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8725651" y="3318503"/>
                  <a:ext cx="83498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/>
                    <a:t>E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9905400" y="2751666"/>
                  <a:ext cx="81526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/>
                    <a:t>d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626844" y="3850288"/>
                  <a:ext cx="83498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32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0593007" y="3859330"/>
                  <a:ext cx="83498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3200" dirty="0"/>
                </a:p>
              </p:txBody>
            </p:sp>
          </p:grpSp>
          <p:sp>
            <p:nvSpPr>
              <p:cNvPr id="5" name="Rectangle 4"/>
              <p:cNvSpPr/>
              <p:nvPr/>
            </p:nvSpPr>
            <p:spPr>
              <a:xfrm rot="19926939">
                <a:off x="9025422" y="3122923"/>
                <a:ext cx="170410" cy="247239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en-US" b="1" dirty="0" err="1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 flipH="1">
              <a:off x="7844952" y="3105668"/>
              <a:ext cx="3374896" cy="1499646"/>
            </a:xfrm>
            <a:prstGeom prst="line">
              <a:avLst/>
            </a:prstGeom>
            <a:ln w="28575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186057" y="3024595"/>
              <a:ext cx="754420" cy="1139279"/>
            </a:xfrm>
            <a:prstGeom prst="line">
              <a:avLst/>
            </a:prstGeom>
            <a:ln w="28575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75874" y="2203136"/>
                <a:ext cx="11382582" cy="4654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4000" dirty="0" smtClean="0"/>
                  <a:t>,  ABCD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AC=d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বিপরীত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কৌণিক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</a:t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/>
                  <a:t>D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থেকে</a:t>
                </a:r>
                <a:r>
                  <a:rPr lang="en-US" sz="4000" dirty="0" smtClean="0"/>
                  <a:t> AC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উপর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অংকিত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লম্ব</a:t>
                </a:r>
                <a:r>
                  <a:rPr lang="en-US" sz="4000" dirty="0" smtClean="0"/>
                  <a:t> DE=h ।</a:t>
                </a:r>
                <a:endParaRPr lang="bn-IN" sz="4000" dirty="0" smtClean="0"/>
              </a:p>
              <a:p>
                <a:r>
                  <a:rPr lang="en-US" sz="4000" dirty="0" smtClean="0"/>
                  <a:t>  AC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কর্ণ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সামান্তরিকটিকে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দুইটি</a:t>
                </a: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বিভক্ত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</a:p>
              <a:p>
                <a:r>
                  <a:rPr lang="en-US" sz="4000" dirty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সামান্তরিকক্ষেত্র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ABCD</a:t>
                </a:r>
                <a:r>
                  <a:rPr lang="bn-IN" sz="4000" dirty="0" smtClean="0"/>
                  <a:t/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</a:p>
              <a:p>
                <a:r>
                  <a:rPr lang="en-US" sz="4000" dirty="0" smtClean="0"/>
                  <a:t> =2 ×</a:t>
                </a:r>
                <a:r>
                  <a:rPr lang="el-GR" sz="4000" dirty="0" smtClean="0"/>
                  <a:t>Δ</a:t>
                </a:r>
                <a:r>
                  <a:rPr lang="en-US" sz="4000" dirty="0" smtClean="0"/>
                  <a:t>ACD</a:t>
                </a:r>
                <a:r>
                  <a:rPr lang="bn-IN" sz="4000" dirty="0" smtClean="0"/>
                  <a:t/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= 2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/>
                  <a:t> d. h =</a:t>
                </a:r>
                <a:r>
                  <a:rPr lang="en-US" sz="4000" dirty="0"/>
                  <a:t>d</a:t>
                </a:r>
                <a:r>
                  <a:rPr lang="en-US" sz="4000" dirty="0" smtClean="0"/>
                  <a:t>h</a:t>
                </a:r>
                <a:r>
                  <a:rPr lang="bn-IN" sz="4000" dirty="0" smtClean="0"/>
                  <a:t/>
                </a:r>
                <a:endParaRPr lang="en-US" sz="40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74" y="2203136"/>
                <a:ext cx="11382582" cy="4654864"/>
              </a:xfrm>
              <a:prstGeom prst="rect">
                <a:avLst/>
              </a:prstGeom>
              <a:blipFill>
                <a:blip r:embed="rId2" cstate="print"/>
                <a:stretch>
                  <a:fillRect l="-1928" t="-2749" b="-2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71799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078" t="20037" r="18308" b="36715"/>
          <a:stretch/>
        </p:blipFill>
        <p:spPr>
          <a:xfrm>
            <a:off x="4655127" y="290120"/>
            <a:ext cx="3643745" cy="762000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824888" y="2943411"/>
                <a:ext cx="8083931" cy="2932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ABCD</a:t>
                </a:r>
              </a:p>
              <a:p>
                <a:pPr algn="ctr"/>
                <a:r>
                  <a:rPr lang="en-US" sz="4800" dirty="0" smtClean="0"/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smtClean="0"/>
                  <a:t>363</a:t>
                </a:r>
                <a:r>
                  <a:rPr lang="en-US" sz="4000" dirty="0" smtClean="0"/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বর্গমিটার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bn-IN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bn-IN" sz="4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অংশ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,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ক্ষেত্রটির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888" y="2943411"/>
                <a:ext cx="8083931" cy="2932598"/>
              </a:xfrm>
              <a:prstGeom prst="rect">
                <a:avLst/>
              </a:prstGeom>
              <a:blipFill>
                <a:blip r:embed="rId3" cstate="print"/>
                <a:stretch>
                  <a:fillRect l="-301" t="-4366" r="-226"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103673" y="2458274"/>
            <a:ext cx="4878685" cy="2599176"/>
            <a:chOff x="103673" y="2458274"/>
            <a:chExt cx="4878685" cy="2599176"/>
          </a:xfrm>
        </p:grpSpPr>
        <p:grpSp>
          <p:nvGrpSpPr>
            <p:cNvPr id="3" name="Group 2"/>
            <p:cNvGrpSpPr/>
            <p:nvPr/>
          </p:nvGrpSpPr>
          <p:grpSpPr>
            <a:xfrm>
              <a:off x="103673" y="2458274"/>
              <a:ext cx="4878685" cy="2544826"/>
              <a:chOff x="7215486" y="2817864"/>
              <a:chExt cx="4542970" cy="235404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7215486" y="2817864"/>
                <a:ext cx="4542970" cy="2354048"/>
                <a:chOff x="7431314" y="2090057"/>
                <a:chExt cx="4542970" cy="2354048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7431314" y="2090057"/>
                  <a:ext cx="4542970" cy="2075542"/>
                  <a:chOff x="5922818" y="1593594"/>
                  <a:chExt cx="5728856" cy="2377826"/>
                </a:xfrm>
              </p:grpSpPr>
              <p:sp>
                <p:nvSpPr>
                  <p:cNvPr id="15" name="Parallelogram 14"/>
                  <p:cNvSpPr/>
                  <p:nvPr/>
                </p:nvSpPr>
                <p:spPr>
                  <a:xfrm>
                    <a:off x="6664036" y="1898072"/>
                    <a:ext cx="4294910" cy="1828801"/>
                  </a:xfrm>
                  <a:prstGeom prst="parallelogram">
                    <a:avLst/>
                  </a:prstGeom>
                  <a:pattFill prst="dotGrid">
                    <a:fgClr>
                      <a:schemeClr val="accent1"/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lang="en-US" b="1" dirty="0" err="1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5922818" y="3297381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/>
                      <a:t>A</a:t>
                    </a:r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0238509" y="3325089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/>
                      <a:t>B</a:t>
                    </a:r>
                    <a:endParaRPr lang="en-US" sz="3600" dirty="0"/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10598728" y="1681233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/>
                      <a:t>C</a:t>
                    </a:r>
                    <a:endParaRPr lang="en-US" sz="3600" dirty="0"/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6331527" y="1593594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/>
                      <a:t>D</a:t>
                    </a:r>
                    <a:endParaRPr lang="en-US" sz="3600" dirty="0"/>
                  </a:p>
                </p:txBody>
              </p:sp>
            </p:grpSp>
            <p:sp>
              <p:nvSpPr>
                <p:cNvPr id="10" name="TextBox 9"/>
                <p:cNvSpPr txBox="1"/>
                <p:nvPr/>
              </p:nvSpPr>
              <p:spPr>
                <a:xfrm>
                  <a:off x="8145530" y="2822752"/>
                  <a:ext cx="1252387" cy="5409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/>
                    <a:t>h=?</a:t>
                  </a:r>
                  <a:endParaRPr lang="en-US" sz="3200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7626844" y="3850288"/>
                  <a:ext cx="83498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32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0593007" y="3859330"/>
                  <a:ext cx="83498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3200" dirty="0"/>
                </a:p>
              </p:txBody>
            </p:sp>
          </p:grpSp>
          <p:cxnSp>
            <p:nvCxnSpPr>
              <p:cNvPr id="6" name="Straight Connector 5"/>
              <p:cNvCxnSpPr/>
              <p:nvPr/>
            </p:nvCxnSpPr>
            <p:spPr>
              <a:xfrm>
                <a:off x="8217548" y="3083635"/>
                <a:ext cx="15745" cy="1596312"/>
              </a:xfrm>
              <a:prstGeom prst="line">
                <a:avLst/>
              </a:prstGeom>
              <a:ln w="28575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780710" y="4458942"/>
              <a:ext cx="8966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25284" y="4411119"/>
              <a:ext cx="896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a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2493011" y="4823966"/>
              <a:ext cx="1454340" cy="3529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15719" y="4823966"/>
              <a:ext cx="1485014" cy="3529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495987" y="4383490"/>
              <a:ext cx="9252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↑</a:t>
              </a:r>
              <a:endParaRPr lang="en-US" sz="32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2478" y="4361719"/>
              <a:ext cx="9252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↑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85106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96411" y="804905"/>
                <a:ext cx="11743188" cy="5950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চিত্রে,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smtClean="0"/>
                  <a:t>ABCD</a:t>
                </a:r>
                <a:r>
                  <a:rPr lang="bn-IN" sz="3600" dirty="0" smtClean="0"/>
                  <a:t/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 সামান্তরিক</a:t>
                </a:r>
                <a:r>
                  <a:rPr lang="bn-IN" sz="3600" dirty="0" smtClean="0"/>
                  <a:t>।</a:t>
                </a:r>
                <a:r>
                  <a:rPr lang="en-US" sz="3600" dirty="0" smtClean="0"/>
                  <a:t> AB </a:t>
                </a:r>
                <a:r>
                  <a:rPr lang="en-US" sz="36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</a:rPr>
                  <a:t>⊥</a:t>
                </a:r>
                <a:r>
                  <a:rPr lang="en-US" sz="3600" dirty="0" smtClean="0"/>
                  <a:t>DE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</a:t>
                </a:r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ঁ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কি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 করি,সামান্তরিক ক্ষেত্রটির উচ্চতা,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DE=h=x ,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ভূমি,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den>
                    </m:f>
                  </m:oMath>
                </a14:m>
                <a:endPara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জানি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,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সামান্তরিকের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ভুমি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x</a:t>
                </a:r>
                <a:r>
                  <a:rPr lang="bn-IN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উচ্চতা</a:t>
                </a:r>
                <a:endParaRPr lang="bn-IN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200" dirty="0" smtClean="0">
                    <a:latin typeface="Vindabody"/>
                    <a:cs typeface="NikoshBAN" panose="02000000000000000000" pitchFamily="2" charset="0"/>
                  </a:rPr>
                  <a:t>বা,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363=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x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   </m:t>
                    </m:r>
                  </m:oMath>
                </a14:m>
                <a:r>
                  <a:rPr lang="bn-IN" sz="3200" dirty="0" smtClean="0">
                    <a:latin typeface="Vindabody"/>
                    <a:cs typeface="NikoshBAN" panose="02000000000000000000" pitchFamily="2" charset="0"/>
                  </a:rPr>
                  <a:t>বা,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=1452</a:t>
                </a:r>
              </a:p>
              <a:p>
                <a:r>
                  <a:rPr lang="bn-IN" sz="3200" dirty="0" smtClean="0">
                    <a:latin typeface="Vindabody"/>
                    <a:cs typeface="NikoshBAN" panose="02000000000000000000" pitchFamily="2" charset="0"/>
                  </a:rPr>
                  <a:t>বা,</a:t>
                </a:r>
                <a:r>
                  <a:rPr lang="en-US" sz="3200" dirty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1452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     </m:t>
                    </m:r>
                  </m:oMath>
                </a14:m>
                <a:r>
                  <a:rPr lang="bn-IN" sz="3200" dirty="0" smtClean="0">
                    <a:latin typeface="Vindabody"/>
                    <a:cs typeface="NikoshBAN" panose="02000000000000000000" pitchFamily="2" charset="0"/>
                  </a:rPr>
                  <a:t>বা,</a:t>
                </a:r>
                <a:r>
                  <a:rPr lang="en-US" sz="3200" dirty="0"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=484</a:t>
                </a:r>
                <a:endParaRPr lang="en-US" sz="3200" dirty="0" smtClean="0">
                  <a:latin typeface="Vindabody"/>
                  <a:cs typeface="NikoshBAN" panose="02000000000000000000" pitchFamily="2" charset="0"/>
                </a:endParaRPr>
              </a:p>
              <a:p>
                <a:r>
                  <a:rPr lang="bn-IN" sz="3200" dirty="0" smtClean="0">
                    <a:latin typeface="Vindabody"/>
                    <a:cs typeface="NikoshBAN" panose="02000000000000000000" pitchFamily="2" charset="0"/>
                  </a:rPr>
                  <a:t>বা,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 x=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484</m:t>
                        </m:r>
                      </m:e>
                    </m:rad>
                    <m:r>
                      <a:rPr lang="en-US" sz="32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        </m:t>
                    </m:r>
                  </m:oMath>
                </a14:m>
                <a:r>
                  <a:rPr lang="bn-IN" sz="3200" dirty="0" smtClean="0">
                    <a:latin typeface="Vindabody"/>
                    <a:cs typeface="NikoshBAN" panose="02000000000000000000" pitchFamily="2" charset="0"/>
                  </a:rPr>
                  <a:t>বা,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x=22 </a:t>
                </a:r>
                <a:r>
                  <a:rPr lang="en-US" sz="3200" dirty="0" err="1" smtClean="0">
                    <a:latin typeface="Vindabody"/>
                    <a:cs typeface="NikoshBAN" panose="02000000000000000000" pitchFamily="2" charset="0"/>
                  </a:rPr>
                  <a:t>মিটার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। </a:t>
                </a:r>
                <a:endParaRPr lang="bn-IN" sz="3200" dirty="0" smtClean="0">
                  <a:latin typeface="Vindabody"/>
                  <a:cs typeface="NikoshBAN" panose="02000000000000000000" pitchFamily="2" charset="0"/>
                </a:endParaRPr>
              </a:p>
              <a:p>
                <a:r>
                  <a:rPr lang="en-US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bn-IN" sz="32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সামান্তরিক ক্ষেত্রটির উচ্চতা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=22 </a:t>
                </a:r>
                <a:r>
                  <a:rPr lang="en-US" sz="3200" dirty="0" err="1">
                    <a:latin typeface="Vindabody"/>
                    <a:cs typeface="NikoshBAN" panose="02000000000000000000" pitchFamily="2" charset="0"/>
                  </a:rPr>
                  <a:t>মিটার</a:t>
                </a:r>
                <a:r>
                  <a:rPr lang="en-US" sz="3200" dirty="0">
                    <a:latin typeface="Vindabody"/>
                    <a:cs typeface="NikoshBAN" panose="02000000000000000000" pitchFamily="2" charset="0"/>
                  </a:rPr>
                  <a:t>। </a:t>
                </a:r>
                <a:endParaRPr lang="bn-IN" sz="3200" dirty="0">
                  <a:latin typeface="Vindabody"/>
                  <a:cs typeface="NikoshBAN" panose="02000000000000000000" pitchFamily="2" charset="0"/>
                </a:endParaRPr>
              </a:p>
              <a:p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ভূমি=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x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22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66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=16.5 </a:t>
                </a:r>
                <a:r>
                  <a:rPr lang="en-US" sz="3200" dirty="0">
                    <a:latin typeface="Vindabody"/>
                    <a:cs typeface="NikoshBAN" panose="02000000000000000000" pitchFamily="2" charset="0"/>
                  </a:rPr>
                  <a:t>মিটার</a:t>
                </a:r>
                <a:r>
                  <a:rPr lang="en-US" sz="3200" dirty="0">
                    <a:latin typeface="Vindabody"/>
                    <a:cs typeface="NikoshBAN" panose="02000000000000000000" pitchFamily="2" charset="0"/>
                  </a:rPr>
                  <a:t>। </a:t>
                </a:r>
                <a:endParaRPr lang="bn-IN" sz="3200" dirty="0" smtClean="0">
                  <a:latin typeface="Vindabody"/>
                  <a:cs typeface="NikoshBAN" panose="02000000000000000000" pitchFamily="2" charset="0"/>
                </a:endParaRPr>
              </a:p>
              <a:p>
                <a:endPara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Ans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r>
                  <a:rPr lang="en-US" sz="3200" dirty="0">
                    <a:latin typeface="Vindabody"/>
                    <a:cs typeface="NikoshBAN" panose="02000000000000000000" pitchFamily="2" charset="0"/>
                  </a:rPr>
                  <a:t> 16.5 </a:t>
                </a:r>
                <a:r>
                  <a:rPr lang="en-US" sz="3200" dirty="0" err="1" smtClean="0">
                    <a:latin typeface="Vindabody"/>
                    <a:cs typeface="NikoshBAN" panose="02000000000000000000" pitchFamily="2" charset="0"/>
                  </a:rPr>
                  <a:t>মিটার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Vindabody"/>
                    <a:cs typeface="NikoshBAN" panose="02000000000000000000" pitchFamily="2" charset="0"/>
                  </a:rPr>
                  <a:t>এবং</a:t>
                </a:r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 22 </a:t>
                </a:r>
                <a:r>
                  <a:rPr lang="en-US" sz="3200" dirty="0" err="1">
                    <a:latin typeface="Vindabody"/>
                    <a:cs typeface="NikoshBAN" panose="02000000000000000000" pitchFamily="2" charset="0"/>
                  </a:rPr>
                  <a:t>মিটার</a:t>
                </a:r>
                <a:r>
                  <a:rPr lang="en-US" sz="3200" dirty="0">
                    <a:latin typeface="Vindabody"/>
                    <a:cs typeface="NikoshBAN" panose="02000000000000000000" pitchFamily="2" charset="0"/>
                  </a:rPr>
                  <a:t>। </a:t>
                </a:r>
                <a:endParaRPr lang="bn-IN" sz="3200" dirty="0">
                  <a:latin typeface="Vindabody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11" y="804905"/>
                <a:ext cx="11743188" cy="5950155"/>
              </a:xfrm>
              <a:prstGeom prst="rect">
                <a:avLst/>
              </a:prstGeom>
              <a:blipFill>
                <a:blip r:embed="rId2" cstate="print"/>
                <a:stretch>
                  <a:fillRect l="-1610" t="-2049"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6858002" y="2791149"/>
            <a:ext cx="4982358" cy="2688323"/>
            <a:chOff x="103673" y="2458274"/>
            <a:chExt cx="4878685" cy="2599176"/>
          </a:xfrm>
        </p:grpSpPr>
        <p:grpSp>
          <p:nvGrpSpPr>
            <p:cNvPr id="24" name="Group 23"/>
            <p:cNvGrpSpPr/>
            <p:nvPr/>
          </p:nvGrpSpPr>
          <p:grpSpPr>
            <a:xfrm>
              <a:off x="103673" y="2458274"/>
              <a:ext cx="4878685" cy="2544826"/>
              <a:chOff x="7215486" y="2817864"/>
              <a:chExt cx="4542970" cy="2354048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7215486" y="2817864"/>
                <a:ext cx="4542970" cy="2354048"/>
                <a:chOff x="7431314" y="2090057"/>
                <a:chExt cx="4542970" cy="2354048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7431314" y="2090057"/>
                  <a:ext cx="4542970" cy="2075542"/>
                  <a:chOff x="5922818" y="1593594"/>
                  <a:chExt cx="5728856" cy="2377826"/>
                </a:xfrm>
              </p:grpSpPr>
              <p:sp>
                <p:nvSpPr>
                  <p:cNvPr id="37" name="Parallelogram 36"/>
                  <p:cNvSpPr/>
                  <p:nvPr/>
                </p:nvSpPr>
                <p:spPr>
                  <a:xfrm>
                    <a:off x="6664036" y="1898072"/>
                    <a:ext cx="4294910" cy="1828801"/>
                  </a:xfrm>
                  <a:prstGeom prst="parallelogram">
                    <a:avLst/>
                  </a:prstGeom>
                  <a:pattFill prst="dotGrid">
                    <a:fgClr>
                      <a:schemeClr val="accent1"/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lang="en-US" b="1" dirty="0" err="1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5922818" y="3297381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/>
                      <a:t>A</a:t>
                    </a:r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0238509" y="3325089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/>
                      <a:t>B</a:t>
                    </a:r>
                    <a:endParaRPr lang="en-US" sz="3600" dirty="0"/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10598728" y="1681233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/>
                      <a:t>C</a:t>
                    </a:r>
                    <a:endParaRPr lang="en-US" sz="3600" dirty="0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6331527" y="1593594"/>
                    <a:ext cx="1052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/>
                      <a:t>D</a:t>
                    </a:r>
                    <a:endParaRPr lang="en-US" sz="3600" dirty="0"/>
                  </a:p>
                </p:txBody>
              </p:sp>
            </p:grpSp>
            <p:sp>
              <p:nvSpPr>
                <p:cNvPr id="34" name="TextBox 33"/>
                <p:cNvSpPr txBox="1"/>
                <p:nvPr/>
              </p:nvSpPr>
              <p:spPr>
                <a:xfrm>
                  <a:off x="8145530" y="2822752"/>
                  <a:ext cx="1252387" cy="5409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dirty="0" smtClean="0"/>
                    <a:t>h=?</a:t>
                  </a:r>
                  <a:endParaRPr lang="en-US" sz="3200" dirty="0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7626844" y="3850288"/>
                  <a:ext cx="83498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3200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0593007" y="3859330"/>
                  <a:ext cx="83498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sz="3200" dirty="0"/>
                </a:p>
              </p:txBody>
            </p:sp>
          </p:grpSp>
          <p:cxnSp>
            <p:nvCxnSpPr>
              <p:cNvPr id="32" name="Straight Connector 31"/>
              <p:cNvCxnSpPr/>
              <p:nvPr/>
            </p:nvCxnSpPr>
            <p:spPr>
              <a:xfrm>
                <a:off x="8217548" y="3083635"/>
                <a:ext cx="15745" cy="1596312"/>
              </a:xfrm>
              <a:prstGeom prst="line">
                <a:avLst/>
              </a:prstGeom>
              <a:ln w="28575"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780710" y="4458942"/>
              <a:ext cx="8966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25284" y="4411119"/>
              <a:ext cx="896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a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V="1">
              <a:off x="2493011" y="4823966"/>
              <a:ext cx="1454340" cy="3529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15719" y="4823966"/>
              <a:ext cx="1485014" cy="3529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495987" y="4383490"/>
              <a:ext cx="9252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↑</a:t>
              </a:r>
              <a:endParaRPr lang="en-US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92478" y="4361719"/>
              <a:ext cx="9252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↑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47619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47388"/>
            <a:ext cx="11342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মনে করি ,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প্রতি বাহুর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AC=d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6625"/>
            <a:ext cx="9213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বর্গক্ষেত্রটিকে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 দুইটি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ত্রিভুজক্ষেত্রে বিভক্ত করে।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36905" y="3250881"/>
                <a:ext cx="7245927" cy="1280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বর্গক্ষেত্র</a:t>
                </a:r>
                <a:r>
                  <a:rPr lang="en-US" sz="3200" dirty="0" smtClean="0"/>
                  <a:t> ABCD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smtClean="0"/>
                  <a:t>= 2×ΔABC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 ক্ষেত্রফল</a:t>
                </a:r>
              </a:p>
              <a:p>
                <a:r>
                  <a:rPr lang="en-US" sz="3200" dirty="0" smtClean="0"/>
                  <a:t>         =</a:t>
                </a:r>
                <a:r>
                  <a:rPr lang="bn-IN" sz="3200" dirty="0" smtClean="0"/>
                  <a:t> 2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bn-IN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3200" dirty="0" smtClean="0"/>
                  <a:t/>
                </a:r>
                <a:r>
                  <a:rPr lang="en-US" sz="3200" dirty="0" smtClean="0"/>
                  <a:t>a. a</a:t>
                </a:r>
                <a:r>
                  <a:rPr lang="bn-IN" sz="3200" dirty="0" smtClean="0"/>
                  <a:t/>
                </a:r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(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বাহুর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দৈর্ঘ্য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05" y="3250881"/>
                <a:ext cx="7245927" cy="1280159"/>
              </a:xfrm>
              <a:prstGeom prst="rect">
                <a:avLst/>
              </a:prstGeom>
              <a:blipFill>
                <a:blip r:embed="rId2" cstate="print"/>
                <a:stretch>
                  <a:fillRect l="-1093" t="-7143" r="-1177" b="-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36905" y="4601145"/>
                <a:ext cx="11453313" cy="1694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Vindabody"/>
                    <a:cs typeface="NikoshBAN" panose="02000000000000000000" pitchFamily="2" charset="0"/>
                  </a:rPr>
                  <a:t>পরিসীমা s = 4a</a:t>
                </a:r>
                <a:r>
                  <a:rPr lang="en-US" sz="3200" dirty="0">
                    <a:latin typeface="Vindabody"/>
                    <a:cs typeface="NikoshBAN" panose="02000000000000000000" pitchFamily="2" charset="0"/>
                  </a:rPr>
                  <a:t/>
                </a:r>
                <a:endParaRPr lang="en-US" sz="3200" dirty="0" smtClean="0">
                  <a:latin typeface="Vindabody"/>
                </a:endParaRPr>
              </a:p>
              <a:p>
                <a:r>
                  <a:rPr lang="en-US" sz="3200" dirty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∴</a:t>
                </a:r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/>
                </a:r>
                <a:r>
                  <a:rPr lang="en-US" sz="3200" dirty="0" err="1" smtClean="0">
                    <a:latin typeface="Vindabody"/>
                    <a:ea typeface="Microsoft JhengHei UI" panose="020B0604030504040204" pitchFamily="34" charset="-120"/>
                  </a:rPr>
                  <a:t>কর্ণ</a:t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𝑑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=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latin typeface="Cambria Math" panose="02040503050406030204" pitchFamily="18" charset="0"/>
                        <a:ea typeface="Microsoft JhengHei UI" panose="020B0604030504040204" pitchFamily="34" charset="-120"/>
                      </a:rPr>
                      <m:t>+</m:t>
                    </m:r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𝑎</m:t>
                        </m:r>
                      </m:e>
                      <m:sup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Vindabody"/>
                  </a:rPr>
                  <a:t/>
                </a:r>
                <a:r>
                  <a:rPr lang="en-US" sz="3200" dirty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∴ </a:t>
                </a:r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>
                  <a:latin typeface="Vindabody"/>
                </a:endParaRPr>
              </a:p>
              <a:p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∴ 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dirty="0" smtClean="0">
                    <a:latin typeface="Vindabody"/>
                  </a:rPr>
                  <a:t/>
                </a:r>
                <a:r>
                  <a:rPr lang="en-US" sz="3200" dirty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Microsoft JhengHei UI" panose="020B0604030504040204" pitchFamily="34" charset="-12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dirty="0" smtClean="0">
                    <a:latin typeface="Vindabody"/>
                  </a:rPr>
                  <a:t/>
                </a:r>
                <a:r>
                  <a:rPr lang="en-US" sz="3200" dirty="0" smtClean="0">
                    <a:latin typeface="Vindabody"/>
                    <a:ea typeface="Microsoft JhengHei UI" panose="020B0604030504040204" pitchFamily="34" charset="-120"/>
                  </a:rPr>
                  <a:t>d</a:t>
                </a:r>
                <a:r>
                  <a:rPr lang="en-US" sz="3200" dirty="0">
                    <a:latin typeface="Vindabody"/>
                    <a:ea typeface="Microsoft JhengHei UI" panose="020B0604030504040204" pitchFamily="34" charset="-12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dirty="0" smtClean="0">
                    <a:latin typeface="Vindabody"/>
                  </a:rPr>
                  <a:t>a</a:t>
                </a:r>
                <a:endParaRPr lang="en-US" sz="3200" dirty="0">
                  <a:latin typeface="Vindabody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05" y="4601145"/>
                <a:ext cx="11453313" cy="1694310"/>
              </a:xfrm>
              <a:prstGeom prst="rect">
                <a:avLst/>
              </a:prstGeom>
              <a:blipFill>
                <a:blip r:embed="rId3" cstate="print"/>
                <a:stretch>
                  <a:fillRect l="-1330" t="-6475" b="-10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660072" y="301576"/>
            <a:ext cx="5929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বর্গক্ষেত্র</a:t>
            </a:r>
            <a:endParaRPr lang="en-US" sz="3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943713" y="3408218"/>
            <a:ext cx="3985051" cy="2727325"/>
            <a:chOff x="7943713" y="3490545"/>
            <a:chExt cx="3846505" cy="2644998"/>
          </a:xfrm>
        </p:grpSpPr>
        <p:sp>
          <p:nvSpPr>
            <p:cNvPr id="7" name="Rectangle 6"/>
            <p:cNvSpPr/>
            <p:nvPr/>
          </p:nvSpPr>
          <p:spPr>
            <a:xfrm>
              <a:off x="8672943" y="3818920"/>
              <a:ext cx="2434004" cy="1889155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89672" y="5478545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781030" y="5516570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781030" y="3490545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C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43713" y="3528018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407227" y="5612323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81030" y="4458886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385351" y="4292064"/>
              <a:ext cx="10091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d</a:t>
              </a:r>
              <a:endParaRPr lang="en-US" sz="28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8672943" y="3818920"/>
              <a:ext cx="2434004" cy="188915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79880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957" y="725077"/>
            <a:ext cx="4261473" cy="87180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46743" y="4834955"/>
            <a:ext cx="1158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‘ক” এবং ‘খ” এর পরিসীমা সমান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‘খ” এর দৈর্ঘ্য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প্রস্থের তিন গুন এবং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ক্ষেত্রফল </a:t>
            </a:r>
            <a:r>
              <a:rPr lang="en-US" sz="36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768 </a:t>
            </a:r>
            <a:r>
              <a:rPr lang="bn-IN" sz="3600" dirty="0" smtClean="0">
                <a:latin typeface="Amiri" panose="00000500000000000000" pitchFamily="2" charset="-78"/>
                <a:ea typeface="Amiri" panose="00000500000000000000" pitchFamily="2" charset="-78"/>
                <a:cs typeface="NikoshBAN" panose="02000000000000000000" pitchFamily="2" charset="0"/>
              </a:rPr>
              <a:t>বর্গমিটার</a:t>
            </a:r>
            <a:r>
              <a:rPr lang="en-US" sz="3600" dirty="0" smtClean="0">
                <a:latin typeface="Amiri" panose="00000500000000000000" pitchFamily="2" charset="-78"/>
                <a:ea typeface="Amiri" panose="00000500000000000000" pitchFamily="2" charset="-78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 ‘ক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206006" y="1596881"/>
            <a:ext cx="2909454" cy="3019980"/>
            <a:chOff x="1206006" y="1596881"/>
            <a:chExt cx="2909454" cy="3019980"/>
          </a:xfrm>
        </p:grpSpPr>
        <p:sp>
          <p:nvSpPr>
            <p:cNvPr id="18" name="Rectangle 17"/>
            <p:cNvSpPr/>
            <p:nvPr/>
          </p:nvSpPr>
          <p:spPr>
            <a:xfrm>
              <a:off x="1206006" y="2123043"/>
              <a:ext cx="2909454" cy="2493818"/>
            </a:xfrm>
            <a:prstGeom prst="rect">
              <a:avLst/>
            </a:prstGeom>
            <a:pattFill prst="diagBrick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0917" t="13690" r="23622" b="32406"/>
            <a:stretch/>
          </p:blipFill>
          <p:spPr>
            <a:xfrm>
              <a:off x="2065647" y="1596881"/>
              <a:ext cx="1190171" cy="522514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7083631" y="1817232"/>
            <a:ext cx="3970757" cy="2536392"/>
            <a:chOff x="7083631" y="1817232"/>
            <a:chExt cx="3970757" cy="2536392"/>
          </a:xfrm>
        </p:grpSpPr>
        <p:sp>
          <p:nvSpPr>
            <p:cNvPr id="2" name="Rectangle 1"/>
            <p:cNvSpPr/>
            <p:nvPr/>
          </p:nvSpPr>
          <p:spPr>
            <a:xfrm>
              <a:off x="7083631" y="2386279"/>
              <a:ext cx="3970757" cy="1967345"/>
            </a:xfrm>
            <a:prstGeom prst="rect">
              <a:avLst/>
            </a:prstGeom>
            <a:pattFill prst="dkHorz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2946" t="12193" r="24299" b="29412"/>
            <a:stretch/>
          </p:blipFill>
          <p:spPr>
            <a:xfrm>
              <a:off x="8502952" y="1817232"/>
              <a:ext cx="1132114" cy="566057"/>
            </a:xfrm>
            <a:prstGeom prst="rect">
              <a:avLst/>
            </a:prstGeom>
          </p:spPr>
        </p:pic>
      </p:grp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928" t="12877" r="15240" b="29445"/>
          <a:stretch/>
        </p:blipFill>
        <p:spPr>
          <a:xfrm>
            <a:off x="1539728" y="2766773"/>
            <a:ext cx="2201229" cy="95794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304" t="16685" r="12616" b="32406"/>
          <a:stretch/>
        </p:blipFill>
        <p:spPr>
          <a:xfrm>
            <a:off x="7712482" y="2818315"/>
            <a:ext cx="2713054" cy="7952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79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repeatCount="indefinite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repeatCount="indefinite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90785" y="460942"/>
                <a:ext cx="11499433" cy="6247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</a:t>
                </a: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দেওয়া আছে ‘ক’ চিত্র একটি </a:t>
                </a:r>
                <a:r>
                  <a:rPr lang="bn-IN" sz="3600" u="sng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বর্গক্ষেত্র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এবং‘খ” চিত্র একটি </a:t>
                </a:r>
                <a:r>
                  <a:rPr lang="bn-IN" sz="3600" u="sng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আয়তক্ষেত্র </a:t>
                </a:r>
              </a:p>
              <a:p>
                <a:r>
                  <a:rPr lang="bn-IN" sz="3600" u="sng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3600" u="sng" dirty="0" smtClean="0">
                    <a:latin typeface="Vindabody"/>
                    <a:cs typeface="NikoshBAN" panose="02000000000000000000" pitchFamily="2" charset="0"/>
                  </a:rPr>
                  <a:t>আয়তক্ষেত্রটির </a:t>
                </a:r>
                <a:r>
                  <a:rPr lang="bn-IN" sz="3600" dirty="0" smtClean="0">
                    <a:latin typeface="Vindabody"/>
                    <a:cs typeface="NikoshBAN" panose="02000000000000000000" pitchFamily="2" charset="0"/>
                  </a:rPr>
                  <a:t>ক্ষেত্রফল=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768 </a:t>
                </a:r>
                <a:r>
                  <a:rPr lang="en-US" sz="3600" dirty="0" err="1" smtClean="0">
                    <a:latin typeface="Vindabody"/>
                    <a:cs typeface="NikoshBAN" panose="02000000000000000000" pitchFamily="2" charset="0"/>
                  </a:rPr>
                  <a:t>বর্গমিটার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3600" dirty="0" err="1" smtClean="0">
                    <a:latin typeface="Vindabody"/>
                    <a:cs typeface="NikoshBAN" panose="02000000000000000000" pitchFamily="2" charset="0"/>
                  </a:rPr>
                  <a:t>মনেকরি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, </a:t>
                </a:r>
                <a:r>
                  <a:rPr lang="bn-IN" sz="3600" dirty="0" smtClean="0">
                    <a:latin typeface="Vindabody"/>
                    <a:cs typeface="NikoshBAN" panose="02000000000000000000" pitchFamily="2" charset="0"/>
                  </a:rPr>
                  <a:t>আয়তক্ষেত্রের </a:t>
                </a:r>
                <a:r>
                  <a:rPr lang="en-US" sz="3600" dirty="0" err="1" smtClean="0">
                    <a:latin typeface="Vindabody"/>
                    <a:cs typeface="NikoshBAN" panose="02000000000000000000" pitchFamily="2" charset="0"/>
                  </a:rPr>
                  <a:t>প্রস্থ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=x </a:t>
                </a:r>
                <a:r>
                  <a:rPr lang="en-US" sz="3600" dirty="0" err="1" smtClean="0">
                    <a:latin typeface="Vindabody"/>
                    <a:cs typeface="NikoshBAN" panose="02000000000000000000" pitchFamily="2" charset="0"/>
                  </a:rPr>
                  <a:t>মিটার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3600" dirty="0" err="1" smtClean="0">
                    <a:latin typeface="Vindabody"/>
                    <a:cs typeface="NikoshBAN" panose="02000000000000000000" pitchFamily="2" charset="0"/>
                  </a:rPr>
                  <a:t>তাহলে</a:t>
                </a:r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, </a:t>
                </a:r>
                <a:r>
                  <a:rPr lang="bn-IN" sz="3600" dirty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আয়তক্ষেত্রের</a:t>
                </a:r>
                <a:r>
                  <a:rPr lang="en-US" sz="3600" dirty="0" smtClean="0">
                    <a:latin typeface="Vindabody"/>
                    <a:ea typeface="Amiri" panose="00000500000000000000" pitchFamily="2" charset="-78"/>
                    <a:cs typeface="Amiri" panose="00000500000000000000" pitchFamily="2" charset="-78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ea typeface="Amiri" panose="00000500000000000000" pitchFamily="2" charset="-78"/>
                    <a:cs typeface="NikoshBAN" panose="02000000000000000000" pitchFamily="2" charset="0"/>
                  </a:rPr>
                  <a:t>দৈর্ঘ্য</a:t>
                </a:r>
                <a:r>
                  <a:rPr lang="bn-IN" sz="3600" dirty="0" smtClean="0">
                    <a:latin typeface="Vindabody"/>
                    <a:ea typeface="Amiri" panose="00000500000000000000" pitchFamily="2" charset="-78"/>
                    <a:cs typeface="Amiri" panose="00000500000000000000" pitchFamily="2" charset="-78"/>
                  </a:rPr>
                  <a:t/>
                </a:r>
                <a:r>
                  <a:rPr lang="en-US" sz="3600" dirty="0" smtClean="0">
                    <a:latin typeface="Vindabody"/>
                    <a:ea typeface="Amiri" panose="00000500000000000000" pitchFamily="2" charset="-78"/>
                    <a:cs typeface="Amiri" panose="00000500000000000000" pitchFamily="2" charset="-78"/>
                  </a:rPr>
                  <a:t>=</a:t>
                </a:r>
                <a:r>
                  <a:rPr lang="en-US" sz="3600" dirty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3</a:t>
                </a:r>
                <a:r>
                  <a:rPr lang="en-US" sz="3600" dirty="0" smtClean="0">
                    <a:latin typeface="Vindabody"/>
                    <a:ea typeface="Amiri" panose="00000500000000000000" pitchFamily="2" charset="-78"/>
                    <a:cs typeface="Amiri" panose="00000500000000000000" pitchFamily="2" charset="-78"/>
                  </a:rPr>
                  <a:t>x </a:t>
                </a:r>
                <a:r>
                  <a:rPr lang="en-US" sz="3600" dirty="0" err="1" smtClean="0">
                    <a:latin typeface="NikoshBAN" panose="02000000000000000000" pitchFamily="2" charset="0"/>
                    <a:ea typeface="Amiri" panose="00000500000000000000" pitchFamily="2" charset="-78"/>
                    <a:cs typeface="NikoshBAN" panose="02000000000000000000" pitchFamily="2" charset="0"/>
                  </a:rPr>
                  <a:t>মিটার</a:t>
                </a:r>
                <a:r>
                  <a:rPr lang="en-US" sz="3600" dirty="0" smtClean="0">
                    <a:latin typeface="NikoshBAN" panose="02000000000000000000" pitchFamily="2" charset="0"/>
                    <a:ea typeface="Amiri" panose="00000500000000000000" pitchFamily="2" charset="-78"/>
                    <a:cs typeface="NikoshBAN" panose="02000000000000000000" pitchFamily="2" charset="0"/>
                  </a:rPr>
                  <a:t>।</a:t>
                </a:r>
                <a:r>
                  <a:rPr lang="en-US" sz="3600" dirty="0" smtClean="0">
                    <a:latin typeface="Vindabody"/>
                    <a:ea typeface="Amiri" panose="00000500000000000000" pitchFamily="2" charset="-78"/>
                    <a:cs typeface="Amiri" panose="00000500000000000000" pitchFamily="2" charset="-78"/>
                  </a:rPr>
                  <a:t/>
                </a:r>
              </a:p>
              <a:p>
                <a:r>
                  <a:rPr lang="en-US" sz="3600" dirty="0" smtClean="0">
                    <a:latin typeface="Vindabody"/>
                    <a:ea typeface="Amiri" panose="00000500000000000000" pitchFamily="2" charset="-78"/>
                    <a:cs typeface="Amiri" panose="00000500000000000000" pitchFamily="2" charset="-78"/>
                  </a:rPr>
                  <a:t>∴</a:t>
                </a:r>
                <a:r>
                  <a:rPr lang="bn-IN" sz="3600" dirty="0" smtClean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আয়তক্ষেত্রের </a:t>
                </a:r>
                <a:endParaRPr lang="en-US" sz="3600" dirty="0" smtClean="0">
                  <a:latin typeface="Vindabody"/>
                  <a:ea typeface="Amiri" panose="00000500000000000000" pitchFamily="2" charset="-78"/>
                  <a:cs typeface="NikoshBAN" panose="02000000000000000000" pitchFamily="2" charset="0"/>
                </a:endParaRPr>
              </a:p>
              <a:p>
                <a:r>
                  <a:rPr lang="bn-IN" sz="3600" dirty="0" smtClean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ক্ষেত্রফল= </a:t>
                </a:r>
                <a:r>
                  <a:rPr lang="en-US" sz="3600" dirty="0" smtClean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3x.x</a:t>
                </a:r>
                <a:endParaRPr lang="bn-IN" sz="3600" dirty="0">
                  <a:latin typeface="Vindabody"/>
                  <a:ea typeface="Amiri" panose="00000500000000000000" pitchFamily="2" charset="-78"/>
                  <a:cs typeface="NikoshBAN" panose="02000000000000000000" pitchFamily="2" charset="0"/>
                </a:endParaRPr>
              </a:p>
              <a:p>
                <a:r>
                  <a:rPr lang="en-US" sz="3600" dirty="0" smtClean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Amiri" panose="00000500000000000000" pitchFamily="2" charset="-78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 বর্গমিটার</a:t>
                </a:r>
              </a:p>
              <a:p>
                <a:r>
                  <a:rPr lang="en-US" sz="3600" dirty="0" err="1" smtClean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প্রশ্নমতে</a:t>
                </a:r>
                <a:r>
                  <a:rPr lang="en-US" sz="3600" dirty="0" smtClean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Vindabody"/>
                            <a:ea typeface="Amiri" panose="00000500000000000000" pitchFamily="2" charset="-78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latin typeface="Vindabody"/>
                            <a:ea typeface="Amiri" panose="00000500000000000000" pitchFamily="2" charset="-78"/>
                            <a:cs typeface="NikoshBAN" panose="02000000000000000000" pitchFamily="2" charset="0"/>
                          </a:rPr>
                          <m:t>3</m:t>
                        </m:r>
                        <m:r>
                          <a:rPr lang="en-US" sz="3600" i="1">
                            <a:latin typeface="Vindabody"/>
                            <a:ea typeface="Amiri" panose="00000500000000000000" pitchFamily="2" charset="-78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Vindabody"/>
                            <a:ea typeface="Amiri" panose="00000500000000000000" pitchFamily="2" charset="-78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= 768</a:t>
                </a:r>
                <a:endParaRPr lang="en-US" sz="3600" dirty="0">
                  <a:latin typeface="Vindabody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en-US" sz="3600" dirty="0" smtClean="0">
                    <a:latin typeface="Vindabody"/>
                    <a:cs typeface="NikoshBAN" panose="02000000000000000000" pitchFamily="2" charset="0"/>
                  </a:rPr>
                  <a:t>Or,</a:t>
                </a:r>
                <a:r>
                  <a:rPr lang="en-US" sz="3600" dirty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Vindabody"/>
                            <a:ea typeface="Amiri" panose="00000500000000000000" pitchFamily="2" charset="-78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Vindabody"/>
                            <a:ea typeface="Amiri" panose="00000500000000000000" pitchFamily="2" charset="-78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latin typeface="Vindabody"/>
                            <a:ea typeface="Amiri" panose="00000500000000000000" pitchFamily="2" charset="-78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=256</a:t>
                </a:r>
              </a:p>
              <a:p>
                <a:r>
                  <a:rPr lang="en-US" sz="3600" dirty="0" err="1" smtClean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Or,x</a:t>
                </a:r>
                <a:r>
                  <a:rPr lang="en-US" sz="3600" dirty="0" smtClean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=16 </a:t>
                </a:r>
                <a:r>
                  <a:rPr lang="en-US" sz="3600" dirty="0" err="1" smtClean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মিটার</a:t>
                </a:r>
                <a:r>
                  <a:rPr lang="en-US" sz="3600" dirty="0" smtClean="0">
                    <a:latin typeface="Vindabody"/>
                    <a:ea typeface="Amiri" panose="00000500000000000000" pitchFamily="2" charset="-78"/>
                    <a:cs typeface="NikoshBAN" panose="02000000000000000000" pitchFamily="2" charset="0"/>
                  </a:rPr>
                  <a:t>, </a:t>
                </a:r>
                <a:endParaRPr lang="en-US" sz="3600" dirty="0">
                  <a:latin typeface="Vindabody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85" y="460942"/>
                <a:ext cx="11499433" cy="6247864"/>
              </a:xfrm>
              <a:prstGeom prst="rect">
                <a:avLst/>
              </a:prstGeom>
              <a:blipFill>
                <a:blip r:embed="rId2" cstate="print"/>
                <a:stretch>
                  <a:fillRect l="-1909" t="-1659" b="-2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98310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29490" y="789711"/>
                <a:ext cx="11485419" cy="5581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bn-IN" sz="4000" dirty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আয়তক্ষেত্রের পরিসীমা =</a:t>
                </a:r>
                <a:r>
                  <a:rPr lang="en-US" sz="4000" dirty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2(3x+x) </a:t>
                </a:r>
                <a:endParaRPr lang="en-US" sz="4000" dirty="0">
                  <a:latin typeface="Vindabody"/>
                  <a:cs typeface="NikoshBAN" panose="02000000000000000000" pitchFamily="2" charset="0"/>
                </a:endParaRPr>
              </a:p>
              <a:p>
                <a:r>
                  <a:rPr lang="en-US" sz="4000" dirty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= 2.4.16=128 </a:t>
                </a:r>
                <a:r>
                  <a:rPr lang="en-US" sz="4000" dirty="0" err="1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মিটার</a:t>
                </a:r>
                <a:r>
                  <a:rPr lang="en-US" sz="4000" dirty="0" smtClean="0">
                    <a:latin typeface="Vindabody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।</a:t>
                </a:r>
                <a:endParaRPr lang="bn-IN" sz="4000" dirty="0" smtClean="0">
                  <a:latin typeface="Alef" panose="00000500000000000000" pitchFamily="2" charset="-79"/>
                  <a:cs typeface="Alef" panose="00000500000000000000" pitchFamily="2" charset="-79"/>
                </a:endParaRPr>
              </a:p>
              <a:p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,</a:t>
                </a:r>
              </a:p>
              <a:p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বর্গক্ষেত্রের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পরিসীমা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আয়তক্ষেত্রের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পরিসীমা</a:t>
                </a:r>
                <a:endParaRPr lang="bn-IN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∴</a:t>
                </a:r>
                <a:r>
                  <a:rPr lang="bn-IN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বর্গক্ষেত্রের পরিসীমা=</a:t>
                </a:r>
                <a:r>
                  <a:rPr lang="en-US" sz="4000" dirty="0" smtClean="0">
                    <a:latin typeface="Microsoft JhengHei UI" panose="020B0604030504040204" pitchFamily="34" charset="-120"/>
                    <a:ea typeface="Microsoft JhengHei UI" panose="020B0604030504040204" pitchFamily="34" charset="-120"/>
                    <a:cs typeface="Alef" panose="00000500000000000000" pitchFamily="2" charset="-79"/>
                  </a:rPr>
                  <a:t>128 </a:t>
                </a:r>
                <a:r>
                  <a:rPr lang="en-US" sz="40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মিটার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 ।</a:t>
                </a:r>
              </a:p>
              <a:p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বর্গক্ষেত্রের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একবাহুর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দৈর্ঘ্য</a:t>
                </a:r>
                <a:r>
                  <a:rPr lang="en-US" sz="4000" dirty="0" smtClean="0">
                    <a:latin typeface="Alef" panose="00000500000000000000" pitchFamily="2" charset="-79"/>
                    <a:cs typeface="Alef" panose="00000500000000000000" pitchFamily="2" charset="-79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lef" panose="00000500000000000000" pitchFamily="2" charset="-79"/>
                          </a:rPr>
                        </m:ctrlPr>
                      </m:fPr>
                      <m:num>
                        <m:r>
                          <a:rPr lang="bn-IN" sz="4000" b="0" i="1" smtClean="0">
                            <a:latin typeface="Cambria Math" panose="02040503050406030204" pitchFamily="18" charset="0"/>
                            <a:cs typeface="Alef" panose="00000500000000000000" pitchFamily="2" charset="-79"/>
                          </a:rPr>
                          <m:t>পরিসীমা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lef" panose="00000500000000000000" pitchFamily="2" charset="-79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Vindabody"/>
                    <a:cs typeface="Alef" panose="00000500000000000000" pitchFamily="2" charset="-79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Vindabody"/>
                            <a:cs typeface="Alef" panose="00000500000000000000" pitchFamily="2" charset="-79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Vindabody"/>
                            <a:cs typeface="Alef" panose="00000500000000000000" pitchFamily="2" charset="-79"/>
                          </a:rPr>
                          <m:t>128</m:t>
                        </m:r>
                      </m:num>
                      <m:den>
                        <m:r>
                          <a:rPr lang="en-US" sz="4000" b="0" i="1" smtClean="0">
                            <a:latin typeface="Vindabody"/>
                            <a:cs typeface="Alef" panose="00000500000000000000" pitchFamily="2" charset="-79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Vindabody"/>
                    <a:cs typeface="Alef" panose="00000500000000000000" pitchFamily="2" charset="-79"/>
                  </a:rPr>
                  <a:t>=32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Alef" panose="00000500000000000000" pitchFamily="2" charset="-79"/>
                    <a:ea typeface="Microsoft JhengHei UI" panose="020B0604030504040204" pitchFamily="34" charset="-120"/>
                    <a:cs typeface="Alef" panose="00000500000000000000" pitchFamily="2" charset="-79"/>
                  </a:rPr>
                  <a:t>∴ </a:t>
                </a:r>
                <a:r>
                  <a:rPr lang="en-US" sz="40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বর্গক্ষেত্রের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4000" dirty="0" smtClean="0">
                    <a:latin typeface="Alef" panose="00000500000000000000" pitchFamily="2" charset="-79"/>
                    <a:ea typeface="Microsoft JhengHei UI" panose="020B0604030504040204" pitchFamily="34" charset="-120"/>
                    <a:cs typeface="Alef" panose="00000500000000000000" pitchFamily="2" charset="-79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Alef" panose="00000500000000000000" pitchFamily="2" charset="-79"/>
                          </a:rPr>
                        </m:ctrlPr>
                      </m:sSupPr>
                      <m:e>
                        <m:r>
                          <a:rPr lang="bn-IN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Alef" panose="00000500000000000000" pitchFamily="2" charset="-79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Alef" panose="00000500000000000000" pitchFamily="2" charset="-79"/>
                          </a:rPr>
                          <m:t>32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Alef" panose="00000500000000000000" pitchFamily="2" charset="-79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Microsoft JhengHei UI" panose="020B0604030504040204" pitchFamily="34" charset="-120"/>
                            <a:cs typeface="Alef" panose="00000500000000000000" pitchFamily="2" charset="-79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IN" sz="4000" dirty="0" smtClean="0">
                    <a:latin typeface="Alef" panose="00000500000000000000" pitchFamily="2" charset="-79"/>
                    <a:ea typeface="Microsoft JhengHei UI" panose="020B0604030504040204" pitchFamily="34" charset="-120"/>
                    <a:cs typeface="Alef" panose="00000500000000000000" pitchFamily="2" charset="-79"/>
                  </a:rPr>
                  <a:t>= </a:t>
                </a:r>
                <a:r>
                  <a:rPr lang="en-US" sz="40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বর্গমিটার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4000" dirty="0" smtClean="0">
                    <a:latin typeface="Alef" panose="00000500000000000000" pitchFamily="2" charset="-79"/>
                    <a:ea typeface="Microsoft JhengHei UI" panose="020B0604030504040204" pitchFamily="34" charset="-120"/>
                    <a:cs typeface="Alef" panose="00000500000000000000" pitchFamily="2" charset="-79"/>
                  </a:rPr>
                  <a:t>=1024 </a:t>
                </a:r>
                <a:r>
                  <a:rPr lang="en-US" sz="4000" dirty="0" err="1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বর্গমিটার</a:t>
                </a:r>
                <a:r>
                  <a:rPr lang="en-US" sz="4000" dirty="0" smtClean="0">
                    <a:latin typeface="NikoshBAN" panose="02000000000000000000" pitchFamily="2" charset="0"/>
                    <a:ea typeface="Microsoft JhengHei UI" panose="020B0604030504040204" pitchFamily="34" charset="-120"/>
                    <a:cs typeface="NikoshBAN" panose="02000000000000000000" pitchFamily="2" charset="0"/>
                  </a:rPr>
                  <a:t>।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90" y="789711"/>
                <a:ext cx="11485419" cy="5581400"/>
              </a:xfrm>
              <a:prstGeom prst="rect">
                <a:avLst/>
              </a:prstGeom>
              <a:blipFill>
                <a:blip r:embed="rId2" cstate="print"/>
                <a:stretch>
                  <a:fillRect l="-1857" t="-2623" b="-3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29205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209" t="20902" r="33783" b="23183"/>
          <a:stretch/>
        </p:blipFill>
        <p:spPr>
          <a:xfrm>
            <a:off x="4936840" y="385064"/>
            <a:ext cx="2513849" cy="10618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1502" y="1594979"/>
            <a:ext cx="109845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বর্গক্ষেত্রের সংজ্ঞা কী?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 নির্ণয়ের সুত্রটি কী?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কর্ণের দৈর্ঘ্য নির্ণয়ের সুত্রটি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৬)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সুত্রটি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15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46" t="14066" r="51790" b="35324"/>
          <a:stretch/>
        </p:blipFill>
        <p:spPr>
          <a:xfrm>
            <a:off x="4232277" y="131147"/>
            <a:ext cx="3270599" cy="9291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380" y="1385455"/>
            <a:ext cx="116932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সমান।বর্গক্ষেত্রটির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দ্বিগুণ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/>
              <a:t>968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বর্গমিটার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380" y="3034054"/>
            <a:ext cx="109450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আয়তক্ষেত্রটির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বর্গক্ষেত্রটির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কর্ণের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গ)</a:t>
            </a:r>
            <a:r>
              <a:rPr lang="bn-IN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Verdana" panose="020B0604030504040204" pitchFamily="34" charset="0"/>
                <a:ea typeface="Verdana" panose="020B0604030504040204" pitchFamily="34" charset="0"/>
                <a:cs typeface="NikoshBAN" panose="02000000000000000000" pitchFamily="2" charset="0"/>
              </a:rPr>
              <a:t>25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সে,মি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বর্গাকার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11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92680-1011-473A-B8B4-B3A73B95C784}" type="datetime3">
              <a:rPr lang="en-US" sz="1800" b="1" smtClean="0">
                <a:solidFill>
                  <a:srgbClr val="00B050"/>
                </a:solidFill>
              </a:rPr>
              <a:pPr/>
              <a:t>2 March 2021</a:t>
            </a:fld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0439" y="6356350"/>
            <a:ext cx="11400503" cy="365125"/>
          </a:xfrm>
        </p:spPr>
        <p:txBody>
          <a:bodyPr/>
          <a:lstStyle/>
          <a:p>
            <a:r>
              <a:rPr lang="en-US" sz="2000" b="1" dirty="0" err="1" smtClean="0">
                <a:solidFill>
                  <a:srgbClr val="00B050"/>
                </a:solidFill>
              </a:rPr>
              <a:t>Bipul</a:t>
            </a:r>
            <a:r>
              <a:rPr lang="en-US" sz="2000" b="1" dirty="0" smtClean="0">
                <a:solidFill>
                  <a:srgbClr val="00B050"/>
                </a:solidFill>
              </a:rPr>
              <a:t> Sarkar -</a:t>
            </a:r>
            <a:r>
              <a:rPr lang="en-US" sz="2000" b="1" dirty="0" err="1" smtClean="0">
                <a:solidFill>
                  <a:srgbClr val="00B050"/>
                </a:solidFill>
              </a:rPr>
              <a:t>Atmool</a:t>
            </a:r>
            <a:r>
              <a:rPr lang="en-US" sz="2000" b="1" dirty="0" smtClean="0">
                <a:solidFill>
                  <a:srgbClr val="00B050"/>
                </a:solidFill>
              </a:rPr>
              <a:t> B/L High School -</a:t>
            </a:r>
            <a:r>
              <a:rPr lang="en-US" sz="2000" b="1" dirty="0" err="1" smtClean="0">
                <a:solidFill>
                  <a:srgbClr val="00B050"/>
                </a:solidFill>
              </a:rPr>
              <a:t>Shibgonj-Bogura</a:t>
            </a:r>
            <a:r>
              <a:rPr lang="en-US" sz="2000" b="1" dirty="0" smtClean="0">
                <a:solidFill>
                  <a:srgbClr val="00B050"/>
                </a:solidFill>
              </a:rPr>
              <a:t> - 01730169555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386064"/>
            <a:ext cx="9734550" cy="3513291"/>
          </a:xfrm>
        </p:spPr>
        <p:txBody>
          <a:bodyPr/>
          <a:lstStyle/>
          <a:p>
            <a:pPr fontAlgn="t"/>
            <a:r>
              <a:rPr lang="en-US" b="1" dirty="0"/>
              <a:t> </a:t>
            </a:r>
            <a:r>
              <a:rPr lang="en-US" b="1" dirty="0" err="1"/>
              <a:t>বিপুল</a:t>
            </a:r>
            <a:r>
              <a:rPr lang="en-US" b="1" dirty="0"/>
              <a:t> </a:t>
            </a:r>
            <a:r>
              <a:rPr lang="en-US" b="1" dirty="0" err="1"/>
              <a:t>কুমার</a:t>
            </a:r>
            <a:r>
              <a:rPr lang="en-US" b="1" dirty="0"/>
              <a:t> </a:t>
            </a:r>
            <a:r>
              <a:rPr lang="en-US" b="1" dirty="0" err="1"/>
              <a:t>সরকার</a:t>
            </a:r>
            <a:r>
              <a:rPr lang="en-US" b="1" dirty="0"/>
              <a:t> </a:t>
            </a:r>
            <a:endParaRPr lang="en-US" dirty="0"/>
          </a:p>
          <a:p>
            <a:pPr fontAlgn="t"/>
            <a:r>
              <a:rPr lang="en-US" dirty="0"/>
              <a:t>                              </a:t>
            </a:r>
            <a:r>
              <a:rPr lang="en-US" dirty="0" err="1"/>
              <a:t>সহকারী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r>
              <a:rPr lang="en-US" dirty="0"/>
              <a:t> (</a:t>
            </a:r>
            <a:r>
              <a:rPr lang="en-US" dirty="0" err="1"/>
              <a:t>গণিত</a:t>
            </a:r>
            <a:r>
              <a:rPr lang="en-US" dirty="0"/>
              <a:t>)</a:t>
            </a:r>
          </a:p>
          <a:p>
            <a:pPr fontAlgn="t"/>
            <a:r>
              <a:rPr lang="en-US" b="1" dirty="0"/>
              <a:t>   </a:t>
            </a:r>
            <a:r>
              <a:rPr lang="en-US" b="1" dirty="0" err="1"/>
              <a:t>আটমূল</a:t>
            </a:r>
            <a:r>
              <a:rPr lang="en-US" b="1" dirty="0"/>
              <a:t> </a:t>
            </a:r>
            <a:r>
              <a:rPr lang="en-US" b="1" dirty="0" err="1"/>
              <a:t>দ্বি-মূখী</a:t>
            </a:r>
            <a:r>
              <a:rPr lang="en-US" b="1" dirty="0"/>
              <a:t> </a:t>
            </a:r>
            <a:r>
              <a:rPr lang="en-US" b="1" dirty="0" err="1"/>
              <a:t>উচ্চ</a:t>
            </a:r>
            <a:r>
              <a:rPr lang="en-US" b="1" dirty="0"/>
              <a:t> </a:t>
            </a:r>
            <a:r>
              <a:rPr lang="en-US" b="1" dirty="0" err="1"/>
              <a:t>বিদ্যালয়</a:t>
            </a:r>
            <a:r>
              <a:rPr lang="en-US" b="1" dirty="0"/>
              <a:t>।</a:t>
            </a:r>
            <a:endParaRPr lang="en-US" dirty="0"/>
          </a:p>
          <a:p>
            <a:pPr fontAlgn="t"/>
            <a:r>
              <a:rPr lang="en-US" b="1" dirty="0"/>
              <a:t>                               </a:t>
            </a:r>
            <a:r>
              <a:rPr lang="en-US" b="1" dirty="0" err="1"/>
              <a:t>শিবগঞ্জ-বগুড়া</a:t>
            </a:r>
            <a:endParaRPr lang="en-US" dirty="0"/>
          </a:p>
          <a:p>
            <a:pPr fontAlgn="t"/>
            <a:r>
              <a:rPr lang="en-US" b="1" dirty="0"/>
              <a:t>               </a:t>
            </a:r>
            <a:r>
              <a:rPr lang="en-US" b="1" dirty="0" err="1"/>
              <a:t>Mobail</a:t>
            </a:r>
            <a:r>
              <a:rPr lang="en-US" b="1" dirty="0"/>
              <a:t>: 01730169555</a:t>
            </a:r>
            <a:endParaRPr lang="en-US" dirty="0"/>
          </a:p>
          <a:p>
            <a:pPr fontAlgn="t"/>
            <a:r>
              <a:rPr lang="en-US" dirty="0"/>
              <a:t>Email: bipulsarkar1977@gmail.com</a:t>
            </a:r>
            <a:endParaRPr lang="en-US" i="1" dirty="0"/>
          </a:p>
        </p:txBody>
      </p:sp>
      <p:pic>
        <p:nvPicPr>
          <p:cNvPr id="7" name="Picture 6" descr="আমার ছবি.jpg"/>
          <p:cNvPicPr>
            <a:picLocks noChangeAspect="1"/>
          </p:cNvPicPr>
          <p:nvPr/>
        </p:nvPicPr>
        <p:blipFill rotWithShape="1">
          <a:blip r:embed="rId2" cstate="print"/>
          <a:srcRect l="8972" t="6404" r="6352" b="10426"/>
          <a:stretch/>
        </p:blipFill>
        <p:spPr>
          <a:xfrm>
            <a:off x="7610168" y="2386064"/>
            <a:ext cx="2669458" cy="32478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7445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9831" t="2260" r="8136" b="22034"/>
          <a:stretch/>
        </p:blipFill>
        <p:spPr>
          <a:xfrm>
            <a:off x="627905" y="276257"/>
            <a:ext cx="11755241" cy="59850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978" t="24830" r="15441" b="36897"/>
          <a:stretch/>
        </p:blipFill>
        <p:spPr>
          <a:xfrm>
            <a:off x="5624342" y="4076054"/>
            <a:ext cx="5906398" cy="1981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600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579" t="1398" r="8135" b="1983"/>
          <a:stretch/>
        </p:blipFill>
        <p:spPr>
          <a:xfrm>
            <a:off x="5928971" y="2003678"/>
            <a:ext cx="6263029" cy="362389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2677" t="15166" r="42052" b="31621"/>
          <a:stretch/>
        </p:blipFill>
        <p:spPr>
          <a:xfrm>
            <a:off x="7153564" y="2003678"/>
            <a:ext cx="2322946" cy="1140224"/>
          </a:xfrm>
          <a:prstGeom prst="rect">
            <a:avLst/>
          </a:prstGeom>
        </p:spPr>
      </p:pic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2663" y="2057400"/>
            <a:ext cx="5211650" cy="35171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414786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525" r="4782" b="10669"/>
          <a:stretch/>
        </p:blipFill>
        <p:spPr>
          <a:xfrm>
            <a:off x="5548704" y="1995055"/>
            <a:ext cx="2251710" cy="27743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5" y="2992582"/>
            <a:ext cx="5491089" cy="2913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444" y="462041"/>
            <a:ext cx="2370164" cy="20669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6" y="2763196"/>
            <a:ext cx="3726873" cy="35391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585" t="31707" r="6282" b="13538"/>
          <a:stretch/>
        </p:blipFill>
        <p:spPr>
          <a:xfrm>
            <a:off x="1001083" y="775853"/>
            <a:ext cx="3404662" cy="22167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992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737" t="19127" r="17485" b="35693"/>
          <a:stretch/>
        </p:blipFill>
        <p:spPr>
          <a:xfrm>
            <a:off x="2874527" y="336864"/>
            <a:ext cx="5331418" cy="11623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579" t="1398" r="8135" b="1983"/>
          <a:stretch/>
        </p:blipFill>
        <p:spPr>
          <a:xfrm>
            <a:off x="1956954" y="1427016"/>
            <a:ext cx="8811492" cy="509847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735" t="12555" r="9659" b="38379"/>
          <a:stretch/>
        </p:blipFill>
        <p:spPr>
          <a:xfrm>
            <a:off x="3075708" y="1745672"/>
            <a:ext cx="3957054" cy="7620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4249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8" y="2798617"/>
            <a:ext cx="11554691" cy="2535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- - -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সামান্তরিক কী তা বলতে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 </a:t>
            </a:r>
          </a:p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নির্দ্দিষ্ট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শর্তসাপেক্ষে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 ক্ষেত্রফল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768" t="16554" r="24117" b="39628"/>
          <a:stretch/>
        </p:blipFill>
        <p:spPr>
          <a:xfrm>
            <a:off x="4291781" y="176981"/>
            <a:ext cx="3185650" cy="9438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450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359" y="2854036"/>
            <a:ext cx="5896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চিত্রে,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AB=CD, AD=BC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890551" y="2449047"/>
            <a:ext cx="5728856" cy="2377826"/>
            <a:chOff x="5922818" y="1593594"/>
            <a:chExt cx="5728856" cy="2377826"/>
          </a:xfrm>
        </p:grpSpPr>
        <p:sp>
          <p:nvSpPr>
            <p:cNvPr id="3" name="Parallelogram 2"/>
            <p:cNvSpPr/>
            <p:nvPr/>
          </p:nvSpPr>
          <p:spPr>
            <a:xfrm>
              <a:off x="6664036" y="1898072"/>
              <a:ext cx="4294910" cy="1828801"/>
            </a:xfrm>
            <a:prstGeom prst="parallelogram">
              <a:avLst/>
            </a:prstGeom>
            <a:blipFill>
              <a:blip r:embed="rId2" cstate="print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22818" y="3297381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A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238509" y="3325089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B</a:t>
              </a:r>
              <a:endParaRPr lang="en-US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598728" y="1681233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C</a:t>
              </a:r>
              <a:endParaRPr lang="en-US" sz="3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1527" y="1593594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D</a:t>
              </a:r>
              <a:endParaRPr lang="en-US" sz="3600" dirty="0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743" t="16105" r="14599" b="38702"/>
          <a:stretch/>
        </p:blipFill>
        <p:spPr>
          <a:xfrm>
            <a:off x="6943497" y="3065116"/>
            <a:ext cx="3738538" cy="104262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5545" y="4255892"/>
            <a:ext cx="590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en-US" sz="3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NikoshBAN" panose="02000000000000000000" pitchFamily="2" charset="0"/>
              </a:rPr>
              <a:t>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CD, AD </a:t>
            </a:r>
            <a:r>
              <a:rPr lang="en-US" sz="3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NikoshBAN" panose="02000000000000000000" pitchFamily="2" charset="0"/>
              </a:rPr>
              <a:t>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743" t="16105" r="14599" b="38702"/>
          <a:stretch/>
        </p:blipFill>
        <p:spPr>
          <a:xfrm>
            <a:off x="3831876" y="589974"/>
            <a:ext cx="3738538" cy="10426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103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repeatCount="indefinite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192" t="22042" r="20310" b="39159"/>
          <a:stretch/>
        </p:blipFill>
        <p:spPr>
          <a:xfrm>
            <a:off x="4006308" y="564768"/>
            <a:ext cx="3966883" cy="87015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125321" y="1726951"/>
            <a:ext cx="5728856" cy="2377826"/>
            <a:chOff x="5922818" y="1593594"/>
            <a:chExt cx="5728856" cy="2377826"/>
          </a:xfrm>
          <a:pattFill prst="lgGrid">
            <a:fgClr>
              <a:schemeClr val="accent1"/>
            </a:fgClr>
            <a:bgClr>
              <a:schemeClr val="bg1"/>
            </a:bgClr>
          </a:pattFill>
        </p:grpSpPr>
        <p:sp>
          <p:nvSpPr>
            <p:cNvPr id="6" name="Parallelogram 5"/>
            <p:cNvSpPr/>
            <p:nvPr/>
          </p:nvSpPr>
          <p:spPr>
            <a:xfrm>
              <a:off x="6664036" y="1898072"/>
              <a:ext cx="4294910" cy="1828801"/>
            </a:xfrm>
            <a:prstGeom prst="parallelogram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22818" y="3297381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238509" y="3325089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B</a:t>
              </a:r>
              <a:endParaRPr lang="en-US" sz="3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598728" y="1681233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C</a:t>
              </a:r>
              <a:endParaRPr lang="en-US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31527" y="1593594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D</a:t>
              </a:r>
              <a:endParaRPr lang="en-US" sz="36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3963" y="2307970"/>
            <a:ext cx="4127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চিত্রে,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AB=CD,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AD=BC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1240" y="2549888"/>
            <a:ext cx="47930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 </a:t>
            </a:r>
            <a:r>
              <a:rPr lang="en-US" sz="3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NikoshBAN" panose="02000000000000000000" pitchFamily="2" charset="0"/>
              </a:rPr>
              <a:t>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CD,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 </a:t>
            </a:r>
            <a:r>
              <a:rPr lang="en-US" sz="3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  <a:cs typeface="NikoshBAN" panose="02000000000000000000" pitchFamily="2" charset="0"/>
              </a:rPr>
              <a:t>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361" t="12769" r="8925" b="35139"/>
          <a:stretch/>
        </p:blipFill>
        <p:spPr>
          <a:xfrm>
            <a:off x="1679007" y="4578144"/>
            <a:ext cx="8621486" cy="11030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8367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1" y="783771"/>
            <a:ext cx="5950857" cy="2514484"/>
            <a:chOff x="5922818" y="1593594"/>
            <a:chExt cx="5728856" cy="2377826"/>
          </a:xfrm>
        </p:grpSpPr>
        <p:sp>
          <p:nvSpPr>
            <p:cNvPr id="25" name="Parallelogram 24"/>
            <p:cNvSpPr/>
            <p:nvPr/>
          </p:nvSpPr>
          <p:spPr>
            <a:xfrm>
              <a:off x="6664036" y="1898072"/>
              <a:ext cx="4294910" cy="1828801"/>
            </a:xfrm>
            <a:prstGeom prst="parallelogram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 w="28575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b="1" dirty="0" err="1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22818" y="3297381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238509" y="3325089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B</a:t>
              </a:r>
              <a:endParaRPr lang="en-US" sz="3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598728" y="1681233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C</a:t>
              </a:r>
              <a:endParaRPr lang="en-US" sz="3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31527" y="1593594"/>
              <a:ext cx="105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D</a:t>
              </a:r>
              <a:endParaRPr lang="en-US" sz="36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202383" y="2139307"/>
            <a:ext cx="5671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একটি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8827" y="3974060"/>
            <a:ext cx="116483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সামান্তরিকঃ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যে চতুর্ভুজের বিপরীত বাহুগুলো পরস্পর সমান ও সমান্তরাল ,তা একটি সামান্তরিক। সামান্তরিকের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সীমাবদ্ধ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ক্ষেত্রকে সামান্তরিক ক্ষেত্র বলে।সামান্তরিকের কোন কোণই সমকোণ নয়।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125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 algn="ctr">
          <a:defRPr b="1" dirty="0" err="1">
            <a:latin typeface="NikoshBAN" panose="02000000000000000000" pitchFamily="2" charset="0"/>
            <a:cs typeface="NikoshBAN" panose="02000000000000000000" pitchFamily="2" charset="0"/>
          </a:defRPr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3467</TotalTime>
  <Words>375</Words>
  <Application>Microsoft Office PowerPoint</Application>
  <PresentationFormat>Custom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624</cp:revision>
  <dcterms:created xsi:type="dcterms:W3CDTF">2020-06-04T05:53:30Z</dcterms:created>
  <dcterms:modified xsi:type="dcterms:W3CDTF">2021-03-02T16:40:59Z</dcterms:modified>
</cp:coreProperties>
</file>