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61" r:id="rId3"/>
    <p:sldId id="262" r:id="rId4"/>
    <p:sldId id="274" r:id="rId5"/>
    <p:sldId id="275" r:id="rId6"/>
    <p:sldId id="263" r:id="rId7"/>
    <p:sldId id="264" r:id="rId8"/>
    <p:sldId id="265" r:id="rId9"/>
    <p:sldId id="266" r:id="rId10"/>
    <p:sldId id="273" r:id="rId11"/>
    <p:sldId id="267" r:id="rId12"/>
    <p:sldId id="268" r:id="rId13"/>
    <p:sldId id="269" r:id="rId14"/>
    <p:sldId id="270" r:id="rId15"/>
    <p:sldId id="271" r:id="rId16"/>
    <p:sldId id="272" r:id="rId17"/>
    <p:sldId id="258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85A7C6-1B76-4BD9-8E36-DB6ACC05962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43594815-825F-446D-9606-15DEB6CD3262}">
      <dgm:prSet phldrT="[Text]"/>
      <dgm:spPr/>
      <dgm:t>
        <a:bodyPr/>
        <a:lstStyle/>
        <a:p>
          <a:r>
            <a:rPr lang="bn-IN" dirty="0" smtClean="0"/>
            <a:t>.</a:t>
          </a:r>
          <a:endParaRPr lang="en-US" dirty="0"/>
        </a:p>
      </dgm:t>
    </dgm:pt>
    <dgm:pt modelId="{5E15CE90-6FDE-410C-A353-7156364AF1B5}" type="parTrans" cxnId="{03592309-5A09-41DF-A14B-05226A122022}">
      <dgm:prSet/>
      <dgm:spPr/>
      <dgm:t>
        <a:bodyPr/>
        <a:lstStyle/>
        <a:p>
          <a:endParaRPr lang="en-US"/>
        </a:p>
      </dgm:t>
    </dgm:pt>
    <dgm:pt modelId="{4ED8DD4E-B896-4072-B2F5-A190308F43E9}" type="sibTrans" cxnId="{03592309-5A09-41DF-A14B-05226A122022}">
      <dgm:prSet/>
      <dgm:spPr/>
      <dgm:t>
        <a:bodyPr/>
        <a:lstStyle/>
        <a:p>
          <a:endParaRPr lang="en-US"/>
        </a:p>
      </dgm:t>
    </dgm:pt>
    <dgm:pt modelId="{C7E45F8B-A699-4D50-9042-2832F7644C17}">
      <dgm:prSet phldrT="[Text]"/>
      <dgm:spPr/>
      <dgm:t>
        <a:bodyPr/>
        <a:lstStyle/>
        <a:p>
          <a:r>
            <a:rPr lang="bn-IN" dirty="0" smtClean="0"/>
            <a:t>.</a:t>
          </a:r>
          <a:endParaRPr lang="en-US" dirty="0"/>
        </a:p>
      </dgm:t>
    </dgm:pt>
    <dgm:pt modelId="{8F3E071D-B514-40EB-97DA-D7AECBB23ACA}" type="parTrans" cxnId="{B3DAF65A-7C7E-409F-94CF-97967474E37E}">
      <dgm:prSet/>
      <dgm:spPr/>
      <dgm:t>
        <a:bodyPr/>
        <a:lstStyle/>
        <a:p>
          <a:endParaRPr lang="en-US"/>
        </a:p>
      </dgm:t>
    </dgm:pt>
    <dgm:pt modelId="{117124C7-A7D4-4931-A2DC-5544E25F88DB}" type="sibTrans" cxnId="{B3DAF65A-7C7E-409F-94CF-97967474E37E}">
      <dgm:prSet/>
      <dgm:spPr/>
      <dgm:t>
        <a:bodyPr/>
        <a:lstStyle/>
        <a:p>
          <a:endParaRPr lang="en-US"/>
        </a:p>
      </dgm:t>
    </dgm:pt>
    <dgm:pt modelId="{23F20E76-361D-42C4-A79B-D81225D20646}">
      <dgm:prSet phldrT="[Text]"/>
      <dgm:spPr/>
      <dgm:t>
        <a:bodyPr/>
        <a:lstStyle/>
        <a:p>
          <a:r>
            <a:rPr lang="bn-IN" dirty="0" smtClean="0"/>
            <a:t>. </a:t>
          </a:r>
          <a:endParaRPr lang="en-US" dirty="0"/>
        </a:p>
      </dgm:t>
    </dgm:pt>
    <dgm:pt modelId="{20F7963B-F72F-425E-B72D-C9AC3E0E69F7}" type="parTrans" cxnId="{88857CAA-C7CC-440B-A90F-9EB068CFAC0F}">
      <dgm:prSet/>
      <dgm:spPr/>
      <dgm:t>
        <a:bodyPr/>
        <a:lstStyle/>
        <a:p>
          <a:endParaRPr lang="en-US"/>
        </a:p>
      </dgm:t>
    </dgm:pt>
    <dgm:pt modelId="{44D7B0B2-97AF-4973-B6B2-B35984B3463E}" type="sibTrans" cxnId="{88857CAA-C7CC-440B-A90F-9EB068CFAC0F}">
      <dgm:prSet/>
      <dgm:spPr/>
      <dgm:t>
        <a:bodyPr/>
        <a:lstStyle/>
        <a:p>
          <a:endParaRPr lang="en-US"/>
        </a:p>
      </dgm:t>
    </dgm:pt>
    <dgm:pt modelId="{DB3B0CDE-F833-476D-9744-8E3BAE18A4A0}" type="pres">
      <dgm:prSet presAssocID="{2885A7C6-1B76-4BD9-8E36-DB6ACC05962D}" presName="arrowDiagram" presStyleCnt="0">
        <dgm:presLayoutVars>
          <dgm:chMax val="5"/>
          <dgm:dir/>
          <dgm:resizeHandles val="exact"/>
        </dgm:presLayoutVars>
      </dgm:prSet>
      <dgm:spPr/>
    </dgm:pt>
    <dgm:pt modelId="{5D151093-6BC4-4101-B752-BFCC9A197931}" type="pres">
      <dgm:prSet presAssocID="{2885A7C6-1B76-4BD9-8E36-DB6ACC05962D}" presName="arrow" presStyleLbl="bgShp" presStyleIdx="0" presStyleCnt="1" custLinFactNeighborX="-28410" custLinFactNeighborY="53182"/>
      <dgm:spPr>
        <a:ln>
          <a:solidFill>
            <a:srgbClr val="002060"/>
          </a:solidFill>
        </a:ln>
      </dgm:spPr>
    </dgm:pt>
    <dgm:pt modelId="{85EEA4EB-BEC6-4658-B0E4-9032EDCD5CAF}" type="pres">
      <dgm:prSet presAssocID="{2885A7C6-1B76-4BD9-8E36-DB6ACC05962D}" presName="arrowDiagram3" presStyleCnt="0"/>
      <dgm:spPr/>
    </dgm:pt>
    <dgm:pt modelId="{47CA39F3-84D8-4FD8-BE9C-F28AA6C6225B}" type="pres">
      <dgm:prSet presAssocID="{43594815-825F-446D-9606-15DEB6CD3262}" presName="bullet3a" presStyleLbl="node1" presStyleIdx="0" presStyleCnt="3"/>
      <dgm:spPr/>
    </dgm:pt>
    <dgm:pt modelId="{D7978CB7-58EF-4DFB-ADDD-BA1BEF97105A}" type="pres">
      <dgm:prSet presAssocID="{43594815-825F-446D-9606-15DEB6CD3262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BB8FDE-1C51-4DAC-BB4E-11BC8805B642}" type="pres">
      <dgm:prSet presAssocID="{C7E45F8B-A699-4D50-9042-2832F7644C17}" presName="bullet3b" presStyleLbl="node1" presStyleIdx="1" presStyleCnt="3"/>
      <dgm:spPr/>
    </dgm:pt>
    <dgm:pt modelId="{12D6BB11-ABD6-44C0-B28F-2DD2F2A987C1}" type="pres">
      <dgm:prSet presAssocID="{C7E45F8B-A699-4D50-9042-2832F7644C17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6465C1-D0D3-476B-B31C-F09913812D21}" type="pres">
      <dgm:prSet presAssocID="{23F20E76-361D-42C4-A79B-D81225D20646}" presName="bullet3c" presStyleLbl="node1" presStyleIdx="2" presStyleCnt="3"/>
      <dgm:spPr/>
    </dgm:pt>
    <dgm:pt modelId="{5B63C2A9-D1E8-45DF-A6BF-DE79C0321119}" type="pres">
      <dgm:prSet presAssocID="{23F20E76-361D-42C4-A79B-D81225D20646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857CAA-C7CC-440B-A90F-9EB068CFAC0F}" srcId="{2885A7C6-1B76-4BD9-8E36-DB6ACC05962D}" destId="{23F20E76-361D-42C4-A79B-D81225D20646}" srcOrd="2" destOrd="0" parTransId="{20F7963B-F72F-425E-B72D-C9AC3E0E69F7}" sibTransId="{44D7B0B2-97AF-4973-B6B2-B35984B3463E}"/>
    <dgm:cxn modelId="{03592309-5A09-41DF-A14B-05226A122022}" srcId="{2885A7C6-1B76-4BD9-8E36-DB6ACC05962D}" destId="{43594815-825F-446D-9606-15DEB6CD3262}" srcOrd="0" destOrd="0" parTransId="{5E15CE90-6FDE-410C-A353-7156364AF1B5}" sibTransId="{4ED8DD4E-B896-4072-B2F5-A190308F43E9}"/>
    <dgm:cxn modelId="{B3DAF65A-7C7E-409F-94CF-97967474E37E}" srcId="{2885A7C6-1B76-4BD9-8E36-DB6ACC05962D}" destId="{C7E45F8B-A699-4D50-9042-2832F7644C17}" srcOrd="1" destOrd="0" parTransId="{8F3E071D-B514-40EB-97DA-D7AECBB23ACA}" sibTransId="{117124C7-A7D4-4931-A2DC-5544E25F88DB}"/>
    <dgm:cxn modelId="{09E90B08-9591-40F1-92B8-71C9748CFB01}" type="presOf" srcId="{23F20E76-361D-42C4-A79B-D81225D20646}" destId="{5B63C2A9-D1E8-45DF-A6BF-DE79C0321119}" srcOrd="0" destOrd="0" presId="urn:microsoft.com/office/officeart/2005/8/layout/arrow2"/>
    <dgm:cxn modelId="{A496BE99-35C8-423C-BC52-99016EC0FA03}" type="presOf" srcId="{C7E45F8B-A699-4D50-9042-2832F7644C17}" destId="{12D6BB11-ABD6-44C0-B28F-2DD2F2A987C1}" srcOrd="0" destOrd="0" presId="urn:microsoft.com/office/officeart/2005/8/layout/arrow2"/>
    <dgm:cxn modelId="{D8A6BB41-A4F0-4FB7-A40A-952E73526EAD}" type="presOf" srcId="{2885A7C6-1B76-4BD9-8E36-DB6ACC05962D}" destId="{DB3B0CDE-F833-476D-9744-8E3BAE18A4A0}" srcOrd="0" destOrd="0" presId="urn:microsoft.com/office/officeart/2005/8/layout/arrow2"/>
    <dgm:cxn modelId="{92B9F2DB-E6A0-46F7-A41C-42A6556FD209}" type="presOf" srcId="{43594815-825F-446D-9606-15DEB6CD3262}" destId="{D7978CB7-58EF-4DFB-ADDD-BA1BEF97105A}" srcOrd="0" destOrd="0" presId="urn:microsoft.com/office/officeart/2005/8/layout/arrow2"/>
    <dgm:cxn modelId="{C21C5401-F9C7-46A9-BDFB-9294C77E54E1}" type="presParOf" srcId="{DB3B0CDE-F833-476D-9744-8E3BAE18A4A0}" destId="{5D151093-6BC4-4101-B752-BFCC9A197931}" srcOrd="0" destOrd="0" presId="urn:microsoft.com/office/officeart/2005/8/layout/arrow2"/>
    <dgm:cxn modelId="{FDE3BB2A-C011-487F-9469-4D17D1A74929}" type="presParOf" srcId="{DB3B0CDE-F833-476D-9744-8E3BAE18A4A0}" destId="{85EEA4EB-BEC6-4658-B0E4-9032EDCD5CAF}" srcOrd="1" destOrd="0" presId="urn:microsoft.com/office/officeart/2005/8/layout/arrow2"/>
    <dgm:cxn modelId="{8EFB7D12-34FD-4DCB-BEA3-E0C76DAB5855}" type="presParOf" srcId="{85EEA4EB-BEC6-4658-B0E4-9032EDCD5CAF}" destId="{47CA39F3-84D8-4FD8-BE9C-F28AA6C6225B}" srcOrd="0" destOrd="0" presId="urn:microsoft.com/office/officeart/2005/8/layout/arrow2"/>
    <dgm:cxn modelId="{2F7EB7CF-5A05-4507-82E0-EF04CBDB9703}" type="presParOf" srcId="{85EEA4EB-BEC6-4658-B0E4-9032EDCD5CAF}" destId="{D7978CB7-58EF-4DFB-ADDD-BA1BEF97105A}" srcOrd="1" destOrd="0" presId="urn:microsoft.com/office/officeart/2005/8/layout/arrow2"/>
    <dgm:cxn modelId="{99517E1C-8BFC-4A30-A641-E11991C07CFD}" type="presParOf" srcId="{85EEA4EB-BEC6-4658-B0E4-9032EDCD5CAF}" destId="{77BB8FDE-1C51-4DAC-BB4E-11BC8805B642}" srcOrd="2" destOrd="0" presId="urn:microsoft.com/office/officeart/2005/8/layout/arrow2"/>
    <dgm:cxn modelId="{3DA80108-414A-452A-ACB9-46E4287F32EE}" type="presParOf" srcId="{85EEA4EB-BEC6-4658-B0E4-9032EDCD5CAF}" destId="{12D6BB11-ABD6-44C0-B28F-2DD2F2A987C1}" srcOrd="3" destOrd="0" presId="urn:microsoft.com/office/officeart/2005/8/layout/arrow2"/>
    <dgm:cxn modelId="{727102F3-70DB-40AF-8E64-F0C80A5F75A7}" type="presParOf" srcId="{85EEA4EB-BEC6-4658-B0E4-9032EDCD5CAF}" destId="{446465C1-D0D3-476B-B31C-F09913812D21}" srcOrd="4" destOrd="0" presId="urn:microsoft.com/office/officeart/2005/8/layout/arrow2"/>
    <dgm:cxn modelId="{71CCC143-3CD8-4CFD-A617-2374775DC371}" type="presParOf" srcId="{85EEA4EB-BEC6-4658-B0E4-9032EDCD5CAF}" destId="{5B63C2A9-D1E8-45DF-A6BF-DE79C0321119}" srcOrd="5" destOrd="0" presId="urn:microsoft.com/office/officeart/2005/8/layout/arrow2"/>
  </dgm:cxnLst>
  <dgm:bg>
    <a:solidFill>
      <a:schemeClr val="bg1"/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1F25D-96ED-4D29-AD14-498A718FCF2F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C8655-987C-44C8-ACA0-8A9908C41B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92B8A-A511-460B-B127-2EAA646F0E4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E1A9-9600-4299-B812-06F3D953B810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406C-7654-4277-9034-D330A03FF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E1A9-9600-4299-B812-06F3D953B810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406C-7654-4277-9034-D330A03FF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E1A9-9600-4299-B812-06F3D953B810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406C-7654-4277-9034-D330A03FF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E1A9-9600-4299-B812-06F3D953B810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406C-7654-4277-9034-D330A03FF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E1A9-9600-4299-B812-06F3D953B810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406C-7654-4277-9034-D330A03FF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E1A9-9600-4299-B812-06F3D953B810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406C-7654-4277-9034-D330A03FF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E1A9-9600-4299-B812-06F3D953B810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406C-7654-4277-9034-D330A03FF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E1A9-9600-4299-B812-06F3D953B810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406C-7654-4277-9034-D330A03FF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E1A9-9600-4299-B812-06F3D953B810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406C-7654-4277-9034-D330A03FF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E1A9-9600-4299-B812-06F3D953B810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406C-7654-4277-9034-D330A03FF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E1A9-9600-4299-B812-06F3D953B810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406C-7654-4277-9034-D330A03FF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5E1A9-9600-4299-B812-06F3D953B810}" type="datetimeFigureOut">
              <a:rPr lang="en-US" smtClean="0"/>
              <a:pPr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4406C-7654-4277-9034-D330A03FF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00).j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6" y="0"/>
            <a:ext cx="912641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3108" y="285728"/>
            <a:ext cx="41264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FFC000"/>
                </a:solidFill>
              </a:rPr>
              <a:t>স্বাগতম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428604"/>
            <a:ext cx="262924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600" b="1" dirty="0" smtClean="0"/>
              <a:t>দলগত কাজ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14546" y="1714488"/>
            <a:ext cx="2387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b="1" dirty="0" smtClean="0"/>
              <a:t>সময়ঃ ১০ মিনিট 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3286124"/>
            <a:ext cx="764386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b="1" dirty="0" smtClean="0"/>
              <a:t>পেট্রোলিয়াম গ্যাস ও পেট্রোলের মধ্যে পার্থক্য কী? </a:t>
            </a:r>
            <a:endParaRPr lang="en-US" sz="2800" b="1" dirty="0"/>
          </a:p>
        </p:txBody>
      </p:sp>
      <p:pic>
        <p:nvPicPr>
          <p:cNvPr id="5" name="Picture 4" descr="group study.j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714356"/>
            <a:ext cx="3143250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85728"/>
            <a:ext cx="2514951" cy="38010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28926" y="1428736"/>
            <a:ext cx="114300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000" b="1" dirty="0" smtClean="0"/>
              <a:t>ন্যাপথা 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14678" y="2428868"/>
            <a:ext cx="564360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IN" sz="2400" b="1" dirty="0" smtClean="0"/>
              <a:t>স্ফুটনাঙ্ক </a:t>
            </a:r>
            <a:r>
              <a:rPr lang="en-GB" sz="2400" b="1" dirty="0" smtClean="0"/>
              <a:t>71</a:t>
            </a:r>
            <a:r>
              <a:rPr lang="en-GB" sz="2400" b="1" dirty="0" smtClean="0">
                <a:latin typeface="Yu Mincho Light"/>
                <a:ea typeface="Yu Mincho Light"/>
              </a:rPr>
              <a:t>℃</a:t>
            </a:r>
            <a:r>
              <a:rPr lang="bn-IN" sz="2400" b="1" dirty="0" smtClean="0">
                <a:latin typeface="Yu Mincho Light"/>
                <a:ea typeface="Yu Mincho Light"/>
              </a:rPr>
              <a:t> থেকে</a:t>
            </a:r>
            <a:r>
              <a:rPr lang="en-GB" sz="2400" b="1" dirty="0" smtClean="0">
                <a:latin typeface="Yu Mincho Light"/>
                <a:ea typeface="Yu Mincho Light"/>
              </a:rPr>
              <a:t> 120 ℃</a:t>
            </a:r>
            <a:r>
              <a:rPr lang="bn-IN" sz="2400" b="1" dirty="0" smtClean="0">
                <a:latin typeface="Yu Mincho Light"/>
                <a:ea typeface="Yu Mincho Light"/>
              </a:rPr>
              <a:t> পর্যন্ত</a:t>
            </a: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latin typeface="Yu Mincho Light"/>
                <a:ea typeface="Yu Mincho Light"/>
              </a:rPr>
              <a:t>অণুতে কার্বন সংখ্যা</a:t>
            </a:r>
            <a:r>
              <a:rPr lang="en-GB" sz="2400" b="1" dirty="0" smtClean="0">
                <a:latin typeface="Yu Mincho Light"/>
                <a:ea typeface="Yu Mincho Light"/>
              </a:rPr>
              <a:t> 7</a:t>
            </a:r>
            <a:r>
              <a:rPr lang="bn-IN" sz="2400" b="1" dirty="0" smtClean="0">
                <a:latin typeface="Yu Mincho Light"/>
                <a:ea typeface="Yu Mincho Light"/>
              </a:rPr>
              <a:t> থেকে</a:t>
            </a:r>
            <a:r>
              <a:rPr lang="en-GB" sz="2400" b="1" dirty="0" smtClean="0">
                <a:latin typeface="Yu Mincho Light"/>
                <a:ea typeface="Yu Mincho Light"/>
              </a:rPr>
              <a:t> 14</a:t>
            </a:r>
            <a:r>
              <a:rPr lang="bn-IN" sz="2400" b="1" dirty="0" smtClean="0">
                <a:latin typeface="Yu Mincho Light"/>
                <a:ea typeface="Yu Mincho Light"/>
              </a:rPr>
              <a:t> পর্যন্ত</a:t>
            </a: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latin typeface="Yu Mincho Light"/>
                <a:ea typeface="Yu Mincho Light"/>
              </a:rPr>
              <a:t>পেট্রোলিয়ামে </a:t>
            </a:r>
            <a:r>
              <a:rPr lang="en-GB" sz="2400" b="1" dirty="0" smtClean="0">
                <a:latin typeface="Yu Mincho Light"/>
                <a:ea typeface="Yu Mincho Light"/>
              </a:rPr>
              <a:t>10</a:t>
            </a:r>
            <a:r>
              <a:rPr lang="bn-IN" sz="2400" b="1" dirty="0" smtClean="0">
                <a:latin typeface="Yu Mincho Light"/>
                <a:ea typeface="Yu Mincho Light"/>
              </a:rPr>
              <a:t>% ন্যাপথা থাকে।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4572008"/>
            <a:ext cx="8643999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/>
              <a:t>ব্যবহারঃ</a:t>
            </a:r>
          </a:p>
          <a:p>
            <a:r>
              <a:rPr lang="bn-IN" sz="2400" b="1" dirty="0" smtClean="0"/>
              <a:t>জ্বালানি ও পেট্রোকেমিক্যাল শিল্পে বিভিন্ন রাসায়নিক পদার্থ  ও অন্যান্য অনেক ব্যবহার্য দ্রব্য তৈরি করা হয়।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66"/>
            <a:ext cx="2514951" cy="38010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28860" y="1857364"/>
            <a:ext cx="128588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000" b="1" dirty="0" smtClean="0"/>
              <a:t>কেরোসিন 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14678" y="2428868"/>
            <a:ext cx="5643602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IN" sz="2400" b="1" dirty="0" smtClean="0"/>
              <a:t>স্ফুটনাঙ্ক </a:t>
            </a:r>
            <a:r>
              <a:rPr lang="en-GB" sz="2400" b="1" dirty="0" smtClean="0"/>
              <a:t>121</a:t>
            </a:r>
            <a:r>
              <a:rPr lang="en-GB" sz="2400" b="1" dirty="0" smtClean="0">
                <a:latin typeface="Yu Mincho Light"/>
                <a:ea typeface="Yu Mincho Light"/>
              </a:rPr>
              <a:t>℃</a:t>
            </a:r>
            <a:r>
              <a:rPr lang="bn-IN" sz="2400" b="1" dirty="0" smtClean="0">
                <a:latin typeface="Yu Mincho Light"/>
                <a:ea typeface="Yu Mincho Light"/>
              </a:rPr>
              <a:t> থেকে</a:t>
            </a:r>
            <a:r>
              <a:rPr lang="en-GB" sz="2400" b="1" dirty="0" smtClean="0">
                <a:latin typeface="Yu Mincho Light"/>
                <a:ea typeface="Yu Mincho Light"/>
              </a:rPr>
              <a:t> 170 ℃</a:t>
            </a:r>
            <a:r>
              <a:rPr lang="bn-IN" sz="2400" b="1" dirty="0" smtClean="0">
                <a:latin typeface="Yu Mincho Light"/>
                <a:ea typeface="Yu Mincho Light"/>
              </a:rPr>
              <a:t> পর্যন্ত</a:t>
            </a: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latin typeface="Yu Mincho Light"/>
                <a:ea typeface="Yu Mincho Light"/>
              </a:rPr>
              <a:t>অণুতে কার্বন সংখ্যা</a:t>
            </a:r>
            <a:r>
              <a:rPr lang="en-GB" sz="2400" b="1" dirty="0" smtClean="0">
                <a:latin typeface="Yu Mincho Light"/>
                <a:ea typeface="Yu Mincho Light"/>
              </a:rPr>
              <a:t> 11</a:t>
            </a:r>
            <a:r>
              <a:rPr lang="bn-IN" sz="2400" b="1" dirty="0" smtClean="0">
                <a:latin typeface="Yu Mincho Light"/>
                <a:ea typeface="Yu Mincho Light"/>
              </a:rPr>
              <a:t> থেকে</a:t>
            </a:r>
            <a:r>
              <a:rPr lang="en-GB" sz="2400" b="1" dirty="0" smtClean="0">
                <a:latin typeface="Yu Mincho Light"/>
                <a:ea typeface="Yu Mincho Light"/>
              </a:rPr>
              <a:t> 16</a:t>
            </a:r>
            <a:r>
              <a:rPr lang="bn-IN" sz="2400" b="1" dirty="0" smtClean="0">
                <a:latin typeface="Yu Mincho Light"/>
                <a:ea typeface="Yu Mincho Light"/>
              </a:rPr>
              <a:t> পর্যন্ত</a:t>
            </a: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latin typeface="Yu Mincho Light"/>
                <a:ea typeface="Yu Mincho Light"/>
              </a:rPr>
              <a:t>পেট্রোলিয়ামে </a:t>
            </a:r>
            <a:r>
              <a:rPr lang="en-GB" sz="2400" b="1" dirty="0" smtClean="0">
                <a:latin typeface="Yu Mincho Light"/>
                <a:ea typeface="Yu Mincho Light"/>
              </a:rPr>
              <a:t>13</a:t>
            </a:r>
            <a:r>
              <a:rPr lang="bn-IN" sz="2400" b="1" dirty="0" smtClean="0">
                <a:latin typeface="Yu Mincho Light"/>
                <a:ea typeface="Yu Mincho Light"/>
              </a:rPr>
              <a:t>% ভাগ কেরোসিন থাকে।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5143512"/>
            <a:ext cx="8643999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/>
              <a:t>ব্যবহারঃ</a:t>
            </a:r>
          </a:p>
          <a:p>
            <a:r>
              <a:rPr lang="bn-IN" sz="2400" b="1" dirty="0" smtClean="0"/>
              <a:t>জেট ইঞ্জিনের জ্বালানি হিসেবে ব্যবহার করা হয়।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2514951" cy="38010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28860" y="2214554"/>
            <a:ext cx="107157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000" b="1" dirty="0" smtClean="0"/>
              <a:t>ডিজেল  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14612" y="2928934"/>
            <a:ext cx="5643602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IN" sz="2400" b="1" dirty="0" smtClean="0"/>
              <a:t>স্ফুটনাঙ্ক </a:t>
            </a:r>
            <a:r>
              <a:rPr lang="en-GB" sz="2400" b="1" dirty="0" smtClean="0"/>
              <a:t>171</a:t>
            </a:r>
            <a:r>
              <a:rPr lang="en-GB" sz="2400" b="1" dirty="0" smtClean="0">
                <a:latin typeface="Yu Mincho Light"/>
                <a:ea typeface="Yu Mincho Light"/>
              </a:rPr>
              <a:t>℃</a:t>
            </a:r>
            <a:r>
              <a:rPr lang="bn-IN" sz="2400" b="1" dirty="0" smtClean="0">
                <a:latin typeface="Yu Mincho Light"/>
                <a:ea typeface="Yu Mincho Light"/>
              </a:rPr>
              <a:t> থেকে</a:t>
            </a:r>
            <a:r>
              <a:rPr lang="en-GB" sz="2400" b="1" dirty="0" smtClean="0">
                <a:latin typeface="Yu Mincho Light"/>
                <a:ea typeface="Yu Mincho Light"/>
              </a:rPr>
              <a:t> 270 ℃</a:t>
            </a:r>
            <a:r>
              <a:rPr lang="bn-IN" sz="2400" b="1" dirty="0" smtClean="0">
                <a:latin typeface="Yu Mincho Light"/>
                <a:ea typeface="Yu Mincho Light"/>
              </a:rPr>
              <a:t> পর্যন্ত</a:t>
            </a: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latin typeface="Yu Mincho Light"/>
                <a:ea typeface="Yu Mincho Light"/>
              </a:rPr>
              <a:t>অণুতে কার্বন সংখ্যা</a:t>
            </a:r>
            <a:r>
              <a:rPr lang="en-GB" sz="2400" b="1" dirty="0" smtClean="0">
                <a:latin typeface="Yu Mincho Light"/>
                <a:ea typeface="Yu Mincho Light"/>
              </a:rPr>
              <a:t> 17 </a:t>
            </a:r>
            <a:r>
              <a:rPr lang="bn-IN" sz="2400" b="1" dirty="0" smtClean="0">
                <a:latin typeface="Yu Mincho Light"/>
                <a:ea typeface="Yu Mincho Light"/>
              </a:rPr>
              <a:t> থেকে</a:t>
            </a:r>
            <a:r>
              <a:rPr lang="en-GB" sz="2400" b="1" dirty="0" smtClean="0">
                <a:latin typeface="Yu Mincho Light"/>
                <a:ea typeface="Yu Mincho Light"/>
              </a:rPr>
              <a:t> 20 </a:t>
            </a:r>
            <a:r>
              <a:rPr lang="bn-IN" sz="2400" b="1" dirty="0" smtClean="0">
                <a:latin typeface="Yu Mincho Light"/>
                <a:ea typeface="Yu Mincho Light"/>
              </a:rPr>
              <a:t> পর্যন্ত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4214818"/>
            <a:ext cx="8643999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/>
              <a:t>ব্যবহারঃ</a:t>
            </a:r>
          </a:p>
          <a:p>
            <a:r>
              <a:rPr lang="bn-IN" sz="2400" b="1" dirty="0" smtClean="0"/>
              <a:t>যানবাহনের জ্বালানি,পিচ্ছিলকারক পদার্থ ও দ্রাবক হিসেবে ব্যবহার করা হয়।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00042"/>
            <a:ext cx="2514951" cy="38010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488" y="3143248"/>
            <a:ext cx="1928826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000" b="1" dirty="0" smtClean="0"/>
              <a:t>প্যারাফিন মোম  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71802" y="1142984"/>
            <a:ext cx="5643602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IN" sz="2400" b="1" dirty="0" smtClean="0"/>
              <a:t>স্ফুটনাঙ্ক </a:t>
            </a:r>
            <a:r>
              <a:rPr lang="en-GB" sz="2400" b="1" dirty="0" smtClean="0"/>
              <a:t>271</a:t>
            </a:r>
            <a:r>
              <a:rPr lang="en-GB" sz="2400" b="1" dirty="0" smtClean="0">
                <a:latin typeface="Yu Mincho Light"/>
                <a:ea typeface="Yu Mincho Light"/>
              </a:rPr>
              <a:t>℃</a:t>
            </a:r>
            <a:r>
              <a:rPr lang="bn-IN" sz="2400" b="1" dirty="0" smtClean="0">
                <a:latin typeface="Yu Mincho Light"/>
                <a:ea typeface="Yu Mincho Light"/>
              </a:rPr>
              <a:t> থেকে</a:t>
            </a:r>
            <a:r>
              <a:rPr lang="en-GB" sz="2400" b="1" dirty="0" smtClean="0">
                <a:latin typeface="Yu Mincho Light"/>
                <a:ea typeface="Yu Mincho Light"/>
              </a:rPr>
              <a:t> 340 ℃</a:t>
            </a:r>
            <a:r>
              <a:rPr lang="bn-IN" sz="2400" b="1" dirty="0" smtClean="0">
                <a:latin typeface="Yu Mincho Light"/>
                <a:ea typeface="Yu Mincho Light"/>
              </a:rPr>
              <a:t> পর্যন্ত</a:t>
            </a: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latin typeface="Yu Mincho Light"/>
                <a:ea typeface="Yu Mincho Light"/>
              </a:rPr>
              <a:t>অণুতে কার্বন সংখ্যা</a:t>
            </a:r>
            <a:r>
              <a:rPr lang="en-GB" sz="2400" b="1" dirty="0" smtClean="0">
                <a:latin typeface="Yu Mincho Light"/>
                <a:ea typeface="Yu Mincho Light"/>
              </a:rPr>
              <a:t> 20</a:t>
            </a:r>
            <a:r>
              <a:rPr lang="bn-IN" sz="2400" b="1" dirty="0" smtClean="0">
                <a:latin typeface="Yu Mincho Light"/>
                <a:ea typeface="Yu Mincho Light"/>
              </a:rPr>
              <a:t> থেকে</a:t>
            </a:r>
            <a:r>
              <a:rPr lang="en-GB" sz="2400" b="1" dirty="0" smtClean="0">
                <a:latin typeface="Yu Mincho Light"/>
                <a:ea typeface="Yu Mincho Light"/>
              </a:rPr>
              <a:t> 30 </a:t>
            </a:r>
            <a:r>
              <a:rPr lang="bn-IN" sz="2400" b="1" dirty="0" smtClean="0">
                <a:latin typeface="Yu Mincho Light"/>
                <a:ea typeface="Yu Mincho Light"/>
              </a:rPr>
              <a:t> পর্যন্ত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4500570"/>
            <a:ext cx="8643999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/>
              <a:t>ব্যবহারঃ</a:t>
            </a:r>
          </a:p>
          <a:p>
            <a:r>
              <a:rPr lang="bn-IN" sz="2400" b="1" dirty="0" smtClean="0"/>
              <a:t>টয়লেট্রিজ এবং ভ্যাসলিন তৈরিতে ব্যবহার করা হয়।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285860"/>
            <a:ext cx="2514951" cy="38010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00364" y="4500570"/>
            <a:ext cx="92869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000" b="1" dirty="0" smtClean="0"/>
              <a:t>পিচ 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14678" y="2428868"/>
            <a:ext cx="564360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IN" sz="2400" b="1" dirty="0" smtClean="0"/>
              <a:t>স্ফুটনাঙ্ক </a:t>
            </a:r>
            <a:r>
              <a:rPr lang="en-GB" sz="2400" b="1" dirty="0" smtClean="0"/>
              <a:t>340</a:t>
            </a:r>
            <a:r>
              <a:rPr lang="en-GB" sz="2400" b="1" dirty="0" smtClean="0">
                <a:latin typeface="Yu Mincho Light"/>
                <a:ea typeface="Yu Mincho Light"/>
              </a:rPr>
              <a:t>℃</a:t>
            </a:r>
            <a:r>
              <a:rPr lang="bn-IN" sz="2400" b="1" dirty="0" smtClean="0">
                <a:latin typeface="Yu Mincho Light"/>
                <a:ea typeface="Yu Mincho Light"/>
              </a:rPr>
              <a:t> থেকে উচ্চ তাপমাত্রা পর্যন্ত </a:t>
            </a: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latin typeface="Yu Mincho Light"/>
                <a:ea typeface="Yu Mincho Light"/>
              </a:rPr>
              <a:t>অণুতে কার্বন সংখ্যা</a:t>
            </a:r>
            <a:r>
              <a:rPr lang="en-GB" sz="2400" b="1" dirty="0" smtClean="0">
                <a:latin typeface="Yu Mincho Light"/>
                <a:ea typeface="Yu Mincho Light"/>
              </a:rPr>
              <a:t> 30</a:t>
            </a:r>
            <a:r>
              <a:rPr lang="bn-IN" sz="2400" b="1" dirty="0" smtClean="0">
                <a:latin typeface="Yu Mincho Light"/>
                <a:ea typeface="Yu Mincho Light"/>
              </a:rPr>
              <a:t> এর বেশি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5143512"/>
            <a:ext cx="8643999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/>
              <a:t>ব্যবহারঃ</a:t>
            </a:r>
          </a:p>
          <a:p>
            <a:r>
              <a:rPr lang="bn-IN" sz="2400" b="1" dirty="0" smtClean="0"/>
              <a:t>রাস্তা তৈরিতে এটি কাজে লাগে।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642918"/>
            <a:ext cx="2299027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err="1" smtClean="0"/>
              <a:t>বাড়ির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কাজ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3214686"/>
            <a:ext cx="790633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bn-IN" sz="2800" b="1" dirty="0" smtClean="0"/>
              <a:t>পেট্রোলিয়ামের উপাদানসমূহের নাম ও ব্যবহার উল্লেখ কর। </a:t>
            </a:r>
            <a:endParaRPr lang="en-US" sz="2800" b="1" dirty="0"/>
          </a:p>
        </p:txBody>
      </p:sp>
      <p:pic>
        <p:nvPicPr>
          <p:cNvPr id="4" name="Picture 3" descr="white house.j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357166"/>
            <a:ext cx="2143125" cy="2143125"/>
          </a:xfrm>
          <a:prstGeom prst="rect">
            <a:avLst/>
          </a:prstGeom>
        </p:spPr>
      </p:pic>
      <p:pic>
        <p:nvPicPr>
          <p:cNvPr id="5" name="Picture 4" descr="white house.j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85728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500042"/>
            <a:ext cx="2079415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000" b="1" dirty="0" smtClean="0"/>
              <a:t>মূল্যায়ন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2428868"/>
            <a:ext cx="7144345" cy="2800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bn-IN" sz="2800" b="1" dirty="0" smtClean="0"/>
              <a:t>অপরিশোধিত তেল কী?</a:t>
            </a:r>
          </a:p>
          <a:p>
            <a:pPr>
              <a:buFont typeface="Wingdings" pitchFamily="2" charset="2"/>
              <a:buChar char="ü"/>
            </a:pPr>
            <a:r>
              <a:rPr lang="bn-IN" sz="2800" b="1" dirty="0" smtClean="0"/>
              <a:t>পেট্রোলিয়ামের উপাদানসমূহের নাম কী?</a:t>
            </a:r>
          </a:p>
          <a:p>
            <a:pPr>
              <a:buFont typeface="Wingdings" pitchFamily="2" charset="2"/>
              <a:buChar char="ü"/>
            </a:pPr>
            <a:r>
              <a:rPr lang="bn-IN" sz="2800" b="1" dirty="0" smtClean="0"/>
              <a:t>কেরোসিনের ধর্মগুলো কী কী? </a:t>
            </a:r>
          </a:p>
          <a:p>
            <a:pPr>
              <a:buFont typeface="Wingdings" pitchFamily="2" charset="2"/>
              <a:buChar char="ü"/>
            </a:pPr>
            <a:r>
              <a:rPr lang="bn-IN" sz="2800" b="1" dirty="0" smtClean="0"/>
              <a:t>পিচের কাজ কী? </a:t>
            </a:r>
          </a:p>
          <a:p>
            <a:pPr>
              <a:buFont typeface="Wingdings" pitchFamily="2" charset="2"/>
              <a:buChar char="ü"/>
            </a:pPr>
            <a:r>
              <a:rPr lang="bn-IN" sz="2800" b="1" dirty="0" smtClean="0"/>
              <a:t>প্যারাফিন মোম কী কাজে ব্যবহৃত হয়? </a:t>
            </a:r>
          </a:p>
          <a:p>
            <a:endParaRPr lang="bn-IN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12).j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57356" y="857232"/>
            <a:ext cx="4758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dirty="0" smtClean="0">
                <a:solidFill>
                  <a:schemeClr val="bg1"/>
                </a:solidFill>
              </a:rPr>
              <a:t>ধন্যবাদ</a:t>
            </a: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4110" y="214290"/>
            <a:ext cx="5142534" cy="1015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b="1" dirty="0" smtClean="0"/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1486" y="1856377"/>
            <a:ext cx="3703258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bn-IN" sz="4000" b="1" dirty="0" smtClean="0"/>
              <a:t>শিক্ষক পরিচিতি 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2997413"/>
            <a:ext cx="52864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00B050"/>
                </a:solidFill>
              </a:rPr>
              <a:t>সেলিনা পারভীন</a:t>
            </a:r>
          </a:p>
          <a:p>
            <a:r>
              <a:rPr lang="bn-IN" sz="3200" b="1" dirty="0" smtClean="0"/>
              <a:t>সহকারী শিক্ষক</a:t>
            </a:r>
          </a:p>
          <a:p>
            <a:r>
              <a:rPr lang="bn-IN" sz="3200" b="1" dirty="0" smtClean="0">
                <a:solidFill>
                  <a:srgbClr val="00B050"/>
                </a:solidFill>
              </a:rPr>
              <a:t>গভর্নমেন্ট ল্যাবরেটরি হাই স্কুল </a:t>
            </a:r>
          </a:p>
          <a:p>
            <a:r>
              <a:rPr lang="bn-IN" sz="3200" b="1" dirty="0" smtClean="0"/>
              <a:t>কুমিল্লা </a:t>
            </a:r>
            <a:endParaRPr lang="en-US" sz="3200" b="1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286910" y="3856834"/>
            <a:ext cx="428628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643570" y="1714488"/>
            <a:ext cx="3286148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b="1" dirty="0" smtClean="0"/>
              <a:t>শ্রেণি পরিচিতি 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29256" y="2643182"/>
            <a:ext cx="37147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solidFill>
                  <a:srgbClr val="00B050"/>
                </a:solidFill>
              </a:rPr>
              <a:t>শ্রেণিঃ দশম 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endParaRPr lang="bn-IN" sz="2800" b="1" dirty="0" smtClean="0">
              <a:solidFill>
                <a:srgbClr val="00B050"/>
              </a:solidFill>
            </a:endParaRPr>
          </a:p>
          <a:p>
            <a:r>
              <a:rPr lang="bn-IN" sz="2800" b="1" dirty="0" smtClean="0"/>
              <a:t>বিষয়ঃ রসায়ন</a:t>
            </a:r>
            <a:r>
              <a:rPr lang="en-US" sz="2800" b="1" dirty="0" smtClean="0"/>
              <a:t> </a:t>
            </a:r>
            <a:r>
              <a:rPr lang="bn-IN" sz="2800" b="1" dirty="0" smtClean="0"/>
              <a:t>  </a:t>
            </a:r>
          </a:p>
          <a:p>
            <a:r>
              <a:rPr lang="bn-IN" sz="2800" b="1" dirty="0" smtClean="0">
                <a:solidFill>
                  <a:srgbClr val="00B050"/>
                </a:solidFill>
              </a:rPr>
              <a:t> অধ্যায়ঃএকাদশ </a:t>
            </a:r>
          </a:p>
          <a:p>
            <a:r>
              <a:rPr lang="bn-IN" sz="2800" b="1" dirty="0" smtClean="0"/>
              <a:t>পাঠঃপেট্রোলিয়াম </a:t>
            </a:r>
            <a:r>
              <a:rPr lang="en-US" sz="2800" b="1" dirty="0" err="1" smtClean="0"/>
              <a:t>থে</a:t>
            </a:r>
            <a:r>
              <a:rPr lang="bn-IN" sz="2800" b="1" dirty="0" smtClean="0"/>
              <a:t>কে উপাদান</a:t>
            </a:r>
            <a:r>
              <a:rPr lang="en-US" sz="2800" b="1" dirty="0" smtClean="0"/>
              <a:t>স</a:t>
            </a:r>
            <a:r>
              <a:rPr lang="bn-IN" sz="2800" b="1" dirty="0" smtClean="0"/>
              <a:t>মূহ পৃথকীকরণ </a:t>
            </a:r>
          </a:p>
          <a:p>
            <a:r>
              <a:rPr lang="bn-IN" sz="2800" b="1" dirty="0" smtClean="0">
                <a:solidFill>
                  <a:srgbClr val="00B050"/>
                </a:solidFill>
              </a:rPr>
              <a:t>সময়ঃ৪৫ মিনিট   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bn-IN" sz="2800" b="1" dirty="0" smtClean="0">
                <a:solidFill>
                  <a:srgbClr val="00B050"/>
                </a:solidFill>
              </a:rPr>
              <a:t> 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202478" y="0"/>
            <a:ext cx="1714512" cy="1857388"/>
          </a:xfrm>
          <a:prstGeom prst="flowChartConnector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Diagram 8"/>
          <p:cNvGraphicFramePr/>
          <p:nvPr/>
        </p:nvGraphicFramePr>
        <p:xfrm>
          <a:off x="1524000" y="4643446"/>
          <a:ext cx="2905124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6" grpId="0" animBg="1"/>
      <p:bldP spid="7" grpId="0"/>
      <p:bldP spid="8" grpId="0" animBg="1"/>
      <p:bldGraphic spid="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786050" y="214290"/>
            <a:ext cx="3500462" cy="125673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chemeClr val="tx1"/>
                </a:solidFill>
              </a:rPr>
              <a:t>শিখন ফল 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357158" y="1714488"/>
            <a:ext cx="8501122" cy="492922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9" y="2857496"/>
            <a:ext cx="700092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b="1" dirty="0" err="1" smtClean="0"/>
              <a:t>অপরিশোধিত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তেল</a:t>
            </a:r>
            <a:r>
              <a:rPr lang="bn-IN" sz="2800" b="1" dirty="0" smtClean="0"/>
              <a:t> কী তা বলতে পারবে।</a:t>
            </a:r>
          </a:p>
          <a:p>
            <a:pPr>
              <a:buFont typeface="Wingdings" pitchFamily="2" charset="2"/>
              <a:buChar char="q"/>
            </a:pPr>
            <a:r>
              <a:rPr lang="bn-IN" sz="2800" b="1" dirty="0" smtClean="0"/>
              <a:t>পেট্রোলিয়ামকে জৈব যৌগের মিশ্রণ হিসেবে ব্যাখ্যা  করতে পারবে। </a:t>
            </a:r>
          </a:p>
          <a:p>
            <a:pPr>
              <a:buFont typeface="Wingdings" pitchFamily="2" charset="2"/>
              <a:buChar char="q"/>
            </a:pPr>
            <a:r>
              <a:rPr lang="bn-IN" sz="2800" b="1" dirty="0" smtClean="0"/>
              <a:t>পেট্রোলিয়ামের ব্যবহার ব্যাখ্যা করতে পারবে। </a:t>
            </a:r>
          </a:p>
          <a:p>
            <a:r>
              <a:rPr lang="bn-IN" sz="2400" b="1" dirty="0" smtClean="0"/>
              <a:t> 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1571612"/>
            <a:ext cx="1936911" cy="1981439"/>
          </a:xfrm>
          <a:prstGeom prst="rect">
            <a:avLst/>
          </a:prstGeom>
        </p:spPr>
      </p:pic>
      <p:pic>
        <p:nvPicPr>
          <p:cNvPr id="3" name="Picture 2" descr="Screenshot_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500174"/>
            <a:ext cx="1833576" cy="2143140"/>
          </a:xfrm>
          <a:prstGeom prst="rect">
            <a:avLst/>
          </a:prstGeom>
        </p:spPr>
      </p:pic>
      <p:pic>
        <p:nvPicPr>
          <p:cNvPr id="4" name="Picture 3" descr="images (9).jp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1571612"/>
            <a:ext cx="2928992" cy="19669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282" y="500042"/>
            <a:ext cx="500810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err="1" smtClean="0"/>
              <a:t>এগুলো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থেকে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কী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উৎপন্ন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হয়</a:t>
            </a:r>
            <a:r>
              <a:rPr lang="en-US" sz="3200" b="1" dirty="0" smtClean="0"/>
              <a:t>?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29322" y="428604"/>
            <a:ext cx="213391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b="1" dirty="0" smtClean="0"/>
              <a:t>পেট্রোলিয়াম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4643446"/>
            <a:ext cx="8594579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b="1" dirty="0" smtClean="0"/>
              <a:t>পেট্রোলিয়ামকে ব্যবহার উপযোগী করতে হলে কী করতে হবে? 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286512" y="3571876"/>
            <a:ext cx="137088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/>
              <a:t>প্রাণিদেহ</a:t>
            </a: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643182"/>
            <a:ext cx="7965642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3600" b="1" dirty="0" smtClean="0"/>
              <a:t>পেট্রোলিয়ামের উপাদানসমূহ পৃথকীকরণ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7669087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2800" b="1" dirty="0" smtClean="0"/>
              <a:t>পেট্রোলিয়ামের উপাদানসমূহ ও তাদের পৃথকীকরণ 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714488"/>
            <a:ext cx="8572560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bn-IN" sz="2400" b="1" dirty="0" smtClean="0"/>
              <a:t>পেট্রোলিয়াম সাধারণত ৫০০০ ফুট বা তার চেয়েও গভীরে শিলা স্তরের মধ্যে পাওয়া যায়। </a:t>
            </a:r>
          </a:p>
          <a:p>
            <a:pPr>
              <a:buFont typeface="Wingdings" pitchFamily="2" charset="2"/>
              <a:buChar char="ü"/>
            </a:pPr>
            <a:r>
              <a:rPr lang="bn-IN" sz="2400" b="1" dirty="0" smtClean="0"/>
              <a:t>কূপ খনন করে খনি থেকে যা উত্তোলন করা হয় তা অপরিশোধিত তেল।</a:t>
            </a:r>
          </a:p>
          <a:p>
            <a:pPr>
              <a:buFont typeface="Wingdings" pitchFamily="2" charset="2"/>
              <a:buChar char="ü"/>
            </a:pPr>
            <a:r>
              <a:rPr lang="bn-IN" sz="2400" b="1" dirty="0" smtClean="0"/>
              <a:t>এই অপরিশোধিত তেল আংশিক পাতন পদ্ধতিতে স্ফুটনাংকের উপর ভিত্তি করে পৃথক করা হয়।  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428736"/>
            <a:ext cx="2514951" cy="38010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57554" y="1500174"/>
            <a:ext cx="214314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000" b="1" dirty="0" smtClean="0"/>
              <a:t>পেট্রোলিয়াম গ্যাস 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86116" y="2143116"/>
            <a:ext cx="14287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/>
              <a:t>গ্যাসোলিন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86116" y="2571744"/>
            <a:ext cx="97654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/>
              <a:t>ন্যাপথা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86116" y="3000372"/>
            <a:ext cx="126509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/>
              <a:t>কেরোসিন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86116" y="3357562"/>
            <a:ext cx="14287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/>
              <a:t>ডিজেল তেল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86116" y="3786190"/>
            <a:ext cx="192882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/>
              <a:t>লুব্রিকেটিং তেল 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86116" y="4214818"/>
            <a:ext cx="14622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/>
              <a:t>জ্বালানি তেল 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86116" y="4786322"/>
            <a:ext cx="96532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/>
              <a:t>বিটুমিন 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928794" y="285728"/>
            <a:ext cx="526618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/>
              <a:t>পেট্রোলিয়ামের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আংশিক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পাতন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285860"/>
            <a:ext cx="2514951" cy="38010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28926" y="1357298"/>
            <a:ext cx="242889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000" b="1" dirty="0" smtClean="0"/>
              <a:t>পেট্রোলিয়াম গ্যাস 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14678" y="2428868"/>
            <a:ext cx="5643602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IN" sz="2400" b="1" dirty="0" smtClean="0"/>
              <a:t>স্ফুটনাঙ্ক </a:t>
            </a:r>
            <a:r>
              <a:rPr lang="en-GB" sz="2400" b="1" dirty="0" smtClean="0"/>
              <a:t>0</a:t>
            </a:r>
            <a:r>
              <a:rPr lang="en-GB" sz="2400" b="1" dirty="0" smtClean="0">
                <a:latin typeface="Yu Mincho Light"/>
                <a:ea typeface="Yu Mincho Light"/>
              </a:rPr>
              <a:t>℃</a:t>
            </a:r>
            <a:r>
              <a:rPr lang="bn-IN" sz="2400" b="1" dirty="0" smtClean="0">
                <a:latin typeface="Yu Mincho Light"/>
                <a:ea typeface="Yu Mincho Light"/>
              </a:rPr>
              <a:t> থেকে</a:t>
            </a:r>
            <a:r>
              <a:rPr lang="en-GB" sz="2400" b="1" dirty="0" smtClean="0">
                <a:latin typeface="Yu Mincho Light"/>
                <a:ea typeface="Yu Mincho Light"/>
              </a:rPr>
              <a:t> 20 ℃</a:t>
            </a:r>
            <a:r>
              <a:rPr lang="bn-IN" sz="2400" b="1" dirty="0" smtClean="0">
                <a:latin typeface="Yu Mincho Light"/>
                <a:ea typeface="Yu Mincho Light"/>
              </a:rPr>
              <a:t> পর্যন্ত</a:t>
            </a: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latin typeface="Yu Mincho Light"/>
                <a:ea typeface="Yu Mincho Light"/>
              </a:rPr>
              <a:t>অণুতে কার্বন সংখ্যা</a:t>
            </a:r>
            <a:r>
              <a:rPr lang="en-GB" sz="2400" b="1" dirty="0" smtClean="0">
                <a:latin typeface="Yu Mincho Light"/>
                <a:ea typeface="Yu Mincho Light"/>
              </a:rPr>
              <a:t> 1</a:t>
            </a:r>
            <a:r>
              <a:rPr lang="bn-IN" sz="2400" b="1" dirty="0" smtClean="0">
                <a:latin typeface="Yu Mincho Light"/>
                <a:ea typeface="Yu Mincho Light"/>
              </a:rPr>
              <a:t> থেকে</a:t>
            </a:r>
            <a:r>
              <a:rPr lang="en-GB" sz="2400" b="1" dirty="0" smtClean="0">
                <a:latin typeface="Yu Mincho Light"/>
                <a:ea typeface="Yu Mincho Light"/>
              </a:rPr>
              <a:t> 4</a:t>
            </a:r>
            <a:r>
              <a:rPr lang="bn-IN" sz="2400" b="1" dirty="0" smtClean="0">
                <a:latin typeface="Yu Mincho Light"/>
                <a:ea typeface="Yu Mincho Light"/>
              </a:rPr>
              <a:t> পর্যন্ত</a:t>
            </a: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latin typeface="Yu Mincho Light"/>
                <a:ea typeface="Yu Mincho Light"/>
              </a:rPr>
              <a:t>পেট্রোলিয়ামে </a:t>
            </a:r>
            <a:r>
              <a:rPr lang="en-GB" sz="2400" b="1" dirty="0" smtClean="0">
                <a:latin typeface="Yu Mincho Light"/>
                <a:ea typeface="Yu Mincho Light"/>
              </a:rPr>
              <a:t>2</a:t>
            </a:r>
            <a:r>
              <a:rPr lang="bn-IN" sz="2400" b="1" dirty="0" smtClean="0">
                <a:latin typeface="Yu Mincho Light"/>
                <a:ea typeface="Yu Mincho Light"/>
              </a:rPr>
              <a:t>% পেট্রোলিয়াম গ্যাস থাকে।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5143512"/>
            <a:ext cx="8786875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/>
              <a:t>ব্যবহারঃ</a:t>
            </a:r>
          </a:p>
          <a:p>
            <a:r>
              <a:rPr lang="bn-IN" sz="2400" b="1" dirty="0" smtClean="0"/>
              <a:t>চাপ প্রয়োগে তরল করে সিলিন্ডারে ভর্তি করা হয় এবং</a:t>
            </a:r>
            <a:r>
              <a:rPr lang="en-GB" sz="2400" b="1" dirty="0" smtClean="0"/>
              <a:t> LPG (Liquefied petroleum Gas)</a:t>
            </a:r>
            <a:r>
              <a:rPr lang="bn-IN" sz="2400" b="1" dirty="0" smtClean="0"/>
              <a:t>  নামে রান্নার কাজে ও অন্যান্য কাজে তাপ উৎপাদনের জন্য ব্যবহার করা হয়।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14290"/>
            <a:ext cx="2514951" cy="38010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14612" y="1000108"/>
            <a:ext cx="107157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000" b="1" dirty="0" smtClean="0"/>
              <a:t>পেট্রোল 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14678" y="2428868"/>
            <a:ext cx="564360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IN" sz="2400" b="1" dirty="0" smtClean="0"/>
              <a:t>স্ফুটনাঙ্ক </a:t>
            </a:r>
            <a:r>
              <a:rPr lang="en-GB" sz="2400" b="1" dirty="0" smtClean="0"/>
              <a:t>21</a:t>
            </a:r>
            <a:r>
              <a:rPr lang="en-GB" sz="2400" b="1" dirty="0" smtClean="0">
                <a:latin typeface="Yu Mincho Light"/>
                <a:ea typeface="Yu Mincho Light"/>
              </a:rPr>
              <a:t>℃</a:t>
            </a:r>
            <a:r>
              <a:rPr lang="bn-IN" sz="2400" b="1" dirty="0" smtClean="0">
                <a:latin typeface="Yu Mincho Light"/>
                <a:ea typeface="Yu Mincho Light"/>
              </a:rPr>
              <a:t> থেকে</a:t>
            </a:r>
            <a:r>
              <a:rPr lang="en-GB" sz="2400" b="1" dirty="0" smtClean="0">
                <a:latin typeface="Yu Mincho Light"/>
                <a:ea typeface="Yu Mincho Light"/>
              </a:rPr>
              <a:t> 70 ℃</a:t>
            </a:r>
            <a:r>
              <a:rPr lang="bn-IN" sz="2400" b="1" dirty="0" smtClean="0">
                <a:latin typeface="Yu Mincho Light"/>
                <a:ea typeface="Yu Mincho Light"/>
              </a:rPr>
              <a:t> পর্যন্ত</a:t>
            </a: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latin typeface="Yu Mincho Light"/>
                <a:ea typeface="Yu Mincho Light"/>
              </a:rPr>
              <a:t>অণুতে কার্বন সংখ্যা</a:t>
            </a:r>
            <a:r>
              <a:rPr lang="en-GB" sz="2400" b="1" dirty="0" smtClean="0">
                <a:latin typeface="Yu Mincho Light"/>
                <a:ea typeface="Yu Mincho Light"/>
              </a:rPr>
              <a:t> 5</a:t>
            </a:r>
            <a:r>
              <a:rPr lang="bn-IN" sz="2400" b="1" dirty="0" smtClean="0">
                <a:latin typeface="Yu Mincho Light"/>
                <a:ea typeface="Yu Mincho Light"/>
              </a:rPr>
              <a:t> থেকে</a:t>
            </a:r>
            <a:r>
              <a:rPr lang="en-GB" sz="2400" b="1" dirty="0" smtClean="0">
                <a:latin typeface="Yu Mincho Light"/>
                <a:ea typeface="Yu Mincho Light"/>
              </a:rPr>
              <a:t> 10</a:t>
            </a:r>
            <a:r>
              <a:rPr lang="bn-IN" sz="2400" b="1" dirty="0" smtClean="0">
                <a:latin typeface="Yu Mincho Light"/>
                <a:ea typeface="Yu Mincho Light"/>
              </a:rPr>
              <a:t> পর্যন্ত</a:t>
            </a: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latin typeface="Yu Mincho Light"/>
                <a:ea typeface="Yu Mincho Light"/>
              </a:rPr>
              <a:t>পেট্রোলিয়ামে </a:t>
            </a:r>
            <a:r>
              <a:rPr lang="en-GB" sz="2400" b="1" dirty="0" smtClean="0">
                <a:latin typeface="Yu Mincho Light"/>
                <a:ea typeface="Yu Mincho Light"/>
              </a:rPr>
              <a:t>5</a:t>
            </a:r>
            <a:r>
              <a:rPr lang="bn-IN" sz="2400" b="1" dirty="0" smtClean="0">
                <a:latin typeface="Yu Mincho Light"/>
                <a:ea typeface="Yu Mincho Light"/>
              </a:rPr>
              <a:t>% ভাগ</a:t>
            </a:r>
            <a:r>
              <a:rPr lang="en-GB" sz="2400" b="1" dirty="0" smtClean="0">
                <a:latin typeface="Yu Mincho Light"/>
                <a:ea typeface="Yu Mincho Light"/>
              </a:rPr>
              <a:t> </a:t>
            </a:r>
            <a:r>
              <a:rPr lang="bn-IN" sz="2400" b="1" dirty="0" smtClean="0">
                <a:latin typeface="Yu Mincho Light"/>
                <a:ea typeface="Yu Mincho Light"/>
              </a:rPr>
              <a:t>পেট্রোল  থাকে।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5143512"/>
            <a:ext cx="8643999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/>
              <a:t>ব্যবহারঃ</a:t>
            </a:r>
          </a:p>
          <a:p>
            <a:r>
              <a:rPr lang="bn-IN" sz="2400" b="1" dirty="0" smtClean="0"/>
              <a:t>যানবাহনের ইঞ্জিনে জ্বালানি হিসেবে ব্যবহার করা হয়।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414</Words>
  <Application>Microsoft Office PowerPoint</Application>
  <PresentationFormat>On-screen Show (4:3)</PresentationFormat>
  <Paragraphs>91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 asaduzzaman</dc:creator>
  <cp:lastModifiedBy>mohammad asaduzzaman</cp:lastModifiedBy>
  <cp:revision>15</cp:revision>
  <dcterms:created xsi:type="dcterms:W3CDTF">2021-02-28T06:04:17Z</dcterms:created>
  <dcterms:modified xsi:type="dcterms:W3CDTF">2021-03-01T18:35:28Z</dcterms:modified>
</cp:coreProperties>
</file>