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40" r:id="rId2"/>
    <p:sldId id="363" r:id="rId3"/>
    <p:sldId id="342" r:id="rId4"/>
    <p:sldId id="289" r:id="rId5"/>
    <p:sldId id="323" r:id="rId6"/>
    <p:sldId id="347" r:id="rId7"/>
    <p:sldId id="349" r:id="rId8"/>
    <p:sldId id="362" r:id="rId9"/>
    <p:sldId id="348" r:id="rId10"/>
    <p:sldId id="350" r:id="rId11"/>
    <p:sldId id="356" r:id="rId12"/>
    <p:sldId id="354" r:id="rId13"/>
    <p:sldId id="352" r:id="rId14"/>
    <p:sldId id="355" r:id="rId15"/>
    <p:sldId id="361" r:id="rId16"/>
    <p:sldId id="359" r:id="rId17"/>
    <p:sldId id="360" r:id="rId18"/>
    <p:sldId id="337" r:id="rId19"/>
    <p:sldId id="344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3FDD-A185-4E5D-94B3-FCD29C5D8ADB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C877-EAEC-4815-BD94-5EF85FCD5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40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44D72-40F1-4883-987A-730CD3F4DA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5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44D72-40F1-4883-987A-730CD3F4DA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57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90406F-4C29-44A4-9261-330DB805BC5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994E70-685D-4368-B530-6A2FFC03F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7"/>
          <p:cNvGrpSpPr/>
          <p:nvPr/>
        </p:nvGrpSpPr>
        <p:grpSpPr>
          <a:xfrm>
            <a:off x="1685559" y="596600"/>
            <a:ext cx="8039012" cy="1015663"/>
            <a:chOff x="1685559" y="596600"/>
            <a:chExt cx="7547341" cy="1015663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1685925" y="1438275"/>
              <a:ext cx="7534275" cy="19050"/>
            </a:xfrm>
            <a:prstGeom prst="line">
              <a:avLst/>
            </a:prstGeom>
            <a:ln w="66675" cap="rnd">
              <a:solidFill>
                <a:srgbClr val="FF0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1685559" y="596600"/>
              <a:ext cx="7547341" cy="101566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অধিবেশনে</a:t>
              </a:r>
              <a:endPara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14711215" y="1356992"/>
            <a:ext cx="1823917" cy="3783329"/>
            <a:chOff x="6915150" y="2133601"/>
            <a:chExt cx="2479675" cy="4225924"/>
          </a:xfrm>
        </p:grpSpPr>
        <p:sp>
          <p:nvSpPr>
            <p:cNvPr id="3" name="Flowchart: Connector 2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iamond 1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  <a:r>
                <a:rPr lang="bn-BD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064358" y="3642517"/>
              <a:ext cx="181262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70"/>
          <p:cNvGrpSpPr/>
          <p:nvPr/>
        </p:nvGrpSpPr>
        <p:grpSpPr>
          <a:xfrm>
            <a:off x="14714208" y="1373261"/>
            <a:ext cx="1851941" cy="2909268"/>
            <a:chOff x="8134350" y="2138364"/>
            <a:chExt cx="2517775" cy="3249611"/>
          </a:xfrm>
        </p:grpSpPr>
        <p:sp>
          <p:nvSpPr>
            <p:cNvPr id="14" name="Flowchart: Connector 1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136"/>
          <p:cNvGrpSpPr/>
          <p:nvPr/>
        </p:nvGrpSpPr>
        <p:grpSpPr>
          <a:xfrm>
            <a:off x="14677649" y="1369058"/>
            <a:ext cx="1889307" cy="3741329"/>
            <a:chOff x="7933949" y="1369058"/>
            <a:chExt cx="1889307" cy="3741329"/>
          </a:xfrm>
        </p:grpSpPr>
        <p:sp>
          <p:nvSpPr>
            <p:cNvPr id="56" name="Flowchart: Connector 55"/>
            <p:cNvSpPr/>
            <p:nvPr/>
          </p:nvSpPr>
          <p:spPr>
            <a:xfrm>
              <a:off x="8811940" y="1663180"/>
              <a:ext cx="133327" cy="139281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30"/>
            <p:cNvGrpSpPr/>
            <p:nvPr/>
          </p:nvGrpSpPr>
          <p:grpSpPr>
            <a:xfrm>
              <a:off x="7933949" y="1369058"/>
              <a:ext cx="1889307" cy="3741329"/>
              <a:chOff x="7933949" y="1369058"/>
              <a:chExt cx="1889307" cy="3741329"/>
            </a:xfrm>
          </p:grpSpPr>
          <p:grpSp>
            <p:nvGrpSpPr>
              <p:cNvPr id="40" name="Group 22"/>
              <p:cNvGrpSpPr/>
              <p:nvPr/>
            </p:nvGrpSpPr>
            <p:grpSpPr>
              <a:xfrm>
                <a:off x="7933949" y="2240200"/>
                <a:ext cx="1889307" cy="2870187"/>
                <a:chOff x="3279775" y="2924967"/>
                <a:chExt cx="2171700" cy="3205958"/>
              </a:xfrm>
            </p:grpSpPr>
            <p:sp>
              <p:nvSpPr>
                <p:cNvPr id="24" name="Flowchart: Connector 23"/>
                <p:cNvSpPr/>
                <p:nvPr/>
              </p:nvSpPr>
              <p:spPr>
                <a:xfrm>
                  <a:off x="4286251" y="38322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>
                  <a:off x="3279775" y="3794125"/>
                  <a:ext cx="2171700" cy="2336800"/>
                </a:xfrm>
                <a:prstGeom prst="diamond">
                  <a:avLst/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66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চ্ছা</a:t>
                  </a:r>
                  <a:r>
                    <a:rPr lang="bn-BD" sz="9600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96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6" name="Flowchart: Connector 25"/>
                <p:cNvSpPr/>
                <p:nvPr/>
              </p:nvSpPr>
              <p:spPr>
                <a:xfrm>
                  <a:off x="4286251" y="3692524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Connector 26"/>
                <p:cNvSpPr/>
                <p:nvPr/>
              </p:nvSpPr>
              <p:spPr>
                <a:xfrm>
                  <a:off x="4286251" y="35536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lowchart: Connector 27"/>
                <p:cNvSpPr/>
                <p:nvPr/>
              </p:nvSpPr>
              <p:spPr>
                <a:xfrm>
                  <a:off x="4286251" y="341391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4286251" y="3305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4286251" y="31662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4286251" y="30646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4286251" y="2924967"/>
                  <a:ext cx="158750" cy="155575"/>
                </a:xfrm>
                <a:prstGeom prst="flowChartConnector">
                  <a:avLst/>
                </a:prstGeom>
                <a:no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Flowchart: Connector 52"/>
              <p:cNvSpPr/>
              <p:nvPr/>
            </p:nvSpPr>
            <p:spPr>
              <a:xfrm>
                <a:off x="8811940" y="211939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8811940" y="200427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8811940" y="189058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8811940" y="1548060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/>
              <p:cNvSpPr/>
              <p:nvPr/>
            </p:nvSpPr>
            <p:spPr>
              <a:xfrm>
                <a:off x="8811940" y="1774039"/>
                <a:ext cx="133327" cy="139281"/>
              </a:xfrm>
              <a:prstGeom prst="flowChartConnector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8807330" y="1369058"/>
                <a:ext cx="115644" cy="187603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1" name="Group 72"/>
          <p:cNvGrpSpPr/>
          <p:nvPr/>
        </p:nvGrpSpPr>
        <p:grpSpPr>
          <a:xfrm>
            <a:off x="-6139550" y="1322098"/>
            <a:ext cx="1851941" cy="2909268"/>
            <a:chOff x="8134350" y="2138364"/>
            <a:chExt cx="2517775" cy="3249611"/>
          </a:xfrm>
        </p:grpSpPr>
        <p:sp>
          <p:nvSpPr>
            <p:cNvPr id="74" name="Flowchart: Connector 73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iamond 74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82"/>
          <p:cNvGrpSpPr/>
          <p:nvPr/>
        </p:nvGrpSpPr>
        <p:grpSpPr>
          <a:xfrm>
            <a:off x="-6172476" y="1354542"/>
            <a:ext cx="1823917" cy="3783329"/>
            <a:chOff x="6915150" y="2133601"/>
            <a:chExt cx="2479675" cy="4225924"/>
          </a:xfrm>
        </p:grpSpPr>
        <p:sp>
          <p:nvSpPr>
            <p:cNvPr id="84" name="Flowchart: Connector 83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Diamond 84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9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lowchart: Connector 88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lowchart: Connector 91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lowchart: Connector 92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Connector 93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Connector 94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Connector 95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Connector 96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Group 100"/>
          <p:cNvGrpSpPr/>
          <p:nvPr/>
        </p:nvGrpSpPr>
        <p:grpSpPr>
          <a:xfrm>
            <a:off x="-6252217" y="1436398"/>
            <a:ext cx="1851941" cy="2909268"/>
            <a:chOff x="8134350" y="2138364"/>
            <a:chExt cx="2517775" cy="3249611"/>
          </a:xfrm>
        </p:grpSpPr>
        <p:sp>
          <p:nvSpPr>
            <p:cNvPr id="102" name="Flowchart: Connector 101"/>
            <p:cNvSpPr/>
            <p:nvPr/>
          </p:nvSpPr>
          <p:spPr>
            <a:xfrm>
              <a:off x="9301215" y="30892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iamond 102"/>
            <p:cNvSpPr/>
            <p:nvPr/>
          </p:nvSpPr>
          <p:spPr>
            <a:xfrm>
              <a:off x="8134350" y="3051175"/>
              <a:ext cx="25177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Flowchart: Connector 103"/>
            <p:cNvSpPr/>
            <p:nvPr/>
          </p:nvSpPr>
          <p:spPr>
            <a:xfrm>
              <a:off x="9301215" y="2949574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/>
            <p:cNvSpPr/>
            <p:nvPr/>
          </p:nvSpPr>
          <p:spPr>
            <a:xfrm>
              <a:off x="9301215" y="28106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/>
            <p:cNvSpPr/>
            <p:nvPr/>
          </p:nvSpPr>
          <p:spPr>
            <a:xfrm>
              <a:off x="9301215" y="267096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/>
            <p:cNvSpPr/>
            <p:nvPr/>
          </p:nvSpPr>
          <p:spPr>
            <a:xfrm>
              <a:off x="9301215" y="25630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/>
            <p:cNvSpPr/>
            <p:nvPr/>
          </p:nvSpPr>
          <p:spPr>
            <a:xfrm>
              <a:off x="9301215" y="24233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/>
            <p:cNvSpPr/>
            <p:nvPr/>
          </p:nvSpPr>
          <p:spPr>
            <a:xfrm>
              <a:off x="9301215" y="2321717"/>
              <a:ext cx="184048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9324914" y="2138364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110"/>
          <p:cNvGrpSpPr/>
          <p:nvPr/>
        </p:nvGrpSpPr>
        <p:grpSpPr>
          <a:xfrm>
            <a:off x="-6176558" y="1325967"/>
            <a:ext cx="1823917" cy="3783329"/>
            <a:chOff x="6915150" y="2133601"/>
            <a:chExt cx="2479675" cy="4225924"/>
          </a:xfrm>
        </p:grpSpPr>
        <p:sp>
          <p:nvSpPr>
            <p:cNvPr id="112" name="Flowchart: Connector 111"/>
            <p:cNvSpPr/>
            <p:nvPr/>
          </p:nvSpPr>
          <p:spPr>
            <a:xfrm>
              <a:off x="8064357" y="40608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iamond 112"/>
            <p:cNvSpPr/>
            <p:nvPr/>
          </p:nvSpPr>
          <p:spPr>
            <a:xfrm>
              <a:off x="6915150" y="4022725"/>
              <a:ext cx="2479675" cy="2336800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6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Flowchart: Connector 113"/>
            <p:cNvSpPr/>
            <p:nvPr/>
          </p:nvSpPr>
          <p:spPr>
            <a:xfrm>
              <a:off x="8064357" y="3921124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/>
            <p:cNvSpPr/>
            <p:nvPr/>
          </p:nvSpPr>
          <p:spPr>
            <a:xfrm>
              <a:off x="8064357" y="37822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/>
            <p:cNvSpPr/>
            <p:nvPr/>
          </p:nvSpPr>
          <p:spPr>
            <a:xfrm>
              <a:off x="8064357" y="364251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lowchart: Connector 116"/>
            <p:cNvSpPr/>
            <p:nvPr/>
          </p:nvSpPr>
          <p:spPr>
            <a:xfrm>
              <a:off x="8064357" y="3534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8064357" y="33948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8064357" y="32932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8064357" y="3153567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8064357" y="3037680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8064357" y="2909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8064357" y="2782093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8064357" y="2672555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8064357" y="2556668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8064357" y="2428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8064357" y="2301081"/>
              <a:ext cx="181263" cy="155575"/>
            </a:xfrm>
            <a:prstGeom prst="flowChartConnector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077139" y="2133601"/>
              <a:ext cx="157222" cy="209550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773714"/>
            <a:ext cx="2758806" cy="308365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5138" y="3773714"/>
            <a:ext cx="2758806" cy="308365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833 L 0.89466 0.0083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24 L 0.82201 0.0062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624 L 0.74935 -0.0062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832 L 0.65325 0.008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7 L -0.73516 0.0041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8509E-6 1.48148E-6 L -0.65509 1.48148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416 L -0.56471 0.0041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092" y="1351053"/>
            <a:ext cx="9523828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দৈনন্দিন জীবনে প্রযুক্তি নিয়ে আলোচনা করব। দৈনন্দিন জীবনে আমরা কী কী প্রযুক্তি ব্যবহার করি? এটিই আজকের পাঠের মূল প্রশ্ন।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1846" y="408518"/>
            <a:ext cx="67806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ছবি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8429625" y="1807146"/>
            <a:ext cx="8355770" cy="5050854"/>
            <a:chOff x="1857375" y="1280162"/>
            <a:chExt cx="8355770" cy="5050854"/>
          </a:xfrm>
        </p:grpSpPr>
        <p:sp>
          <p:nvSpPr>
            <p:cNvPr id="2" name="Right Arrow 1"/>
            <p:cNvSpPr/>
            <p:nvPr/>
          </p:nvSpPr>
          <p:spPr>
            <a:xfrm>
              <a:off x="1857375" y="1280162"/>
              <a:ext cx="8355770" cy="115355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105" t="15284" r="4465" b="18975"/>
            <a:stretch>
              <a:fillRect/>
            </a:stretch>
          </p:blipFill>
          <p:spPr>
            <a:xfrm>
              <a:off x="1913206" y="2222695"/>
              <a:ext cx="2518117" cy="19694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200" t="7591" r="12155" b="12190"/>
            <a:stretch/>
          </p:blipFill>
          <p:spPr>
            <a:xfrm>
              <a:off x="4795485" y="2183049"/>
              <a:ext cx="3337193" cy="20615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898" r="23860"/>
            <a:stretch/>
          </p:blipFill>
          <p:spPr>
            <a:xfrm>
              <a:off x="8248831" y="2202968"/>
              <a:ext cx="1350908" cy="1777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02" r="4772"/>
            <a:stretch/>
          </p:blipFill>
          <p:spPr>
            <a:xfrm>
              <a:off x="4809871" y="4271209"/>
              <a:ext cx="3258589" cy="205980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64571" y="-3184232"/>
            <a:ext cx="10598763" cy="2533151"/>
            <a:chOff x="893146" y="2616493"/>
            <a:chExt cx="10598763" cy="253315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3146" y="2616493"/>
              <a:ext cx="3878879" cy="2533151"/>
            </a:xfrm>
            <a:prstGeom prst="rect">
              <a:avLst/>
            </a:prstGeom>
            <a:ln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1" name="Picture 10" descr="Istri 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7900" y="2657475"/>
              <a:ext cx="3251200" cy="1828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86750" y="2805965"/>
              <a:ext cx="3205159" cy="218970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85825" y="7254235"/>
            <a:ext cx="10887075" cy="3175640"/>
            <a:chOff x="885825" y="7254235"/>
            <a:chExt cx="10887075" cy="3175640"/>
          </a:xfrm>
        </p:grpSpPr>
        <p:pic>
          <p:nvPicPr>
            <p:cNvPr id="14" name="Picture 13" descr="Captur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5825" y="7254235"/>
              <a:ext cx="4371974" cy="317564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23644" y="7724304"/>
              <a:ext cx="3449256" cy="239256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20041" y="7886700"/>
              <a:ext cx="2982506" cy="219282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4">
                  <a:lumMod val="50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  <p:pic>
        <p:nvPicPr>
          <p:cNvPr id="19" name="Picture 18" descr="urc2563.JPG"/>
          <p:cNvPicPr>
            <a:picLocks noChangeAspect="1"/>
          </p:cNvPicPr>
          <p:nvPr/>
        </p:nvPicPr>
        <p:blipFill>
          <a:blip r:embed="rId12"/>
          <a:srcRect t="65263" b="13684"/>
          <a:stretch>
            <a:fillRect/>
          </a:stretch>
        </p:blipFill>
        <p:spPr>
          <a:xfrm>
            <a:off x="13963650" y="1514475"/>
            <a:ext cx="10172700" cy="408953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9539E-6 -2.96296E-6 L 0.82526 -0.004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775E-6 -3.7037E-7 L 0.00468 0.811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4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E-6 -1.85185E-6 L -0.00703 -0.6946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7 -1.48148E-6 L -1.00637 0.016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5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7114" y="1845079"/>
          <a:ext cx="10832123" cy="2877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335"/>
                <a:gridCol w="8060788"/>
              </a:tblGrid>
              <a:tr h="719429"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বাসস্থান</a:t>
                      </a:r>
                      <a:r>
                        <a:rPr lang="bn-BD" sz="4000" b="0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খেলাধুলায় ব্যবহৃত </a:t>
                      </a:r>
                      <a:r>
                        <a:rPr lang="bn-BD" sz="40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প্রযুক্তি</a:t>
                      </a:r>
                      <a:endParaRPr lang="en-US" sz="4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9429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ক্ষেত্র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ব্যবহ্রত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প্রযুক্তি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719429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বাসস্থান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719429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খেলাধুলা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22030" y="618979"/>
            <a:ext cx="2419644" cy="858129"/>
            <a:chOff x="942534" y="2194558"/>
            <a:chExt cx="5401993" cy="1716261"/>
          </a:xfrm>
        </p:grpSpPr>
        <p:sp>
          <p:nvSpPr>
            <p:cNvPr id="5" name="Flowchart: Stored Data 4"/>
            <p:cNvSpPr/>
            <p:nvPr/>
          </p:nvSpPr>
          <p:spPr>
            <a:xfrm flipH="1">
              <a:off x="1350497" y="2194558"/>
              <a:ext cx="4994030" cy="1716261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42534" y="2293034"/>
              <a:ext cx="1167619" cy="14771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1680" y="376080"/>
            <a:ext cx="89931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আমরা কী কী প্রযুক্তি ব্যবহার করি?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7114" y="1845079"/>
          <a:ext cx="10832123" cy="431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335"/>
                <a:gridCol w="8060788"/>
              </a:tblGrid>
              <a:tr h="719429"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b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দৈনন্দিন জীবনে প্রযুক্তির  ব্যবহার</a:t>
                      </a:r>
                      <a:r>
                        <a:rPr lang="bn-BD" sz="40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9429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ব্যবহারের ক্ষেত্র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প্রযুক্তি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719429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বাসস্থান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719429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খেলাধুলা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719429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বিনোদন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  <a:tr h="719429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চিকিৎসা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22030" y="1181687"/>
            <a:ext cx="1983545" cy="590842"/>
            <a:chOff x="942534" y="2194558"/>
            <a:chExt cx="5401993" cy="1716261"/>
          </a:xfrm>
        </p:grpSpPr>
        <p:sp>
          <p:nvSpPr>
            <p:cNvPr id="5" name="Flowchart: Stored Data 4"/>
            <p:cNvSpPr/>
            <p:nvPr/>
          </p:nvSpPr>
          <p:spPr>
            <a:xfrm flipH="1">
              <a:off x="1350497" y="2194558"/>
              <a:ext cx="4994030" cy="1716261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2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42534" y="2293034"/>
              <a:ext cx="1167619" cy="14771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37" y="379621"/>
            <a:ext cx="8080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 বইয়ের ৬২-৬৩ নং পৃষ্ঠা খোল। 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okAnim.gif">
            <a:extLst>
              <a:ext uri="{FF2B5EF4-FFF2-40B4-BE49-F238E27FC236}">
                <a16:creationId xmlns:a16="http://schemas.microsoft.com/office/drawing/2014/main" xmlns="" id="{4A9141FF-7F40-4DE9-96E6-AC8B24CE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4" y="0"/>
            <a:ext cx="1748618" cy="141232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16590" y="1309617"/>
            <a:ext cx="9045527" cy="5070081"/>
            <a:chOff x="2616590" y="1309617"/>
            <a:chExt cx="9045527" cy="5070081"/>
          </a:xfrm>
        </p:grpSpPr>
        <p:pic>
          <p:nvPicPr>
            <p:cNvPr id="7" name="Picture 6" descr="urc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8469" y="1309617"/>
              <a:ext cx="4853648" cy="5070081"/>
            </a:xfrm>
            <a:prstGeom prst="rect">
              <a:avLst/>
            </a:prstGeom>
          </p:spPr>
        </p:pic>
        <p:pic>
          <p:nvPicPr>
            <p:cNvPr id="8" name="Picture 7" descr="urc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6590" y="1311812"/>
              <a:ext cx="4561271" cy="500458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1" y="1752600"/>
            <a:ext cx="11125199" cy="4571999"/>
            <a:chOff x="1055066" y="2799472"/>
            <a:chExt cx="10630486" cy="2982348"/>
          </a:xfrm>
        </p:grpSpPr>
        <p:sp>
          <p:nvSpPr>
            <p:cNvPr id="4" name="Flowchart: Stored Data 3"/>
            <p:cNvSpPr/>
            <p:nvPr/>
          </p:nvSpPr>
          <p:spPr>
            <a:xfrm>
              <a:off x="1055066" y="2799472"/>
              <a:ext cx="9425353" cy="2982348"/>
            </a:xfrm>
            <a:prstGeom prst="flowChartOnlineStorag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প্রযুক্তির পরিচয় </a:t>
              </a:r>
              <a:endPara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8968008" y="2954215"/>
              <a:ext cx="2717544" cy="26728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grpSp>
        <p:nvGrpSpPr>
          <p:cNvPr id="6" name="Group 5"/>
          <p:cNvGrpSpPr/>
          <p:nvPr/>
        </p:nvGrpSpPr>
        <p:grpSpPr>
          <a:xfrm rot="19737425">
            <a:off x="422030" y="618979"/>
            <a:ext cx="2419644" cy="858129"/>
            <a:chOff x="942534" y="2194558"/>
            <a:chExt cx="5401993" cy="1716261"/>
          </a:xfrm>
        </p:grpSpPr>
        <p:sp>
          <p:nvSpPr>
            <p:cNvPr id="7" name="Flowchart: Stored Data 6"/>
            <p:cNvSpPr/>
            <p:nvPr/>
          </p:nvSpPr>
          <p:spPr>
            <a:xfrm flipH="1">
              <a:off x="1350497" y="2194558"/>
              <a:ext cx="4994030" cy="1716261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স্মরন করি 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42534" y="2293034"/>
              <a:ext cx="1167619" cy="14771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 rot="1875017">
            <a:off x="1091288" y="1542142"/>
            <a:ext cx="533401" cy="3773716"/>
            <a:chOff x="81638" y="1542142"/>
            <a:chExt cx="533401" cy="3773716"/>
          </a:xfrm>
        </p:grpSpPr>
        <p:grpSp>
          <p:nvGrpSpPr>
            <p:cNvPr id="3" name="Group 11"/>
            <p:cNvGrpSpPr/>
            <p:nvPr/>
          </p:nvGrpSpPr>
          <p:grpSpPr>
            <a:xfrm>
              <a:off x="174168" y="1542142"/>
              <a:ext cx="348342" cy="3773716"/>
              <a:chOff x="4702629" y="1190171"/>
              <a:chExt cx="348342" cy="3773716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4702629" y="1190171"/>
                <a:ext cx="348342" cy="188685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flipV="1">
                <a:off x="4702629" y="3077029"/>
                <a:ext cx="348342" cy="188685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81638" y="3162299"/>
              <a:ext cx="533401" cy="53340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Block Arc 16"/>
          <p:cNvSpPr/>
          <p:nvPr/>
        </p:nvSpPr>
        <p:spPr>
          <a:xfrm rot="5400000">
            <a:off x="-2377168" y="78467"/>
            <a:ext cx="6502400" cy="6701064"/>
          </a:xfrm>
          <a:prstGeom prst="blockArc">
            <a:avLst>
              <a:gd name="adj1" fmla="val 9919912"/>
              <a:gd name="adj2" fmla="val 808881"/>
              <a:gd name="adj3" fmla="val 35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512536"/>
            <a:ext cx="895350" cy="87448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9" name="Oval 28"/>
          <p:cNvSpPr/>
          <p:nvPr/>
        </p:nvSpPr>
        <p:spPr>
          <a:xfrm>
            <a:off x="3257550" y="1693636"/>
            <a:ext cx="895350" cy="874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2" name="Oval 31"/>
          <p:cNvSpPr/>
          <p:nvPr/>
        </p:nvSpPr>
        <p:spPr>
          <a:xfrm>
            <a:off x="3719262" y="2868278"/>
            <a:ext cx="895350" cy="87448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5" name="Oval 34"/>
          <p:cNvSpPr/>
          <p:nvPr/>
        </p:nvSpPr>
        <p:spPr>
          <a:xfrm>
            <a:off x="3405414" y="4184078"/>
            <a:ext cx="895350" cy="8744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38" name="Oval 37"/>
          <p:cNvSpPr/>
          <p:nvPr/>
        </p:nvSpPr>
        <p:spPr>
          <a:xfrm>
            <a:off x="2733675" y="5373795"/>
            <a:ext cx="895350" cy="87448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609974" y="138792"/>
            <a:ext cx="6276975" cy="11887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টেলিভিশিন, রেডিও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-150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38550" y="138792"/>
            <a:ext cx="873574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300764" y="1484897"/>
            <a:ext cx="7353074" cy="118872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টেলিফোন , মোবাইল </a:t>
            </a:r>
            <a:endParaRPr lang="en-US" sz="6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329340" y="1484897"/>
            <a:ext cx="849718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17857" y="2792321"/>
            <a:ext cx="6826443" cy="11887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রেফ্রিজারেটর , এসি </a:t>
            </a:r>
            <a:endParaRPr lang="bn-IN" sz="7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4746433" y="2792321"/>
            <a:ext cx="745721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425592" y="4103257"/>
            <a:ext cx="7213958" cy="118872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বৈদ্যুতিক পাখা </a:t>
            </a:r>
            <a:endParaRPr lang="bn-IN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4454168" y="4103257"/>
            <a:ext cx="745721" cy="11887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913646" y="5491479"/>
            <a:ext cx="6468604" cy="11887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চেয়ার, টেবিল ইত্যাদি </a:t>
            </a:r>
            <a:endParaRPr lang="bn-IN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3942222" y="5491479"/>
            <a:ext cx="745721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809874" y="3023025"/>
            <a:ext cx="653415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 প্রযুক্তি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75597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1 0.02081 L 0.65677 0.0011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-9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7 0.01713 L 0.54431 -0.0025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5" y="-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7 0.01713 L 0.59961 0.00093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7" y="-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1 0.02083 L 0.65677 0.0011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-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2824 L 0.50644 0.0120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7" y="-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9" grpId="0" animBg="1"/>
      <p:bldP spid="32" grpId="0" animBg="1"/>
      <p:bldP spid="35" grpId="0" animBg="1"/>
      <p:bldP spid="38" grpId="0" animBg="1"/>
      <p:bldP spid="62" grpId="0" animBg="1"/>
      <p:bldP spid="63" grpId="0" animBg="1"/>
      <p:bldP spid="63" grpId="1" animBg="1"/>
      <p:bldP spid="81" grpId="0" animBg="1"/>
      <p:bldP spid="82" grpId="0" animBg="1"/>
      <p:bldP spid="82" grpId="1" animBg="1"/>
      <p:bldP spid="93" grpId="0" animBg="1"/>
      <p:bldP spid="94" grpId="0" animBg="1"/>
      <p:bldP spid="94" grpId="1" animBg="1"/>
      <p:bldP spid="95" grpId="0" animBg="1"/>
      <p:bldP spid="96" grpId="0" animBg="1"/>
      <p:bldP spid="96" grpId="1" animBg="1"/>
      <p:bldP spid="97" grpId="0" animBg="1"/>
      <p:bldP spid="98" grpId="0" animBg="1"/>
      <p:bldP spid="9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 rot="1875017">
            <a:off x="1091288" y="1542142"/>
            <a:ext cx="533401" cy="3773716"/>
            <a:chOff x="81638" y="1542142"/>
            <a:chExt cx="533401" cy="3773716"/>
          </a:xfrm>
        </p:grpSpPr>
        <p:grpSp>
          <p:nvGrpSpPr>
            <p:cNvPr id="3" name="Group 11"/>
            <p:cNvGrpSpPr/>
            <p:nvPr/>
          </p:nvGrpSpPr>
          <p:grpSpPr>
            <a:xfrm>
              <a:off x="174168" y="1542142"/>
              <a:ext cx="348342" cy="3773716"/>
              <a:chOff x="4702629" y="1190171"/>
              <a:chExt cx="348342" cy="3773716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4702629" y="1190171"/>
                <a:ext cx="348342" cy="188685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 flipV="1">
                <a:off x="4702629" y="3077029"/>
                <a:ext cx="348342" cy="188685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81638" y="3162299"/>
              <a:ext cx="533401" cy="53340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Block Arc 16"/>
          <p:cNvSpPr/>
          <p:nvPr/>
        </p:nvSpPr>
        <p:spPr>
          <a:xfrm rot="5400000">
            <a:off x="-2377168" y="78467"/>
            <a:ext cx="6502400" cy="6701064"/>
          </a:xfrm>
          <a:prstGeom prst="blockArc">
            <a:avLst>
              <a:gd name="adj1" fmla="val 9919912"/>
              <a:gd name="adj2" fmla="val 808881"/>
              <a:gd name="adj3" fmla="val 35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362200" y="512536"/>
            <a:ext cx="895350" cy="87448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29" name="Oval 28"/>
          <p:cNvSpPr/>
          <p:nvPr/>
        </p:nvSpPr>
        <p:spPr>
          <a:xfrm>
            <a:off x="3257550" y="1693636"/>
            <a:ext cx="895350" cy="874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32" name="Oval 31"/>
          <p:cNvSpPr/>
          <p:nvPr/>
        </p:nvSpPr>
        <p:spPr>
          <a:xfrm>
            <a:off x="3719262" y="2868278"/>
            <a:ext cx="895350" cy="87448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35" name="Oval 34"/>
          <p:cNvSpPr/>
          <p:nvPr/>
        </p:nvSpPr>
        <p:spPr>
          <a:xfrm>
            <a:off x="3405414" y="4184078"/>
            <a:ext cx="895350" cy="8744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38" name="Oval 37"/>
          <p:cNvSpPr/>
          <p:nvPr/>
        </p:nvSpPr>
        <p:spPr>
          <a:xfrm>
            <a:off x="2733675" y="5373795"/>
            <a:ext cx="895350" cy="87448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31750"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609974" y="138792"/>
            <a:ext cx="6276975" cy="11887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ফুটবল </a:t>
            </a:r>
            <a:endParaRPr lang="en-US" sz="3600" b="1" spc="-150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38550" y="138792"/>
            <a:ext cx="873574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300764" y="1484897"/>
            <a:ext cx="7353074" cy="118872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টেনিস র‍্যাকেট </a:t>
            </a:r>
            <a:endParaRPr lang="en-US" sz="6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329340" y="1484897"/>
            <a:ext cx="849718" cy="1188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17857" y="2792321"/>
            <a:ext cx="6826443" cy="11887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ক্রিকেট ব্যাট বা বল </a:t>
            </a:r>
            <a:endParaRPr lang="bn-IN" sz="7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4746433" y="2792321"/>
            <a:ext cx="745721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425592" y="4103257"/>
            <a:ext cx="7213958" cy="1188720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হকি-স্টিক </a:t>
            </a:r>
            <a:endParaRPr lang="bn-IN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4454168" y="4103257"/>
            <a:ext cx="745721" cy="11887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913646" y="5491479"/>
            <a:ext cx="6468604" cy="118872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নেট , স্ট্যাম্প , বেল ইত্যাদি </a:t>
            </a:r>
            <a:endParaRPr lang="bn-IN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3942222" y="5491479"/>
            <a:ext cx="745721" cy="11887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809874" y="3023025"/>
            <a:ext cx="653415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খেলাধুলায়  প্রযুক্তি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75597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1 0.02081 L 0.65677 0.0011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-9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7 0.01713 L 0.54431 -0.0025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5" y="-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07 0.01713 L 0.59961 0.00093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7" y="-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1 0.02083 L 0.65677 0.0011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-9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2824 L 0.50644 0.0120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7" y="-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9" grpId="0" animBg="1"/>
      <p:bldP spid="32" grpId="0" animBg="1"/>
      <p:bldP spid="35" grpId="0" animBg="1"/>
      <p:bldP spid="38" grpId="0" animBg="1"/>
      <p:bldP spid="62" grpId="0" animBg="1"/>
      <p:bldP spid="63" grpId="0" animBg="1"/>
      <p:bldP spid="63" grpId="1" animBg="1"/>
      <p:bldP spid="81" grpId="0" animBg="1"/>
      <p:bldP spid="82" grpId="0" animBg="1"/>
      <p:bldP spid="82" grpId="1" animBg="1"/>
      <p:bldP spid="93" grpId="0" animBg="1"/>
      <p:bldP spid="94" grpId="0" animBg="1"/>
      <p:bldP spid="94" grpId="1" animBg="1"/>
      <p:bldP spid="95" grpId="0" animBg="1"/>
      <p:bldP spid="96" grpId="0" animBg="1"/>
      <p:bldP spid="96" grpId="1" animBg="1"/>
      <p:bldP spid="97" grpId="0" animBg="1"/>
      <p:bldP spid="98" grpId="0" animBg="1"/>
      <p:bldP spid="9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5227" y="1965542"/>
            <a:ext cx="1006081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বাসস্থানে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ব্যবহৃত ৫টি প্রযুক্তির নাম বলো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rot="19737425">
            <a:off x="228689" y="561368"/>
            <a:ext cx="1758160" cy="417125"/>
            <a:chOff x="942534" y="2194558"/>
            <a:chExt cx="5401993" cy="1716261"/>
          </a:xfrm>
        </p:grpSpPr>
        <p:sp>
          <p:nvSpPr>
            <p:cNvPr id="6" name="Flowchart: Stored Data 5"/>
            <p:cNvSpPr/>
            <p:nvPr/>
          </p:nvSpPr>
          <p:spPr>
            <a:xfrm flipH="1">
              <a:off x="1350497" y="2194558"/>
              <a:ext cx="4994030" cy="1716261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42534" y="2293034"/>
              <a:ext cx="1167619" cy="14771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170084" y="3714234"/>
            <a:ext cx="9236824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খেলাধুলায় ব্যবহৃত ৩টি প্রযুক্তির নাম নিজ 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 খাতায় লিখ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75025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2904565" y="434569"/>
            <a:ext cx="6822656" cy="1689550"/>
          </a:xfrm>
          <a:prstGeom prst="triangle">
            <a:avLst/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81290" y="2118940"/>
            <a:ext cx="6325781" cy="2194674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62043" y="2863409"/>
            <a:ext cx="898342" cy="14282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6445" y="2932157"/>
            <a:ext cx="1862611" cy="1019450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4558932" y="2991401"/>
            <a:ext cx="1731997" cy="936551"/>
            <a:chOff x="4572379" y="3007117"/>
            <a:chExt cx="1867989" cy="1120745"/>
          </a:xfrm>
        </p:grpSpPr>
        <p:sp>
          <p:nvSpPr>
            <p:cNvPr id="17" name="Rectangle 16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22574" y="1178150"/>
            <a:ext cx="3170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6045" y="4677893"/>
            <a:ext cx="10703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আমাদের জীবনকে সহজ ও আনন্দময় করেছে- এ বিষয়ে ৫টি বাক্য লিখে আনবে।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/>
      <p:bldP spid="21" grpId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571F88-6736-4AFA-A598-33B4E4E7BC77}"/>
              </a:ext>
            </a:extLst>
          </p:cNvPr>
          <p:cNvSpPr txBox="1"/>
          <p:nvPr/>
        </p:nvSpPr>
        <p:spPr>
          <a:xfrm>
            <a:off x="2740991" y="459724"/>
            <a:ext cx="711641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80319C9-5986-4262-B891-85D63E5D10B9}"/>
              </a:ext>
            </a:extLst>
          </p:cNvPr>
          <p:cNvSpPr/>
          <p:nvPr/>
        </p:nvSpPr>
        <p:spPr>
          <a:xfrm>
            <a:off x="1589649" y="2122956"/>
            <a:ext cx="8793702" cy="35023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মোল্যা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সাইদুর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ডুমারিয়া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 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917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F5C669-8436-493C-BB3D-7BC56B4F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84" y="2442709"/>
            <a:ext cx="4863047" cy="423306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867EC0-F3CB-4FE6-AF0E-29DCF9C5121C}"/>
              </a:ext>
            </a:extLst>
          </p:cNvPr>
          <p:cNvSpPr/>
          <p:nvPr/>
        </p:nvSpPr>
        <p:spPr>
          <a:xfrm rot="20932776">
            <a:off x="64435" y="1589411"/>
            <a:ext cx="9892734" cy="1631216"/>
          </a:xfrm>
          <a:custGeom>
            <a:avLst/>
            <a:gdLst>
              <a:gd name="connsiteX0" fmla="*/ 0 w 4608954"/>
              <a:gd name="connsiteY0" fmla="*/ 0 h 2215991"/>
              <a:gd name="connsiteX1" fmla="*/ 4608954 w 4608954"/>
              <a:gd name="connsiteY1" fmla="*/ 0 h 2215991"/>
              <a:gd name="connsiteX2" fmla="*/ 4608954 w 4608954"/>
              <a:gd name="connsiteY2" fmla="*/ 2215991 h 2215991"/>
              <a:gd name="connsiteX3" fmla="*/ 0 w 4608954"/>
              <a:gd name="connsiteY3" fmla="*/ 2215991 h 2215991"/>
              <a:gd name="connsiteX4" fmla="*/ 0 w 4608954"/>
              <a:gd name="connsiteY4" fmla="*/ 0 h 2215991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453896 w 4819669"/>
              <a:gd name="connsiteY0" fmla="*/ 1232086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453896 w 4819669"/>
              <a:gd name="connsiteY4" fmla="*/ 1232086 h 2892910"/>
              <a:gd name="connsiteX0" fmla="*/ 996616 w 4819669"/>
              <a:gd name="connsiteY0" fmla="*/ 1532910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996616 w 4819669"/>
              <a:gd name="connsiteY4" fmla="*/ 1532910 h 28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669" h="2892910">
                <a:moveTo>
                  <a:pt x="996616" y="1532910"/>
                </a:moveTo>
                <a:cubicBezTo>
                  <a:pt x="2603172" y="1307270"/>
                  <a:pt x="3287743" y="1327522"/>
                  <a:pt x="4819669" y="0"/>
                </a:cubicBezTo>
                <a:lnTo>
                  <a:pt x="4608954" y="2892910"/>
                </a:lnTo>
                <a:lnTo>
                  <a:pt x="0" y="2892910"/>
                </a:lnTo>
                <a:lnTo>
                  <a:pt x="996616" y="153291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0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0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674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5E1C88-369C-4792-8923-515757825AA3}"/>
              </a:ext>
            </a:extLst>
          </p:cNvPr>
          <p:cNvSpPr txBox="1"/>
          <p:nvPr/>
        </p:nvSpPr>
        <p:spPr>
          <a:xfrm>
            <a:off x="2676938" y="662609"/>
            <a:ext cx="683812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perspectiveAbove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C2F1F7-C301-40EE-9DC0-581DFF00C73C}"/>
              </a:ext>
            </a:extLst>
          </p:cNvPr>
          <p:cNvSpPr txBox="1"/>
          <p:nvPr/>
        </p:nvSpPr>
        <p:spPr>
          <a:xfrm>
            <a:off x="3550024" y="2218064"/>
            <a:ext cx="84178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		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৯- আমাদের জীবনে প্রযুক্তি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যন্ত্র বা কৌশল-----------ক্যামেরা ব্যবহার করা।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.................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2"/>
          <a:srcRect t="-4942"/>
          <a:stretch>
            <a:fillRect/>
          </a:stretch>
        </p:blipFill>
        <p:spPr>
          <a:xfrm>
            <a:off x="168590" y="1533378"/>
            <a:ext cx="3193588" cy="46554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95601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52500" y="1074728"/>
            <a:ext cx="10259450" cy="3815054"/>
            <a:chOff x="952500" y="1074728"/>
            <a:chExt cx="10259450" cy="3815054"/>
          </a:xfrm>
        </p:grpSpPr>
        <p:sp>
          <p:nvSpPr>
            <p:cNvPr id="7" name="TextBox 6"/>
            <p:cNvSpPr txBox="1"/>
            <p:nvPr/>
          </p:nvSpPr>
          <p:spPr>
            <a:xfrm>
              <a:off x="952500" y="1074728"/>
              <a:ext cx="7094219" cy="120032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bn-BD" sz="7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পাঠ শেষে শিক্ষার্থীরা - </a:t>
              </a:r>
              <a:endPara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3211" y="2335237"/>
              <a:ext cx="1012873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১০.১.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বাসস্থানের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১০.১.২ চিকিৎসা ক্ষেত্রে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১০.১.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খেলাধুলায়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১০.১.৪ বিনোদনে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633895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378" y="492924"/>
            <a:ext cx="952382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442054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7131701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701" y="760210"/>
            <a:ext cx="9523828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দেখলে এ সম্পর্কে ১ মিনিট চিন্তা কর-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3044" y="731518"/>
            <a:ext cx="5401993" cy="1716261"/>
            <a:chOff x="942534" y="2194558"/>
            <a:chExt cx="5401993" cy="1716261"/>
          </a:xfrm>
        </p:grpSpPr>
        <p:sp>
          <p:nvSpPr>
            <p:cNvPr id="2" name="Flowchart: Stored Data 1"/>
            <p:cNvSpPr/>
            <p:nvPr/>
          </p:nvSpPr>
          <p:spPr>
            <a:xfrm flipH="1">
              <a:off x="1350497" y="2194558"/>
              <a:ext cx="4994030" cy="1716261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 কী ? </a:t>
              </a:r>
              <a:endParaRPr lang="en-US" sz="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942534" y="2293034"/>
              <a:ext cx="1167619" cy="14771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3385" y="3432517"/>
            <a:ext cx="10982167" cy="1800666"/>
            <a:chOff x="1055066" y="2799472"/>
            <a:chExt cx="10630486" cy="2982348"/>
          </a:xfrm>
        </p:grpSpPr>
        <p:sp>
          <p:nvSpPr>
            <p:cNvPr id="6" name="Flowchart: Stored Data 5"/>
            <p:cNvSpPr/>
            <p:nvPr/>
          </p:nvSpPr>
          <p:spPr>
            <a:xfrm>
              <a:off x="1055066" y="2799472"/>
              <a:ext cx="9425353" cy="2982348"/>
            </a:xfrm>
            <a:prstGeom prst="flowChartOnlineStorag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পড়াশোনায় আমরা কী কী প্রযুক্তি ব্যবহার করি</a:t>
              </a:r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968008" y="2954215"/>
              <a:ext cx="2717544" cy="26728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3044" y="731519"/>
            <a:ext cx="4780785" cy="1285968"/>
            <a:chOff x="942534" y="2194558"/>
            <a:chExt cx="5401993" cy="1716261"/>
          </a:xfrm>
        </p:grpSpPr>
        <p:sp>
          <p:nvSpPr>
            <p:cNvPr id="3" name="Flowchart: Stored Data 2"/>
            <p:cNvSpPr/>
            <p:nvPr/>
          </p:nvSpPr>
          <p:spPr>
            <a:xfrm flipH="1">
              <a:off x="1350497" y="2194558"/>
              <a:ext cx="4994030" cy="1716261"/>
            </a:xfrm>
            <a:prstGeom prst="flowChartOnlineStorag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 কী ? </a:t>
              </a:r>
              <a:endParaRPr lang="en-US" sz="5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942534" y="2293034"/>
              <a:ext cx="1167619" cy="14771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97401" y="2415659"/>
            <a:ext cx="11367214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বা কৌশল ব্যবহার করে পরিবেশ নিয়ন্ত্রন</a:t>
            </a:r>
          </a:p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প্রয়োজনীয় কাজ সম্পাদন করাই হচ্ছে </a:t>
            </a:r>
          </a:p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 flipH="1">
            <a:off x="478300" y="393893"/>
            <a:ext cx="4994030" cy="1716261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55066" y="2799472"/>
            <a:ext cx="10630486" cy="2982348"/>
            <a:chOff x="1055066" y="2799472"/>
            <a:chExt cx="10630486" cy="2982348"/>
          </a:xfrm>
        </p:grpSpPr>
        <p:sp>
          <p:nvSpPr>
            <p:cNvPr id="5" name="Flowchart: Stored Data 4"/>
            <p:cNvSpPr/>
            <p:nvPr/>
          </p:nvSpPr>
          <p:spPr>
            <a:xfrm>
              <a:off x="1055066" y="2799472"/>
              <a:ext cx="9425353" cy="2982348"/>
            </a:xfrm>
            <a:prstGeom prst="flowChartOnlineStorag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জীবনে প্রযুক্তি</a:t>
              </a:r>
              <a:endParaRPr lang="en-US" sz="6600" dirty="0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8968008" y="2954215"/>
              <a:ext cx="2717544" cy="2672862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947</TotalTime>
  <Words>271</Words>
  <Application>Microsoft Office PowerPoint</Application>
  <PresentationFormat>Custom</PresentationFormat>
  <Paragraphs>86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Aspect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tajibur rahman</dc:creator>
  <cp:lastModifiedBy>PER BAWSHONA GPS</cp:lastModifiedBy>
  <cp:revision>237</cp:revision>
  <dcterms:created xsi:type="dcterms:W3CDTF">2019-06-02T16:54:21Z</dcterms:created>
  <dcterms:modified xsi:type="dcterms:W3CDTF">2021-03-02T01:28:01Z</dcterms:modified>
</cp:coreProperties>
</file>