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91" r:id="rId3"/>
    <p:sldId id="257" r:id="rId4"/>
    <p:sldId id="258" r:id="rId5"/>
    <p:sldId id="278" r:id="rId6"/>
    <p:sldId id="274" r:id="rId7"/>
    <p:sldId id="276" r:id="rId8"/>
    <p:sldId id="277" r:id="rId9"/>
    <p:sldId id="272" r:id="rId10"/>
    <p:sldId id="259" r:id="rId11"/>
    <p:sldId id="275" r:id="rId12"/>
    <p:sldId id="271" r:id="rId13"/>
    <p:sldId id="265" r:id="rId14"/>
    <p:sldId id="266" r:id="rId15"/>
    <p:sldId id="268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DAF0"/>
    <a:srgbClr val="F9D7F5"/>
    <a:srgbClr val="0909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41" autoAdjust="0"/>
    <p:restoredTop sz="90409" autoAdjust="0"/>
  </p:normalViewPr>
  <p:slideViewPr>
    <p:cSldViewPr>
      <p:cViewPr varScale="1">
        <p:scale>
          <a:sx n="66" d="100"/>
          <a:sy n="66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CBE9C4-E365-4DEE-9204-94B15C963BE4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93C1FA-2628-44DC-9D7C-BAEA1A27CEB2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3C1FA-2628-44DC-9D7C-BAEA1A27CEB2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3C1FA-2628-44DC-9D7C-BAEA1A27CEB2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5.jpeg"/><Relationship Id="rId1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7.jpeg"/><Relationship Id="rId1" Type="http://schemas.openxmlformats.org/officeDocument/2006/relationships/image" Target="../media/image16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6.xml"/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3.jpeg"/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0.jpeg"/><Relationship Id="rId1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" name="Picture 4" descr="colorful-flowers-pink-wooden-background_24837-1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7475" y="287655"/>
            <a:ext cx="8945880" cy="6454140"/>
          </a:xfrm>
          <a:prstGeom prst="rect">
            <a:avLst/>
          </a:prstGeom>
        </p:spPr>
      </p:pic>
      <p:sp>
        <p:nvSpPr>
          <p:cNvPr id="7" name="Text Box 6"/>
          <p:cNvSpPr txBox="1"/>
          <p:nvPr/>
        </p:nvSpPr>
        <p:spPr>
          <a:xfrm>
            <a:off x="1536065" y="2209800"/>
            <a:ext cx="6109335" cy="31534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sz="1990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 </a:t>
            </a:r>
            <a:endParaRPr lang="en-US" sz="1990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960" y="76200"/>
            <a:ext cx="8826639" cy="5029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3400" y="5486400"/>
            <a:ext cx="89402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মিছিলে পুলিশের গুলিতে নিহত হন সালাম,রফিক,শফিক,বরকত,আরো নাম না জানা অনেকে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50985"/>
            <a:ext cx="8991600" cy="502005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flipH="1">
            <a:off x="315194" y="5300990"/>
            <a:ext cx="84478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শহিদ স্মর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ণে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২৩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ফেব্রুয়ারি তৈরি হয় একটি শহিদ মিনার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টি এখন কেন্দ্রীয় শহিদ মিনার  নামে পরিচিত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143000"/>
          </a:xfrm>
          <a:blipFill>
            <a:blip r:embed="rId1"/>
            <a:tile tx="0" ty="0" sx="100000" sy="100000" flip="none" algn="tl"/>
          </a:blipFill>
          <a:ln w="57150">
            <a:solidFill>
              <a:schemeClr val="tx1"/>
            </a:solidFill>
            <a:prstDash val="lgDashDotDot"/>
          </a:ln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sz="6000" b="1" cap="all" dirty="0" smtClean="0">
                <a:ln>
                  <a:solidFill>
                    <a:srgbClr val="FF0000"/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6000" b="1" cap="all" dirty="0">
              <a:ln>
                <a:solidFill>
                  <a:srgbClr val="FF0000"/>
                </a:solidFill>
              </a:ln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534400" cy="4114800"/>
          </a:xfrm>
          <a:blipFill>
            <a:blip r:embed="rId2"/>
            <a:tile tx="0" ty="0" sx="100000" sy="100000" flip="none" algn="tl"/>
          </a:blipFill>
          <a:ln w="28575">
            <a:solidFill>
              <a:schemeClr val="tx1"/>
            </a:solidFill>
            <a:prstDash val="lgDash"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কয়েকজন  ভাষা শহিদের নাম  উল্লেখ কর।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আমাদের রাষ্ট্রভাষা কিভাবে ভাষা  সংগ্রামে  রুপ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নিয়েছিল তা ব্যাখ্যা কর?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1600200"/>
          </a:xfrm>
          <a:blipFill>
            <a:blip r:embed="rId1"/>
            <a:tile tx="0" ty="0" sx="100000" sy="100000" flip="none" algn="tl"/>
          </a:blip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8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8000" dirty="0">
              <a:ln w="10160">
                <a:solidFill>
                  <a:srgbClr val="C00000"/>
                </a:solidFill>
                <a:prstDash val="solid"/>
              </a:ln>
              <a:solidFill>
                <a:srgbClr val="7030A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2286000"/>
            <a:ext cx="8458200" cy="4572000"/>
          </a:xfrm>
          <a:blipFill>
            <a:blip r:embed="rId2"/>
            <a:tile tx="0" ty="0" sx="100000" sy="100000" flip="none" algn="tl"/>
          </a:blipFill>
          <a:ln w="57150">
            <a:solidFill>
              <a:schemeClr val="tx1"/>
            </a:solidFill>
            <a:prstDash val="dashDot"/>
          </a:ln>
        </p:spPr>
        <p:txBody>
          <a:bodyPr>
            <a:normAutofit/>
          </a:bodyPr>
          <a:lstStyle/>
          <a:p>
            <a:pPr marL="1143000" lvl="1" indent="-742950">
              <a:buFont typeface="+mj-lt"/>
              <a:buAutoNum type="arabicPeriod"/>
            </a:pPr>
            <a:endParaRPr lang="en-US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1143000" lvl="1" indent="-742950">
              <a:buFont typeface="+mj-lt"/>
              <a:buAutoNum type="arabicPeriod"/>
            </a:pP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শহিদ মিনার নির্মাণ কত সালে এবং কেন করা হয়েছে?</a:t>
            </a:r>
            <a:endParaRPr lang="en-US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1143000" lvl="1" indent="-742950">
              <a:buFont typeface="+mj-lt"/>
              <a:buAutoNum type="arabicPeriod"/>
            </a:pP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সাধারণ সংগ্রাম পরিষদ কাদের নিয়ে গঠিত হয়েছে?</a:t>
            </a:r>
            <a:endParaRPr lang="en-US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1143000" lvl="1" indent="-742950">
              <a:buFont typeface="+mj-lt"/>
              <a:buAutoNum type="arabicPeriod"/>
            </a:pP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 সালে বঙ্গবন্ধু শেখ মুজিবুর রহমান গ্রেপ্তার হন?</a:t>
            </a:r>
            <a:endParaRPr lang="en-US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742950" indent="-742950">
              <a:buFont typeface="+mj-lt"/>
              <a:buAutoNum type="arabicPeriod"/>
            </a:pPr>
            <a:endParaRPr lang="en-US" sz="3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1371600"/>
          </a:xfr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0800000" scaled="1"/>
            <a:tileRect/>
          </a:gradFill>
          <a:ln w="76200">
            <a:solidFill>
              <a:schemeClr val="tx1"/>
            </a:solidFill>
            <a:prstDash val="dashDot"/>
          </a:ln>
        </p:spPr>
        <p:txBody>
          <a:bodyPr>
            <a:normAutofit/>
          </a:bodyPr>
          <a:lstStyle/>
          <a:p>
            <a:r>
              <a:rPr lang="en-US" sz="8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বাড়ির কাজ</a:t>
            </a:r>
            <a:endParaRPr lang="en-US" sz="80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828800"/>
            <a:ext cx="8534400" cy="4800600"/>
          </a:xfr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76200">
            <a:solidFill>
              <a:schemeClr val="tx1"/>
            </a:solidFill>
            <a:prstDash val="lgDash"/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dirty="0" smtClean="0">
              <a:solidFill>
                <a:schemeClr val="accent5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accent5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2514600"/>
            <a:ext cx="8077200" cy="1506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জাতীয়তাবাদের  চেতনায়ভাষা আন্দোলনের গুরুত্ব ব্যাখ্যা কর </a:t>
            </a:r>
            <a:r>
              <a:rPr lang="en-US" sz="4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8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2286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-761999"/>
            <a:ext cx="72390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3900" dirty="0">
              <a:solidFill>
                <a:srgbClr val="C00000"/>
              </a:solidFill>
            </a:endParaRPr>
          </a:p>
        </p:txBody>
      </p:sp>
      <p:pic>
        <p:nvPicPr>
          <p:cNvPr id="7" name="Picture 6" descr="rose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52400"/>
            <a:ext cx="8229600" cy="6705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43000" y="914400"/>
            <a:ext cx="7315200" cy="37702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3900" b="1" dirty="0" smtClean="0">
                <a:ln>
                  <a:solidFill>
                    <a:srgbClr val="FF0000"/>
                  </a:solidFill>
                </a:ln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23900" b="1" dirty="0">
              <a:ln>
                <a:solidFill>
                  <a:srgbClr val="FF0000"/>
                </a:solidFill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00200" y="0"/>
            <a:ext cx="6477000" cy="1371600"/>
          </a:xfrm>
          <a:solidFill>
            <a:schemeClr val="bg2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8000" b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পরিচিতি </a:t>
            </a:r>
            <a:endParaRPr lang="en-US" sz="8000" b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724400" y="1524000"/>
            <a:ext cx="4419600" cy="4953000"/>
          </a:xfr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শ্রেণি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নবম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 বাংলাদেশ ও    	বিশ্ব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সময়-৪৫ মিনিট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 Placeholder 1"/>
          <p:cNvSpPr/>
          <p:nvPr>
            <p:ph type="body" sz="half" idx="2"/>
          </p:nvPr>
        </p:nvSpPr>
        <p:spPr>
          <a:xfrm>
            <a:off x="457200" y="1654810"/>
            <a:ext cx="4074795" cy="469138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p>
            <a:r>
              <a:rPr lang="en-US" sz="3600">
                <a:latin typeface="NikoshBAN" panose="02000000000000000000" pitchFamily="2" charset="0"/>
                <a:cs typeface="NikoshBAN" panose="02000000000000000000" pitchFamily="2" charset="0"/>
              </a:rPr>
              <a:t>নাজনীন হক চৌধুরী</a:t>
            </a:r>
            <a:endParaRPr lang="en-US" sz="360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</a:t>
            </a:r>
            <a:endParaRPr lang="en-US" sz="360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>
                <a:latin typeface="NikoshBAN" panose="02000000000000000000" pitchFamily="2" charset="0"/>
                <a:cs typeface="NikoshBAN" panose="02000000000000000000" pitchFamily="2" charset="0"/>
              </a:rPr>
              <a:t>কুমিরা আবাসিক বালিকা</a:t>
            </a:r>
            <a:endParaRPr lang="en-US" sz="360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>
                <a:latin typeface="NikoshBAN" panose="02000000000000000000" pitchFamily="2" charset="0"/>
                <a:cs typeface="NikoshBAN" panose="02000000000000000000" pitchFamily="2" charset="0"/>
              </a:rPr>
              <a:t>স্কুল এন্ড কলেজ</a:t>
            </a:r>
            <a:endParaRPr lang="en-US" sz="360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>
                <a:latin typeface="NikoshBAN" panose="02000000000000000000" pitchFamily="2" charset="0"/>
                <a:cs typeface="NikoshBAN" panose="02000000000000000000" pitchFamily="2" charset="0"/>
              </a:rPr>
              <a:t>সিতাকুন্ড চট্টগ্রাম</a:t>
            </a:r>
            <a:endParaRPr lang="en-US" sz="36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4" grpId="1" bldLvl="0" animBg="1"/>
      <p:bldP spid="5" grpId="0" animBg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 আন্দোলন</a:t>
            </a:r>
            <a:endParaRPr lang="en-US" dirty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6172200"/>
            <a:ext cx="90280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শিক্ষাবিদ,সাহিত্যিক, রাজনৈতিক নেতা প্রতিবাদ মিছিল বের 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1652834"/>
            <a:ext cx="4267200" cy="429076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774" y="3810000"/>
            <a:ext cx="3554583" cy="213583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14763"/>
            <a:ext cx="3583158" cy="20618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371600"/>
            <a:ext cx="7315200" cy="4191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 আন্দোলন</a:t>
            </a:r>
            <a:br>
              <a:rPr lang="en-US" sz="54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54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 –প্রথম</a:t>
            </a:r>
            <a:br>
              <a:rPr lang="en-US" sz="54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54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পাঠ-১</a:t>
            </a:r>
            <a:br>
              <a:rPr lang="en-US" sz="54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54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371600"/>
          </a:xfr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0800000" scaled="1"/>
            <a:tileRect/>
          </a:gradFill>
          <a:ln w="57150">
            <a:solidFill>
              <a:srgbClr val="00B050"/>
            </a:solidFill>
            <a:prstDash val="dash"/>
          </a:ln>
        </p:spPr>
        <p:txBody>
          <a:bodyPr>
            <a:normAutofit/>
          </a:bodyPr>
          <a:lstStyle/>
          <a:p>
            <a:r>
              <a:rPr lang="en-US" sz="7200" dirty="0" smtClean="0">
                <a:ln>
                  <a:solidFill>
                    <a:schemeClr val="accent3"/>
                  </a:solidFill>
                </a:ln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 ফল</a:t>
            </a:r>
            <a:endParaRPr lang="en-US" sz="7200" dirty="0" smtClean="0">
              <a:ln>
                <a:solidFill>
                  <a:schemeClr val="accent3"/>
                </a:solidFill>
              </a:ln>
              <a:solidFill>
                <a:schemeClr val="accent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2209800"/>
            <a:ext cx="8534399" cy="4093428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 w="57150"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n>
                  <a:solidFill>
                    <a:srgbClr val="0070C0"/>
                  </a:solidFill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</a:t>
            </a:r>
            <a:r>
              <a:rPr lang="en-US" sz="2800" dirty="0" smtClean="0">
                <a:ln>
                  <a:solidFill>
                    <a:srgbClr val="0070C0"/>
                  </a:solidFill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.........</a:t>
            </a:r>
            <a:endParaRPr lang="en-US" sz="2800" dirty="0" smtClean="0">
              <a:ln>
                <a:solidFill>
                  <a:srgbClr val="0070C0"/>
                </a:solidFill>
              </a:ln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n>
                  <a:solidFill>
                    <a:srgbClr val="0070C0"/>
                  </a:solidFill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ভাষা আন্দোলন কি তা বলতে পারবে । </a:t>
            </a:r>
            <a:endParaRPr lang="en-US" sz="2800" dirty="0" smtClean="0">
              <a:ln>
                <a:solidFill>
                  <a:srgbClr val="0070C0"/>
                </a:solidFill>
              </a:ln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n>
                  <a:solidFill>
                    <a:srgbClr val="0070C0"/>
                  </a:solidFill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 আন্দোলনে বুদ্ধিজীবি,শিক্ষাবিদ,ছাত্র এবং রাজনৈতিক নেতাদের ভূমিকা   সম্পর্কে বর্ণনা করতে পারবে।</a:t>
            </a:r>
            <a:endParaRPr lang="en-US" sz="2800" dirty="0" smtClean="0">
              <a:ln>
                <a:solidFill>
                  <a:srgbClr val="0070C0"/>
                </a:solidFill>
              </a:ln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n>
                  <a:solidFill>
                    <a:srgbClr val="0070C0"/>
                  </a:solidFill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শহিদ মিনার কি জন্য স্থাপন করা হয়েছে তা ব্যাখ্যা করতে পারবে।</a:t>
            </a:r>
            <a:endParaRPr lang="en-US" sz="2800" dirty="0" smtClean="0">
              <a:ln>
                <a:solidFill>
                  <a:srgbClr val="0070C0"/>
                </a:solidFill>
              </a:ln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800" dirty="0" smtClean="0">
              <a:ln>
                <a:solidFill>
                  <a:srgbClr val="0070C0"/>
                </a:solidFill>
              </a:ln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800" dirty="0" smtClean="0">
              <a:ln>
                <a:solidFill>
                  <a:srgbClr val="0070C0"/>
                </a:solidFill>
              </a:ln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800" dirty="0" smtClean="0">
              <a:ln>
                <a:solidFill>
                  <a:srgbClr val="0070C0"/>
                </a:solidFill>
              </a:ln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smtClean="0">
                <a:ln>
                  <a:solidFill>
                    <a:srgbClr val="0070C0"/>
                  </a:solidFill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 smtClean="0">
              <a:ln>
                <a:solidFill>
                  <a:srgbClr val="0070C0"/>
                </a:solidFill>
              </a:ln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3505200"/>
            <a:ext cx="2590800" cy="2409825"/>
          </a:xfrm>
          <a:prstGeom prst="rect">
            <a:avLst/>
          </a:prstGeom>
          <a:ln w="57150"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29000"/>
            <a:ext cx="2924174" cy="2514599"/>
          </a:xfrm>
          <a:prstGeom prst="rect">
            <a:avLst/>
          </a:prstGeom>
          <a:ln w="57150">
            <a:noFill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228600"/>
            <a:ext cx="5486400" cy="2971800"/>
          </a:xfrm>
          <a:prstGeom prst="rect">
            <a:avLst/>
          </a:prstGeom>
          <a:ln w="57150">
            <a:noFill/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3429000"/>
            <a:ext cx="2971800" cy="2438400"/>
          </a:xfrm>
          <a:prstGeom prst="rect">
            <a:avLst/>
          </a:prstGeom>
          <a:ln w="57150">
            <a:noFill/>
          </a:ln>
        </p:spPr>
      </p:pic>
      <p:sp>
        <p:nvSpPr>
          <p:cNvPr id="10" name="TextBox 9"/>
          <p:cNvSpPr txBox="1"/>
          <p:nvPr/>
        </p:nvSpPr>
        <p:spPr>
          <a:xfrm>
            <a:off x="678543" y="5925664"/>
            <a:ext cx="827983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শিক্ষাবিদ,বুদ্ধিজীবি,ছাত্রসমাজ,রাজনৈতিক নেতা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বিভিন্ন ধরনের পেশা জীবি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প্রতিবাদ মিছিল বের করে।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435" y="89156"/>
            <a:ext cx="2240643" cy="2501644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12" name="TextBox 11"/>
          <p:cNvSpPr txBox="1"/>
          <p:nvPr/>
        </p:nvSpPr>
        <p:spPr>
          <a:xfrm>
            <a:off x="60778" y="2619347"/>
            <a:ext cx="30011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মোহাম্মদ আলী জিন্না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যখন বলেন 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পাকিস্তানের একমাত্র রাষ্ট্রভাষা হবে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উর্দু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28600"/>
            <a:ext cx="8458200" cy="57150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</p:pic>
      <p:sp>
        <p:nvSpPr>
          <p:cNvPr id="5" name="TextBox 4"/>
          <p:cNvSpPr txBox="1"/>
          <p:nvPr/>
        </p:nvSpPr>
        <p:spPr>
          <a:xfrm>
            <a:off x="683029" y="6172200"/>
            <a:ext cx="84609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রাজনীতিবীদ ও ঢাকা বিশ্ব বিদ্যালয়ের ছাত্রদের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সর্বদলীয়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ভাষা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সংগ্রাম পরিষদ গঠিত হয়।</a:t>
            </a:r>
            <a:endParaRPr lang="en-US" sz="1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914" y="5334000"/>
            <a:ext cx="87623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১৯৪৮ সালের ১১ই মার্চ ভাষার দাবিতে ধর্মঘট ডাকলে শেখ মুজিবুর রহমান সহ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আর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অনেকেই গ্রেপ্তার হন।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800"/>
            <a:ext cx="4114800" cy="48110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832" y="228600"/>
            <a:ext cx="4214417" cy="480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194" y="0"/>
            <a:ext cx="7924800" cy="554735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60194" y="5715000"/>
            <a:ext cx="834074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144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ধারা জারি ভঙ্গকরে রফিক,শফিক,জব্বার,বরকত,সালাম,আরো নাম না 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অনেকে মিছিল বের করেন।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0</TotalTime>
  <Words>1450</Words>
  <Application>WPS Presentation</Application>
  <PresentationFormat>On-screen Show (4:3)</PresentationFormat>
  <Paragraphs>73</Paragraphs>
  <Slides>15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3" baseType="lpstr">
      <vt:lpstr>Arial</vt:lpstr>
      <vt:lpstr>SimSun</vt:lpstr>
      <vt:lpstr>Wingdings</vt:lpstr>
      <vt:lpstr>NikoshBAN</vt:lpstr>
      <vt:lpstr>Calibri</vt:lpstr>
      <vt:lpstr>Microsoft YaHei</vt:lpstr>
      <vt:lpstr>Arial Unicode MS</vt:lpstr>
      <vt:lpstr>Office Theme</vt:lpstr>
      <vt:lpstr>PowerPoint 演示文稿</vt:lpstr>
      <vt:lpstr>      পরিচিতি </vt:lpstr>
      <vt:lpstr>ভাষা আন্দোলন</vt:lpstr>
      <vt:lpstr>ভাষা আন্দোলন অধ্যায় –প্রথম পাঠ-১ </vt:lpstr>
      <vt:lpstr>শিখন ফল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দলীয় কাজ</vt:lpstr>
      <vt:lpstr>মূল্যায়ন</vt:lpstr>
      <vt:lpstr>বাড়ির কাজ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TSS</dc:creator>
  <cp:lastModifiedBy>ASUS</cp:lastModifiedBy>
  <cp:revision>185</cp:revision>
  <dcterms:created xsi:type="dcterms:W3CDTF">2006-08-16T00:00:00Z</dcterms:created>
  <dcterms:modified xsi:type="dcterms:W3CDTF">2021-03-02T04:54:34Z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1033-11.2.0.9984</vt:lpwstr>
  </property>
</Properties>
</file>