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  <p:sldMasterId id="2147483894" r:id="rId2"/>
    <p:sldMasterId id="2147483906" r:id="rId3"/>
    <p:sldMasterId id="2147483918" r:id="rId4"/>
    <p:sldMasterId id="2147483930" r:id="rId5"/>
  </p:sldMasterIdLst>
  <p:notesMasterIdLst>
    <p:notesMasterId r:id="rId23"/>
  </p:notesMasterIdLst>
  <p:sldIdLst>
    <p:sldId id="273" r:id="rId6"/>
    <p:sldId id="274" r:id="rId7"/>
    <p:sldId id="276" r:id="rId8"/>
    <p:sldId id="259" r:id="rId9"/>
    <p:sldId id="260" r:id="rId10"/>
    <p:sldId id="258" r:id="rId11"/>
    <p:sldId id="261" r:id="rId12"/>
    <p:sldId id="262" r:id="rId13"/>
    <p:sldId id="263" r:id="rId14"/>
    <p:sldId id="264" r:id="rId15"/>
    <p:sldId id="265" r:id="rId16"/>
    <p:sldId id="267" r:id="rId17"/>
    <p:sldId id="268" r:id="rId18"/>
    <p:sldId id="269" r:id="rId19"/>
    <p:sldId id="270" r:id="rId20"/>
    <p:sldId id="271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-787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E27DD-FEEB-4A26-A088-FB446352C8D8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64C9FF-7358-40DF-805E-3CD54EEBD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6765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3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400" y="1871149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400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3" y="5037663"/>
            <a:ext cx="897467" cy="279400"/>
          </a:xfrm>
        </p:spPr>
        <p:txBody>
          <a:bodyPr/>
          <a:lstStyle/>
          <a:p>
            <a:fld id="{533FF4AF-570C-4EB3-AE6D-64C0EA01C78A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13" y="5037663"/>
            <a:ext cx="551167" cy="279400"/>
          </a:xfrm>
        </p:spPr>
        <p:txBody>
          <a:bodyPr/>
          <a:lstStyle/>
          <a:p>
            <a:fld id="{45DECFAD-B077-4E8A-B081-3E14725CF28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91804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7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417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7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133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71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71" y="4343417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12341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25" y="982132"/>
            <a:ext cx="9296399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3" y="3352800"/>
            <a:ext cx="8839203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417"/>
            <a:ext cx="9609667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93370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3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3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8122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25" y="982132"/>
            <a:ext cx="9296399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3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3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33917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7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3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11" y="4470417"/>
            <a:ext cx="9609671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10775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48780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69" y="982136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10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1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3883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65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65" y="4421097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33FF4AF-570C-4EB3-AE6D-64C0EA01C78A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83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6" y="5719983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DECFAD-B077-4E8A-B081-3E14725CF2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87082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6" y="2900831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5" y="4267217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6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711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61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711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207431" y="601900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61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52"/>
            <a:ext cx="4658219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51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7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207431" y="601900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89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3" y="4133105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52"/>
            <a:ext cx="4658219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11" y="1030147"/>
            <a:ext cx="1979271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6" y="1030147"/>
            <a:ext cx="7231605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62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62" y="4421093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33FF4AF-570C-4EB3-AE6D-64C0EA01C78A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79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6" y="5719979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DECFAD-B077-4E8A-B081-3E14725CF2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9" y="3846069"/>
            <a:ext cx="8158691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949965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6" y="2900831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5" y="4267213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6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707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8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707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207431" y="601896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61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48"/>
            <a:ext cx="4658219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47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7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207431" y="601896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86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3" y="4133101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48"/>
            <a:ext cx="4658219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9" y="1030147"/>
            <a:ext cx="1979271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6" y="1030147"/>
            <a:ext cx="7231605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77738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8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8" y="4421087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33FF4AF-570C-4EB3-AE6D-64C0EA01C78A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73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6" y="5719973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DECFAD-B077-4E8A-B081-3E14725CF2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6" y="2900831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5" y="4267207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6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701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4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701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207431" y="601890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61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42"/>
            <a:ext cx="4658219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41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7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207431" y="601890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82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3" y="4133095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42"/>
            <a:ext cx="4658219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80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80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605192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5" y="1030147"/>
            <a:ext cx="1979271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6" y="1030147"/>
            <a:ext cx="7231605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33FF4AF-570C-4EB3-AE6D-64C0EA01C78A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DECFAD-B077-4E8A-B081-3E14725CF2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884577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1429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23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9" y="982136"/>
            <a:ext cx="5469467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23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42704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3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0435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3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3" y="982150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3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33FF4AF-570C-4EB3-AE6D-64C0EA01C78A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3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13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5DECFAD-B077-4E8A-B081-3E14725CF2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147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504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34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5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33FF4AF-570C-4EB3-AE6D-64C0EA01C78A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77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508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5DECFAD-B077-4E8A-B081-3E14725CF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500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31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50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33FF4AF-570C-4EB3-AE6D-64C0EA01C78A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73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504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5DECFAD-B077-4E8A-B081-3E14725CF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94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7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33FF4AF-570C-4EB3-AE6D-64C0EA01C78A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7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8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5DECFAD-B077-4E8A-B081-3E14725CF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33FF4AF-570C-4EB3-AE6D-64C0EA01C78A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5DECFAD-B077-4E8A-B081-3E14725CF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se_rou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109" y="875331"/>
            <a:ext cx="7391400" cy="59122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66109" y="-106712"/>
            <a:ext cx="624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768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4143" y="176934"/>
            <a:ext cx="2697480" cy="58263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40937" y="1512718"/>
            <a:ext cx="3334871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দেখতে পাচ্ছ?</a:t>
            </a:r>
            <a:endParaRPr lang="en-US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74329" y="3020219"/>
            <a:ext cx="4068067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 ভারী ও হালকা বস্তু একসাথে ভূমিতে পড়তে পারে?</a:t>
            </a:r>
            <a:endParaRPr lang="en-US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35198" y="6273234"/>
            <a:ext cx="10078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বাতাসের বাধা না থাকলে, একই উচ্চতা থেকে পড়লে এক সাথে পড়তে পারে।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2629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824455" y="2493728"/>
            <a:ext cx="2880360" cy="286131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পড়ন্ত বস্তুর সূত্রের শর্ত ৩টি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8376672" y="823320"/>
            <a:ext cx="1935480" cy="2286000"/>
          </a:xfrm>
          <a:prstGeom prst="wedgeEllipseCallout">
            <a:avLst>
              <a:gd name="adj1" fmla="val -106080"/>
              <a:gd name="adj2" fmla="val 37274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 উচ্চতা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2851719" y="823320"/>
            <a:ext cx="2202180" cy="2038350"/>
          </a:xfrm>
          <a:prstGeom prst="wedgeEllipseCallout">
            <a:avLst>
              <a:gd name="adj1" fmla="val 75403"/>
              <a:gd name="adj2" fmla="val 41641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বিনা বাধা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2142215" y="4234898"/>
            <a:ext cx="2682240" cy="2240280"/>
          </a:xfrm>
          <a:prstGeom prst="wedgeEllipseCallout">
            <a:avLst>
              <a:gd name="adj1" fmla="val 54664"/>
              <a:gd name="adj2" fmla="val -54753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 সময়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66934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3649" y="828520"/>
            <a:ext cx="2753955" cy="53044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09701" y="1680107"/>
            <a:ext cx="4747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পড়ন্ত বস্তুর সূত্র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bn-BD" sz="24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  সূত্র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সমান সময়ে সমান পথ অতিক্রম করে </a:t>
            </a:r>
            <a:endParaRPr lang="en-US" sz="2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4209689" y="3065270"/>
                <a:ext cx="490728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দ্বিতীয়  সূত্র</a:t>
                </a:r>
                <a:r>
                  <a:rPr lang="en-US" sz="24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  <a:r>
                  <a:rPr lang="bn-BD" sz="24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পড়ন্ত বস্তুর বেগ সময়ের সমানুপাতিক।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𝑣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∝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𝑡</m:t>
                      </m:r>
                    </m:oMath>
                  </m:oMathPara>
                </a14:m>
                <a:endParaRPr lang="en-US" sz="24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9689" y="3065262"/>
                <a:ext cx="4907280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1988" t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/>
              <p:cNvSpPr txBox="1"/>
              <p:nvPr/>
            </p:nvSpPr>
            <p:spPr>
              <a:xfrm>
                <a:off x="4209689" y="4450433"/>
                <a:ext cx="4907280" cy="862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তৃতীয় সূত্র</a:t>
                </a:r>
                <a:r>
                  <a:rPr lang="en-US" sz="2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  <a:r>
                  <a:rPr lang="bn-BD" sz="2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পড়ন্ত বস্তুর অতিক্রান্ত দূরত্ব সময়ের বর্গের সমানুপাতিক।</a:t>
                </a:r>
                <a:r>
                  <a:rPr lang="en-US" sz="2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h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∝</m:t>
                    </m:r>
                    <m:sSup>
                      <m:sSupPr>
                        <m:ctrlP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𝑡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9689" y="4450433"/>
                <a:ext cx="4907280" cy="862608"/>
              </a:xfrm>
              <a:prstGeom prst="rect">
                <a:avLst/>
              </a:prstGeom>
              <a:blipFill rotWithShape="0">
                <a:blip r:embed="rId4"/>
                <a:stretch>
                  <a:fillRect l="-1988" t="-11268" r="-870" b="-13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3286758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63003" y="1246972"/>
            <a:ext cx="6598920" cy="86868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74869" y="2984166"/>
            <a:ext cx="6568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পড়ন্ত বস্তুর দ্বিতীয় সূত্রের গাণিতিক ব্যাখ্যা দাও।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2575" y="4591888"/>
            <a:ext cx="10157792" cy="138499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7030A0"/>
                </a:solidFill>
              </a:rPr>
              <a:t>দ্বিতীয় সূত্রানুযায়ী বেগ এবং সময় পরসস্পরের সমানুপাতিক। অর্থাৎ সময় বাড়ার সাথে সাথে বেগ সমান হারে বাড়তে থাকবে। </a:t>
            </a:r>
            <a:endParaRPr lang="en-US" sz="2800" dirty="0">
              <a:solidFill>
                <a:srgbClr val="7030A0"/>
              </a:solidFill>
            </a:endParaRPr>
          </a:p>
          <a:p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79842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85522" y="1209869"/>
            <a:ext cx="1890311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9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95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0898" y="2741003"/>
            <a:ext cx="74180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7213" indent="-557213">
              <a:buFont typeface="+mj-lt"/>
              <a:buAutoNum type="arabicPeriod"/>
            </a:pPr>
            <a:r>
              <a:rPr lang="bn-BD" sz="3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 ও পৃথিবীর আকর্ষণকে কী বলে?</a:t>
            </a:r>
            <a:endParaRPr lang="bn-BD" sz="3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57213" indent="-557213">
              <a:buFont typeface="+mj-lt"/>
              <a:buAutoNum type="arabicPeriod"/>
            </a:pPr>
            <a:r>
              <a:rPr lang="bn-BD" sz="3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 পৃষ্ঠের কোথায় অভিকর্ষজ ত্বরণের মান কম? </a:t>
            </a:r>
            <a:endParaRPr lang="bn-BD" sz="3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57213" indent="-557213">
              <a:buFont typeface="+mj-lt"/>
              <a:buAutoNum type="arabicPeriod"/>
            </a:pPr>
            <a:r>
              <a:rPr lang="bn-BD" sz="3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অভিকর্ষজ ত্বরণের আদর্শমান কত?</a:t>
            </a:r>
            <a:endParaRPr lang="bn-BD" sz="3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57213" indent="-557213">
              <a:buFont typeface="+mj-lt"/>
              <a:buAutoNum type="arabicPeriod"/>
            </a:pPr>
            <a:r>
              <a:rPr lang="bn-BD" sz="3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পড়ন্ত বস্তুর অতিক্রান্ত দূরত্বের সাথে সময়ের সম্পর্ক কী</a:t>
            </a:r>
            <a:r>
              <a:rPr lang="en-US" sz="3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</a:t>
            </a:r>
            <a:r>
              <a:rPr lang="bn-BD" sz="3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প? </a:t>
            </a:r>
            <a:endParaRPr lang="en-US" sz="3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846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3110" y="3094946"/>
            <a:ext cx="68040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50 </a:t>
            </a:r>
            <a:r>
              <a:rPr lang="bn-BD" sz="3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 উঁচু দালানের ছাদ থেকে কোনো বস্তু ছেড়ে দিলে এটি কত বেগে ভূ-পৃষ্ঠকে আঘাত করবে? </a:t>
            </a:r>
            <a:endParaRPr lang="en-US" sz="3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5105" y="1415880"/>
            <a:ext cx="2606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152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1112" y="1819178"/>
            <a:ext cx="51849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অধ্যায়ের  গুরুত্ত্বপূর্ণ শব্দ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34248" y="3079950"/>
            <a:ext cx="43586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অভিকর্ষজ ত্বরণ, </a:t>
            </a:r>
            <a:r>
              <a:rPr lang="bn-BD" sz="3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মহাকর্ষীয় ধ্রুবক</a:t>
            </a:r>
            <a:endParaRPr lang="en-US" sz="3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880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1371600" y="228601"/>
            <a:ext cx="6248400" cy="12953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960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rose_rou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844285"/>
            <a:ext cx="6268112" cy="50137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06750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925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925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192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92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895603" y="609600"/>
            <a:ext cx="3284756" cy="575830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  <a:spAutoFit/>
          </a:bodyPr>
          <a:lstStyle/>
          <a:p>
            <a:pPr algn="ctr"/>
            <a:r>
              <a:rPr lang="bn-BD" sz="32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34403" y="1355724"/>
            <a:ext cx="7353300" cy="481059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822912" y="1355724"/>
            <a:ext cx="76200" cy="48105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58240" y="4248796"/>
            <a:ext cx="3452817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মোজাম্মেল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ভৌতবিজ্ঞান</a:t>
            </a:r>
            <a:r>
              <a:rPr lang="en-US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পরৈকোড়া নয়নতারা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bn-IN" sz="24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088" y="1645790"/>
            <a:ext cx="2368717" cy="236871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8548" y="1483001"/>
            <a:ext cx="1609725" cy="20955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861012" y="4054444"/>
            <a:ext cx="32834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000" i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000" i="1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নবম</a:t>
            </a:r>
            <a:endParaRPr lang="bn-IN" sz="2000" i="1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000" i="1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বিষয়ঃ পদার্থবিজ্ঞান</a:t>
            </a:r>
          </a:p>
          <a:p>
            <a:pPr algn="ctr"/>
            <a:r>
              <a:rPr lang="bn-IN" sz="2000" i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অধ্যায়ঃ২য়</a:t>
            </a:r>
            <a:endParaRPr lang="en-US" sz="2000" i="1" dirty="0" smtClean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000" i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(গতি)</a:t>
            </a:r>
          </a:p>
          <a:p>
            <a:pPr algn="ctr"/>
            <a:r>
              <a:rPr lang="bn-IN" sz="2000" i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000" i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পড়ন্ত </a:t>
            </a:r>
            <a:r>
              <a:rPr lang="bn-BD" sz="2000" i="1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বস্তুর </a:t>
            </a:r>
            <a:r>
              <a:rPr lang="bn-BD" sz="2000" i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গতি</a:t>
            </a:r>
            <a:r>
              <a:rPr lang="bn-IN" sz="2000" i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2000" i="1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000" i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IN" sz="2000" i="1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৫০ মিনিট</a:t>
            </a:r>
            <a:endParaRPr lang="en-US" sz="2000" i="1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221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1899" y="1486612"/>
            <a:ext cx="8575774" cy="56346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36618" y="176902"/>
            <a:ext cx="79663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solidFill>
                  <a:srgbClr val="FF00FF"/>
                </a:solidFill>
              </a:rPr>
              <a:t>: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1983245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20464" y="238846"/>
            <a:ext cx="3228976" cy="5084433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8452685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8198"/>
          <a:stretch/>
        </p:blipFill>
        <p:spPr>
          <a:xfrm>
            <a:off x="9203648" y="316385"/>
            <a:ext cx="2468593" cy="588563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580860" y="1422752"/>
            <a:ext cx="4937760" cy="405057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পড়ন্ত বস্তুর গতি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66391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39097" y="1200060"/>
            <a:ext cx="7188083" cy="92333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09229" y="3081147"/>
            <a:ext cx="7588788" cy="1615404"/>
            <a:chOff x="672975" y="2274911"/>
            <a:chExt cx="9680721" cy="858821"/>
          </a:xfrm>
        </p:grpSpPr>
        <p:sp>
          <p:nvSpPr>
            <p:cNvPr id="5" name="TextBox 4"/>
            <p:cNvSpPr txBox="1"/>
            <p:nvPr/>
          </p:nvSpPr>
          <p:spPr>
            <a:xfrm>
              <a:off x="912248" y="2274911"/>
              <a:ext cx="9202177" cy="310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bn-BD" sz="32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bn-BD" sz="32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মুক্তভাবে পড়ন্ত বস্তুর গতি ব্যাখ্যা করতে পারবে</a:t>
              </a:r>
              <a:r>
                <a:rPr lang="en-US" sz="32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;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72975" y="2822839"/>
              <a:ext cx="9680720" cy="310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bn-BD" sz="32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bn-BD" sz="32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মুক্তভাবে পড়ন্ত </a:t>
              </a:r>
              <a:r>
                <a:rPr lang="bn-BD" sz="32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বস্তুর সূত্রাবলী ব্যাখ্যা </a:t>
              </a:r>
              <a:r>
                <a:rPr lang="bn-BD" sz="32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করতে পারবে।</a:t>
              </a:r>
              <a:endPara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72976" y="2585804"/>
              <a:ext cx="9680720" cy="310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bn-BD" sz="32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অভিকর্ষজ ত্বরণ ব্যাখ্যা করতে পারবে</a:t>
              </a:r>
              <a:r>
                <a:rPr lang="en-US" sz="32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;</a:t>
              </a:r>
              <a:endPara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62128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713" y="1084640"/>
            <a:ext cx="4240531" cy="26690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26" t="7529" r="3080" b="5476"/>
          <a:stretch/>
        </p:blipFill>
        <p:spPr>
          <a:xfrm>
            <a:off x="5985061" y="1084640"/>
            <a:ext cx="5636715" cy="2669040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5" name="TextBox 4"/>
          <p:cNvSpPr txBox="1"/>
          <p:nvPr/>
        </p:nvSpPr>
        <p:spPr>
          <a:xfrm>
            <a:off x="536725" y="4560476"/>
            <a:ext cx="4644887" cy="175432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 ব্যক্তি বল উপরের দিকে ছুড়ার পর ভূমিতে ফিরে আসছে-অভিকর্ষ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31614" y="4548963"/>
            <a:ext cx="4073057" cy="1200329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সূর্‍্য ও যেকোন বস্তুর মধ্যে আকর্ষন-মহাকর্ষ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671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893571" y="1554480"/>
            <a:ext cx="4472940" cy="3246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পৃথিবীর কেন্দ্র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893571" y="1554480"/>
            <a:ext cx="4472940" cy="3246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পৃথিবীর কেন্দ্র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676651" y="868680"/>
            <a:ext cx="906780" cy="685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130040" y="1554480"/>
            <a:ext cx="3322320" cy="1463040"/>
            <a:chOff x="4130040" y="1554480"/>
            <a:chExt cx="3322320" cy="1463040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4130040" y="1554480"/>
              <a:ext cx="0" cy="14630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/>
            <p:cNvGrpSpPr/>
            <p:nvPr/>
          </p:nvGrpSpPr>
          <p:grpSpPr>
            <a:xfrm>
              <a:off x="4130040" y="1676400"/>
              <a:ext cx="3322320" cy="584775"/>
              <a:chOff x="4130040" y="1676400"/>
              <a:chExt cx="3322320" cy="584775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>
                <a:off x="4130040" y="1965960"/>
                <a:ext cx="17526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6111240" y="1676400"/>
                <a:ext cx="13411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দূরত্ব 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R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1695452" y="827762"/>
            <a:ext cx="1847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বস্তুর ভর 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49399" y="2946121"/>
            <a:ext cx="2605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মহাকর্ষ সূত্রানুসারে,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TextBox 15"/>
              <p:cNvSpPr txBox="1"/>
              <p:nvPr/>
            </p:nvSpPr>
            <p:spPr>
              <a:xfrm>
                <a:off x="9154475" y="2777507"/>
                <a:ext cx="1985012" cy="9219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𝐺𝑀𝑚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4474" y="2777507"/>
                <a:ext cx="1985012" cy="92198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TextBox 16"/>
              <p:cNvSpPr txBox="1"/>
              <p:nvPr/>
            </p:nvSpPr>
            <p:spPr>
              <a:xfrm>
                <a:off x="6781800" y="4228865"/>
                <a:ext cx="3928112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bn-BD" sz="32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গতির সূত্র থেকে,</a:t>
                </a:r>
                <a14:m>
                  <m:oMath xmlns:m="http://schemas.openxmlformats.org/officeDocument/2006/math">
                    <m:r>
                      <a:rPr lang="bn-BD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m:rPr>
                        <m:sty m:val="p"/>
                      </m:rPr>
                      <a:rPr lang="en-US" sz="3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𝑚𝑔</m:t>
                    </m:r>
                  </m:oMath>
                </a14:m>
                <a:endParaRPr lang="en-US" sz="3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4228847"/>
                <a:ext cx="3928112" cy="492443"/>
              </a:xfrm>
              <a:prstGeom prst="rect">
                <a:avLst/>
              </a:prstGeom>
              <a:blipFill rotWithShape="0">
                <a:blip r:embed="rId3"/>
                <a:stretch>
                  <a:fillRect l="-6366" t="-37500" b="-5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TextBox 17"/>
              <p:cNvSpPr txBox="1"/>
              <p:nvPr/>
            </p:nvSpPr>
            <p:spPr>
              <a:xfrm>
                <a:off x="6366512" y="5409362"/>
                <a:ext cx="3831493" cy="8066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28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অবিকর্ষজ</m:t>
                      </m:r>
                      <m:r>
                        <a:rPr lang="bn-IN" sz="28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n-IN" sz="28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ত্বরণ</m:t>
                      </m:r>
                      <m:r>
                        <a:rPr lang="bn-IN" sz="28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𝐺𝑀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6510" y="5409344"/>
                <a:ext cx="3831493" cy="8066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5719861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4" grpId="0"/>
      <p:bldP spid="15" grpId="0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6508" y="1875731"/>
            <a:ext cx="6478989" cy="323949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043943" y="1098364"/>
            <a:ext cx="8440972" cy="735726"/>
            <a:chOff x="0" y="1270142"/>
            <a:chExt cx="8869680" cy="898729"/>
          </a:xfrm>
        </p:grpSpPr>
        <p:sp>
          <p:nvSpPr>
            <p:cNvPr id="5" name="Rounded Rectangle 4"/>
            <p:cNvSpPr/>
            <p:nvPr/>
          </p:nvSpPr>
          <p:spPr>
            <a:xfrm>
              <a:off x="0" y="1270142"/>
              <a:ext cx="8732520" cy="89872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0" y="1441713"/>
              <a:ext cx="8869680" cy="7143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পৃথিবীর কোথায় অভিকর্ষজ ত্বরণের মান বেশি গাণিতিক যুক্তি দাও।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335495" y="3330964"/>
            <a:ext cx="1996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বিষুবীয় অঞ্চল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20088" y="5060971"/>
            <a:ext cx="164592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মেরু অঞ্চল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62039" y="513589"/>
            <a:ext cx="1889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66008" y="654033"/>
            <a:ext cx="2453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৮ 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TextBox 11"/>
              <p:cNvSpPr txBox="1"/>
              <p:nvPr/>
            </p:nvSpPr>
            <p:spPr>
              <a:xfrm>
                <a:off x="894525" y="5529179"/>
                <a:ext cx="10296939" cy="10783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g=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𝐺𝑀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p>
                      </m:den>
                    </m:f>
                  </m:oMath>
                </a14:m>
                <a:r>
                  <a:rPr lang="bn-BD" dirty="0">
                    <a:solidFill>
                      <a:srgbClr val="FF0000"/>
                    </a:solidFill>
                  </a:rPr>
                  <a:t> সমীকরণে ব্যাসার্ধ্য</a:t>
                </a:r>
                <a:r>
                  <a:rPr lang="en-US" dirty="0">
                    <a:solidFill>
                      <a:srgbClr val="FF0000"/>
                    </a:solidFill>
                  </a:rPr>
                  <a:t/>
                </a:r>
                <a:r>
                  <a:rPr lang="en-US" dirty="0" err="1">
                    <a:solidFill>
                      <a:srgbClr val="FF0000"/>
                    </a:solidFill>
                  </a:rPr>
                  <a:t>বিষুবীয়</a:t>
                </a:r>
                <a:r>
                  <a:rPr lang="en-US" dirty="0">
                    <a:solidFill>
                      <a:srgbClr val="FF0000"/>
                    </a:solidFill>
                  </a:rPr>
                  <a:t/>
                </a:r>
                <a:r>
                  <a:rPr lang="en-US" dirty="0" err="1">
                    <a:solidFill>
                      <a:srgbClr val="FF0000"/>
                    </a:solidFill>
                  </a:rPr>
                  <a:t>অঞ্চলে</a:t>
                </a:r>
                <a:r>
                  <a:rPr lang="bn-BD" dirty="0">
                    <a:solidFill>
                      <a:srgbClr val="FF0000"/>
                    </a:solidFill>
                  </a:rPr>
                  <a:t/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bn-BD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bn-BD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আবার</m:t>
                    </m:r>
                    <m:r>
                      <m:rPr>
                        <m:nor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মেরু</m:t>
                    </m:r>
                    <m:r>
                      <m:rPr>
                        <m:nor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FF0000"/>
                        </a:solidFill>
                      </a:rPr>
                      <m:t>অঞ্চলে</m:t>
                    </m:r>
                    <m:r>
                      <a:rPr lang="en-US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bn-BD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bn-BD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ধরে</m:t>
                    </m:r>
                    <m:r>
                      <a:rPr lang="bn-BD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bn-BD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হিসাব</m:t>
                    </m:r>
                    <m:r>
                      <a:rPr lang="bn-BD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bn-BD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করা</m:t>
                    </m:r>
                    <m:r>
                      <a:rPr lang="bn-BD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bn-BD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যেতে</m:t>
                    </m:r>
                    <m:r>
                      <a:rPr lang="bn-BD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bn-BD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পারে</m:t>
                    </m:r>
                  </m:oMath>
                </a14:m>
                <a:r>
                  <a:rPr lang="bn-BD" dirty="0">
                    <a:solidFill>
                      <a:srgbClr val="FF0000"/>
                    </a:solidFill>
                  </a:rPr>
                  <a:t>।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522" y="5529178"/>
                <a:ext cx="10296939" cy="762773"/>
              </a:xfrm>
              <a:prstGeom prst="rect">
                <a:avLst/>
              </a:prstGeom>
              <a:blipFill rotWithShape="0">
                <a:blip r:embed="rId3"/>
                <a:stretch>
                  <a:fillRect l="-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5935932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1_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446</TotalTime>
  <Words>259</Words>
  <Application>Microsoft Office PowerPoint</Application>
  <PresentationFormat>Custom</PresentationFormat>
  <Paragraphs>58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Organic</vt:lpstr>
      <vt:lpstr>1_Austin</vt:lpstr>
      <vt:lpstr>2_Austin</vt:lpstr>
      <vt:lpstr>Austin</vt:lpstr>
      <vt:lpstr>3_Austin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</dc:creator>
  <cp:lastModifiedBy>USER</cp:lastModifiedBy>
  <cp:revision>88</cp:revision>
  <dcterms:created xsi:type="dcterms:W3CDTF">2019-10-29T16:42:50Z</dcterms:created>
  <dcterms:modified xsi:type="dcterms:W3CDTF">2021-03-01T20:39:17Z</dcterms:modified>
</cp:coreProperties>
</file>