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99B2562-DEBF-4248-9C3D-4C31F3129645}"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3CF-84E3-4F69-AFC5-C22014FA5FD2}" type="slidenum">
              <a:rPr lang="en-US" smtClean="0"/>
              <a:t>‹#›</a:t>
            </a:fld>
            <a:endParaRPr lang="en-US"/>
          </a:p>
        </p:txBody>
      </p:sp>
    </p:spTree>
    <p:extLst>
      <p:ext uri="{BB962C8B-B14F-4D97-AF65-F5344CB8AC3E}">
        <p14:creationId xmlns:p14="http://schemas.microsoft.com/office/powerpoint/2010/main" val="2932580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9B2562-DEBF-4248-9C3D-4C31F3129645}"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3CF-84E3-4F69-AFC5-C22014FA5FD2}" type="slidenum">
              <a:rPr lang="en-US" smtClean="0"/>
              <a:t>‹#›</a:t>
            </a:fld>
            <a:endParaRPr lang="en-US"/>
          </a:p>
        </p:txBody>
      </p:sp>
    </p:spTree>
    <p:extLst>
      <p:ext uri="{BB962C8B-B14F-4D97-AF65-F5344CB8AC3E}">
        <p14:creationId xmlns:p14="http://schemas.microsoft.com/office/powerpoint/2010/main" val="562862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9B2562-DEBF-4248-9C3D-4C31F3129645}"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3CF-84E3-4F69-AFC5-C22014FA5FD2}" type="slidenum">
              <a:rPr lang="en-US" smtClean="0"/>
              <a:t>‹#›</a:t>
            </a:fld>
            <a:endParaRPr lang="en-US"/>
          </a:p>
        </p:txBody>
      </p:sp>
    </p:spTree>
    <p:extLst>
      <p:ext uri="{BB962C8B-B14F-4D97-AF65-F5344CB8AC3E}">
        <p14:creationId xmlns:p14="http://schemas.microsoft.com/office/powerpoint/2010/main" val="1855779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9B2562-DEBF-4248-9C3D-4C31F3129645}"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3CF-84E3-4F69-AFC5-C22014FA5FD2}" type="slidenum">
              <a:rPr lang="en-US" smtClean="0"/>
              <a:t>‹#›</a:t>
            </a:fld>
            <a:endParaRPr lang="en-US"/>
          </a:p>
        </p:txBody>
      </p:sp>
    </p:spTree>
    <p:extLst>
      <p:ext uri="{BB962C8B-B14F-4D97-AF65-F5344CB8AC3E}">
        <p14:creationId xmlns:p14="http://schemas.microsoft.com/office/powerpoint/2010/main" val="3488975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9B2562-DEBF-4248-9C3D-4C31F3129645}"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3CF-84E3-4F69-AFC5-C22014FA5FD2}" type="slidenum">
              <a:rPr lang="en-US" smtClean="0"/>
              <a:t>‹#›</a:t>
            </a:fld>
            <a:endParaRPr lang="en-US"/>
          </a:p>
        </p:txBody>
      </p:sp>
    </p:spTree>
    <p:extLst>
      <p:ext uri="{BB962C8B-B14F-4D97-AF65-F5344CB8AC3E}">
        <p14:creationId xmlns:p14="http://schemas.microsoft.com/office/powerpoint/2010/main" val="3686530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9B2562-DEBF-4248-9C3D-4C31F3129645}"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A63CF-84E3-4F69-AFC5-C22014FA5FD2}" type="slidenum">
              <a:rPr lang="en-US" smtClean="0"/>
              <a:t>‹#›</a:t>
            </a:fld>
            <a:endParaRPr lang="en-US"/>
          </a:p>
        </p:txBody>
      </p:sp>
    </p:spTree>
    <p:extLst>
      <p:ext uri="{BB962C8B-B14F-4D97-AF65-F5344CB8AC3E}">
        <p14:creationId xmlns:p14="http://schemas.microsoft.com/office/powerpoint/2010/main" val="1802528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B2562-DEBF-4248-9C3D-4C31F3129645}" type="datetimeFigureOut">
              <a:rPr lang="en-US" smtClean="0"/>
              <a:t>3/2/2021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A63CF-84E3-4F69-AFC5-C22014FA5FD2}" type="slidenum">
              <a:rPr lang="en-US" smtClean="0"/>
              <a:t>‹#›</a:t>
            </a:fld>
            <a:endParaRPr lang="en-US"/>
          </a:p>
        </p:txBody>
      </p:sp>
    </p:spTree>
    <p:extLst>
      <p:ext uri="{BB962C8B-B14F-4D97-AF65-F5344CB8AC3E}">
        <p14:creationId xmlns:p14="http://schemas.microsoft.com/office/powerpoint/2010/main" val="4140809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9B2562-DEBF-4248-9C3D-4C31F3129645}" type="datetimeFigureOut">
              <a:rPr lang="en-US" smtClean="0"/>
              <a:t>3/2/2021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A63CF-84E3-4F69-AFC5-C22014FA5FD2}" type="slidenum">
              <a:rPr lang="en-US" smtClean="0"/>
              <a:t>‹#›</a:t>
            </a:fld>
            <a:endParaRPr lang="en-US"/>
          </a:p>
        </p:txBody>
      </p:sp>
    </p:spTree>
    <p:extLst>
      <p:ext uri="{BB962C8B-B14F-4D97-AF65-F5344CB8AC3E}">
        <p14:creationId xmlns:p14="http://schemas.microsoft.com/office/powerpoint/2010/main" val="238750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B2562-DEBF-4248-9C3D-4C31F3129645}" type="datetimeFigureOut">
              <a:rPr lang="en-US" smtClean="0"/>
              <a:t>3/2/2021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A63CF-84E3-4F69-AFC5-C22014FA5FD2}" type="slidenum">
              <a:rPr lang="en-US" smtClean="0"/>
              <a:t>‹#›</a:t>
            </a:fld>
            <a:endParaRPr lang="en-US"/>
          </a:p>
        </p:txBody>
      </p:sp>
    </p:spTree>
    <p:extLst>
      <p:ext uri="{BB962C8B-B14F-4D97-AF65-F5344CB8AC3E}">
        <p14:creationId xmlns:p14="http://schemas.microsoft.com/office/powerpoint/2010/main" val="4165398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9B2562-DEBF-4248-9C3D-4C31F3129645}"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A63CF-84E3-4F69-AFC5-C22014FA5FD2}" type="slidenum">
              <a:rPr lang="en-US" smtClean="0"/>
              <a:t>‹#›</a:t>
            </a:fld>
            <a:endParaRPr lang="en-US"/>
          </a:p>
        </p:txBody>
      </p:sp>
    </p:spTree>
    <p:extLst>
      <p:ext uri="{BB962C8B-B14F-4D97-AF65-F5344CB8AC3E}">
        <p14:creationId xmlns:p14="http://schemas.microsoft.com/office/powerpoint/2010/main" val="1145563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9B2562-DEBF-4248-9C3D-4C31F3129645}"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A63CF-84E3-4F69-AFC5-C22014FA5FD2}" type="slidenum">
              <a:rPr lang="en-US" smtClean="0"/>
              <a:t>‹#›</a:t>
            </a:fld>
            <a:endParaRPr lang="en-US"/>
          </a:p>
        </p:txBody>
      </p:sp>
    </p:spTree>
    <p:extLst>
      <p:ext uri="{BB962C8B-B14F-4D97-AF65-F5344CB8AC3E}">
        <p14:creationId xmlns:p14="http://schemas.microsoft.com/office/powerpoint/2010/main" val="3124646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9B2562-DEBF-4248-9C3D-4C31F3129645}" type="datetimeFigureOut">
              <a:rPr lang="en-US" smtClean="0"/>
              <a:t>3/2/2021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A63CF-84E3-4F69-AFC5-C22014FA5FD2}" type="slidenum">
              <a:rPr lang="en-US" smtClean="0"/>
              <a:t>‹#›</a:t>
            </a:fld>
            <a:endParaRPr lang="en-US"/>
          </a:p>
        </p:txBody>
      </p:sp>
    </p:spTree>
    <p:extLst>
      <p:ext uri="{BB962C8B-B14F-4D97-AF65-F5344CB8AC3E}">
        <p14:creationId xmlns:p14="http://schemas.microsoft.com/office/powerpoint/2010/main" val="502969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3" Type="http://schemas.openxmlformats.org/officeDocument/2006/relationships/image" Target="../media/image10.jpg" /><Relationship Id="rId2" Type="http://schemas.openxmlformats.org/officeDocument/2006/relationships/image" Target="../media/image9.jpg" /><Relationship Id="rId1" Type="http://schemas.openxmlformats.org/officeDocument/2006/relationships/slideLayout" Target="../slideLayouts/slideLayout7.xml" /><Relationship Id="rId5" Type="http://schemas.openxmlformats.org/officeDocument/2006/relationships/image" Target="../media/image12.jpg" /><Relationship Id="rId4" Type="http://schemas.openxmlformats.org/officeDocument/2006/relationships/image" Target="../media/image11.jpg" /></Relationships>
</file>

<file path=ppt/slides/_rels/slide12.xml.rels><?xml version="1.0" encoding="UTF-8" standalone="yes"?>
<Relationships xmlns="http://schemas.openxmlformats.org/package/2006/relationships"><Relationship Id="rId3" Type="http://schemas.openxmlformats.org/officeDocument/2006/relationships/image" Target="../media/image14.jpg" /><Relationship Id="rId2" Type="http://schemas.openxmlformats.org/officeDocument/2006/relationships/image" Target="../media/image13.jpg" /><Relationship Id="rId1" Type="http://schemas.openxmlformats.org/officeDocument/2006/relationships/slideLayout" Target="../slideLayouts/slideLayout7.xml" /><Relationship Id="rId5" Type="http://schemas.openxmlformats.org/officeDocument/2006/relationships/image" Target="../media/image16.jpg" /><Relationship Id="rId4" Type="http://schemas.openxmlformats.org/officeDocument/2006/relationships/image" Target="../media/image15.jpg" /></Relationships>
</file>

<file path=ppt/slides/_rels/slide13.xml.rels><?xml version="1.0" encoding="UTF-8" standalone="yes"?>
<Relationships xmlns="http://schemas.openxmlformats.org/package/2006/relationships"><Relationship Id="rId8" Type="http://schemas.openxmlformats.org/officeDocument/2006/relationships/image" Target="../media/image23.jpg" /><Relationship Id="rId3" Type="http://schemas.openxmlformats.org/officeDocument/2006/relationships/image" Target="../media/image18.jpg" /><Relationship Id="rId7" Type="http://schemas.openxmlformats.org/officeDocument/2006/relationships/image" Target="../media/image22.jpg" /><Relationship Id="rId2" Type="http://schemas.openxmlformats.org/officeDocument/2006/relationships/image" Target="../media/image17.jpg" /><Relationship Id="rId1" Type="http://schemas.openxmlformats.org/officeDocument/2006/relationships/slideLayout" Target="../slideLayouts/slideLayout7.xml" /><Relationship Id="rId6" Type="http://schemas.openxmlformats.org/officeDocument/2006/relationships/image" Target="../media/image21.jpg" /><Relationship Id="rId5" Type="http://schemas.openxmlformats.org/officeDocument/2006/relationships/image" Target="../media/image20.jpg" /><Relationship Id="rId10" Type="http://schemas.openxmlformats.org/officeDocument/2006/relationships/image" Target="../media/image25.jpg" /><Relationship Id="rId4" Type="http://schemas.openxmlformats.org/officeDocument/2006/relationships/image" Target="../media/image19.jpg" /><Relationship Id="rId9" Type="http://schemas.openxmlformats.org/officeDocument/2006/relationships/image" Target="../media/image24.jpg"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2" Type="http://schemas.openxmlformats.org/officeDocument/2006/relationships/image" Target="../media/image26.jp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3" Type="http://schemas.openxmlformats.org/officeDocument/2006/relationships/image" Target="../media/image4.jpg" /><Relationship Id="rId2" Type="http://schemas.openxmlformats.org/officeDocument/2006/relationships/image" Target="../media/image3.jp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3" Type="http://schemas.openxmlformats.org/officeDocument/2006/relationships/image" Target="../media/image7.jpg" /><Relationship Id="rId2" Type="http://schemas.openxmlformats.org/officeDocument/2006/relationships/image" Target="../media/image6.png" /><Relationship Id="rId1" Type="http://schemas.openxmlformats.org/officeDocument/2006/relationships/slideLayout" Target="../slideLayouts/slideLayout7.xml" /><Relationship Id="rId4" Type="http://schemas.openxmlformats.org/officeDocument/2006/relationships/image" Target="../media/ima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46909" y="371979"/>
            <a:ext cx="4739880" cy="830997"/>
          </a:xfrm>
          <a:prstGeom prst="rect">
            <a:avLst/>
          </a:prstGeom>
          <a:noFill/>
        </p:spPr>
        <p:txBody>
          <a:bodyPr wrap="square" rtlCol="0">
            <a:spAutoFit/>
          </a:bodyPr>
          <a:lstStyle/>
          <a:p>
            <a:r>
              <a:rPr lang="bn-IN" sz="4800" dirty="0">
                <a:solidFill>
                  <a:srgbClr val="7030A0"/>
                </a:solidFill>
                <a:latin typeface="NikoshBAN" panose="02000000000000000000" pitchFamily="2" charset="0"/>
                <a:cs typeface="NikoshBAN" panose="02000000000000000000" pitchFamily="2" charset="0"/>
              </a:rPr>
              <a:t>সবাইকে ফুলেল শুভেচ্ছা </a:t>
            </a:r>
            <a:endParaRPr lang="en-US" sz="4800" dirty="0">
              <a:solidFill>
                <a:srgbClr val="7030A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7655" y="1374426"/>
            <a:ext cx="9958388" cy="5269262"/>
          </a:xfrm>
          <a:prstGeom prst="rect">
            <a:avLst/>
          </a:prstGeom>
        </p:spPr>
      </p:pic>
    </p:spTree>
    <p:extLst>
      <p:ext uri="{BB962C8B-B14F-4D97-AF65-F5344CB8AC3E}">
        <p14:creationId xmlns:p14="http://schemas.microsoft.com/office/powerpoint/2010/main" val="3132182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04152" y="856299"/>
            <a:ext cx="2925398" cy="923330"/>
          </a:xfrm>
          <a:prstGeom prst="rect">
            <a:avLst/>
          </a:prstGeom>
          <a:noFill/>
        </p:spPr>
        <p:txBody>
          <a:bodyPr wrap="square" rtlCol="0">
            <a:spAutoFit/>
          </a:bodyPr>
          <a:lstStyle/>
          <a:p>
            <a:r>
              <a:rPr lang="bn-IN" sz="5400" u="sng" dirty="0">
                <a:latin typeface="NikoshBAN" panose="02000000000000000000" pitchFamily="2" charset="0"/>
                <a:cs typeface="NikoshBAN" panose="02000000000000000000" pitchFamily="2" charset="0"/>
              </a:rPr>
              <a:t>জোড়ায় কাজ</a:t>
            </a:r>
            <a:endParaRPr lang="en-US" sz="5400" u="sng" dirty="0">
              <a:latin typeface="NikoshBAN" panose="02000000000000000000" pitchFamily="2" charset="0"/>
              <a:cs typeface="NikoshBAN" panose="02000000000000000000" pitchFamily="2" charset="0"/>
            </a:endParaRPr>
          </a:p>
        </p:txBody>
      </p:sp>
      <p:sp>
        <p:nvSpPr>
          <p:cNvPr id="3" name="TextBox 2"/>
          <p:cNvSpPr txBox="1"/>
          <p:nvPr/>
        </p:nvSpPr>
        <p:spPr>
          <a:xfrm>
            <a:off x="2446116" y="3304908"/>
            <a:ext cx="7597995" cy="707886"/>
          </a:xfrm>
          <a:prstGeom prst="rect">
            <a:avLst/>
          </a:prstGeom>
          <a:noFill/>
        </p:spPr>
        <p:txBody>
          <a:bodyPr wrap="square" rtlCol="0">
            <a:spAutoFit/>
          </a:bodyPr>
          <a:lstStyle/>
          <a:p>
            <a:r>
              <a:rPr lang="bn-IN" sz="4000" dirty="0">
                <a:latin typeface="NikoshBAN" pitchFamily="2" charset="0"/>
                <a:cs typeface="NikoshBAN" pitchFamily="2" charset="0"/>
              </a:rPr>
              <a:t>কোন ব্যক্তির ডায়াবেটিস হওয়ার আশঙ্কা বেশি?  </a:t>
            </a:r>
            <a:endParaRPr lang="en-US" sz="4000" dirty="0">
              <a:latin typeface="NikoshBAN" panose="02000000000000000000" pitchFamily="2" charset="0"/>
              <a:cs typeface="NikoshBAN" panose="02000000000000000000" pitchFamily="2" charset="0"/>
            </a:endParaRPr>
          </a:p>
        </p:txBody>
      </p:sp>
      <p:sp>
        <p:nvSpPr>
          <p:cNvPr id="4" name="TextBox 3"/>
          <p:cNvSpPr txBox="1"/>
          <p:nvPr/>
        </p:nvSpPr>
        <p:spPr>
          <a:xfrm>
            <a:off x="8912244" y="5686158"/>
            <a:ext cx="3003532" cy="707886"/>
          </a:xfrm>
          <a:prstGeom prst="rect">
            <a:avLst/>
          </a:prstGeom>
          <a:noFill/>
        </p:spPr>
        <p:txBody>
          <a:bodyPr wrap="square" rtlCol="0">
            <a:spAutoFit/>
          </a:bodyPr>
          <a:lstStyle/>
          <a:p>
            <a:pPr lvl="0"/>
            <a:r>
              <a:rPr lang="bn-IN" sz="4000" dirty="0">
                <a:solidFill>
                  <a:prstClr val="black"/>
                </a:solidFill>
                <a:latin typeface="NikoshBAN" pitchFamily="2" charset="0"/>
                <a:cs typeface="NikoshBAN" pitchFamily="2" charset="0"/>
              </a:rPr>
              <a:t>সময়ঃ ০৫মিনিট</a:t>
            </a:r>
            <a:endParaRPr lang="en-US" sz="4000" dirty="0"/>
          </a:p>
        </p:txBody>
      </p:sp>
    </p:spTree>
    <p:extLst>
      <p:ext uri="{BB962C8B-B14F-4D97-AF65-F5344CB8AC3E}">
        <p14:creationId xmlns:p14="http://schemas.microsoft.com/office/powerpoint/2010/main" val="646446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31765" y="1048016"/>
            <a:ext cx="5317076" cy="707886"/>
          </a:xfrm>
          <a:prstGeom prst="rect">
            <a:avLst/>
          </a:prstGeom>
          <a:noFill/>
        </p:spPr>
        <p:txBody>
          <a:bodyPr wrap="square" rtlCol="0">
            <a:spAutoFit/>
          </a:bodyPr>
          <a:lstStyle/>
          <a:p>
            <a:r>
              <a:rPr lang="bn-IN" sz="4000" dirty="0">
                <a:solidFill>
                  <a:schemeClr val="accent2">
                    <a:lumMod val="50000"/>
                  </a:schemeClr>
                </a:solidFill>
                <a:latin typeface="NikoshBAN" pitchFamily="2" charset="0"/>
                <a:cs typeface="NikoshBAN" pitchFamily="2" charset="0"/>
              </a:rPr>
              <a:t>ডায়াবেটিস রোগের লক্ষণঃ</a:t>
            </a:r>
            <a:endParaRPr lang="en-US" sz="4000" dirty="0">
              <a:solidFill>
                <a:schemeClr val="accent2">
                  <a:lumMod val="50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3346015" y="3366690"/>
            <a:ext cx="5947845" cy="707886"/>
          </a:xfrm>
          <a:prstGeom prst="rect">
            <a:avLst/>
          </a:prstGeom>
          <a:noFill/>
        </p:spPr>
        <p:txBody>
          <a:bodyPr wrap="square" rtlCol="0">
            <a:spAutoFit/>
          </a:bodyPr>
          <a:lstStyle/>
          <a:p>
            <a:r>
              <a:rPr lang="bn-IN" sz="4000" dirty="0">
                <a:solidFill>
                  <a:schemeClr val="accent6">
                    <a:lumMod val="50000"/>
                  </a:schemeClr>
                </a:solidFill>
                <a:latin typeface="NikoshBAN" pitchFamily="2" charset="0"/>
                <a:cs typeface="NikoshBAN" pitchFamily="2" charset="0"/>
                <a:sym typeface="Wingdings 3"/>
              </a:rPr>
              <a:t>খুব বেশি পিপাসা লাগা </a:t>
            </a:r>
            <a:endParaRPr lang="en-US" sz="4000" dirty="0">
              <a:solidFill>
                <a:schemeClr val="accent6">
                  <a:lumMod val="50000"/>
                </a:schemeClr>
              </a:solidFill>
            </a:endParaRPr>
          </a:p>
        </p:txBody>
      </p:sp>
      <p:sp>
        <p:nvSpPr>
          <p:cNvPr id="4" name="TextBox 3"/>
          <p:cNvSpPr txBox="1"/>
          <p:nvPr/>
        </p:nvSpPr>
        <p:spPr>
          <a:xfrm>
            <a:off x="3346015" y="4575804"/>
            <a:ext cx="8498429" cy="707886"/>
          </a:xfrm>
          <a:prstGeom prst="rect">
            <a:avLst/>
          </a:prstGeom>
          <a:noFill/>
        </p:spPr>
        <p:txBody>
          <a:bodyPr wrap="square" rtlCol="0">
            <a:spAutoFit/>
          </a:bodyPr>
          <a:lstStyle/>
          <a:p>
            <a:r>
              <a:rPr lang="bn-IN" sz="4000" dirty="0">
                <a:solidFill>
                  <a:schemeClr val="accent6">
                    <a:lumMod val="50000"/>
                  </a:schemeClr>
                </a:solidFill>
                <a:latin typeface="NikoshBAN" pitchFamily="2" charset="0"/>
                <a:cs typeface="NikoshBAN" pitchFamily="2" charset="0"/>
                <a:sym typeface="Wingdings 3"/>
              </a:rPr>
              <a:t>বেশি ক্ষুধা লাগা এবং অতিমাত্রায় দুর্বলতা অনুভব করা</a:t>
            </a:r>
            <a:endParaRPr lang="en-US" sz="4000" dirty="0">
              <a:solidFill>
                <a:schemeClr val="accent6">
                  <a:lumMod val="50000"/>
                </a:schemeClr>
              </a:solidFill>
            </a:endParaRPr>
          </a:p>
        </p:txBody>
      </p:sp>
      <p:sp>
        <p:nvSpPr>
          <p:cNvPr id="5" name="TextBox 4"/>
          <p:cNvSpPr txBox="1"/>
          <p:nvPr/>
        </p:nvSpPr>
        <p:spPr>
          <a:xfrm>
            <a:off x="3346015" y="5784918"/>
            <a:ext cx="8341160" cy="707886"/>
          </a:xfrm>
          <a:prstGeom prst="rect">
            <a:avLst/>
          </a:prstGeom>
          <a:noFill/>
        </p:spPr>
        <p:txBody>
          <a:bodyPr wrap="square" rtlCol="0">
            <a:spAutoFit/>
          </a:bodyPr>
          <a:lstStyle/>
          <a:p>
            <a:r>
              <a:rPr lang="bn-IN" sz="4000" dirty="0">
                <a:solidFill>
                  <a:schemeClr val="accent6">
                    <a:lumMod val="50000"/>
                  </a:schemeClr>
                </a:solidFill>
                <a:latin typeface="NikoshBAN" pitchFamily="2" charset="0"/>
                <a:cs typeface="NikoshBAN" pitchFamily="2" charset="0"/>
                <a:sym typeface="Wingdings 3"/>
              </a:rPr>
              <a:t>যথেষ্ট খাওয়া সত্ত্বেও ওজন কমে যাওয়া এবং শীর্ণতা</a:t>
            </a:r>
            <a:endParaRPr lang="en-US" sz="4000" dirty="0">
              <a:solidFill>
                <a:schemeClr val="accent6">
                  <a:lumMod val="50000"/>
                </a:schemeClr>
              </a:solidFill>
            </a:endParaRPr>
          </a:p>
        </p:txBody>
      </p:sp>
      <p:sp>
        <p:nvSpPr>
          <p:cNvPr id="6" name="TextBox 5"/>
          <p:cNvSpPr txBox="1"/>
          <p:nvPr/>
        </p:nvSpPr>
        <p:spPr>
          <a:xfrm>
            <a:off x="3346015" y="2157576"/>
            <a:ext cx="8341160" cy="707886"/>
          </a:xfrm>
          <a:prstGeom prst="rect">
            <a:avLst/>
          </a:prstGeom>
          <a:noFill/>
        </p:spPr>
        <p:txBody>
          <a:bodyPr wrap="square" rtlCol="0">
            <a:spAutoFit/>
          </a:bodyPr>
          <a:lstStyle/>
          <a:p>
            <a:r>
              <a:rPr lang="bn-IN" sz="4000" dirty="0">
                <a:solidFill>
                  <a:schemeClr val="accent6">
                    <a:lumMod val="50000"/>
                  </a:schemeClr>
                </a:solidFill>
                <a:latin typeface="NikoshBAN" pitchFamily="2" charset="0"/>
                <a:cs typeface="NikoshBAN" pitchFamily="2" charset="0"/>
                <a:sym typeface="Wingdings 3"/>
              </a:rPr>
              <a:t>ঘন ঘন প্রসাব হওয়া, বিশেষ করে রাতে ঘন ঘন প্রসাব </a:t>
            </a:r>
            <a:endParaRPr lang="en-US" sz="4000" dirty="0">
              <a:solidFill>
                <a:schemeClr val="accent6">
                  <a:lumMod val="50000"/>
                </a:schemeClr>
              </a:solidFill>
            </a:endParaRPr>
          </a:p>
        </p:txBody>
      </p:sp>
      <p:sp>
        <p:nvSpPr>
          <p:cNvPr id="7" name="TextBox 6"/>
          <p:cNvSpPr txBox="1"/>
          <p:nvPr/>
        </p:nvSpPr>
        <p:spPr>
          <a:xfrm>
            <a:off x="1562303" y="245126"/>
            <a:ext cx="8867570" cy="707886"/>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চিত্র ভালো করে দেখে, ভেবে বলি। কী দেখতে পাচ্ছি?   </a:t>
            </a:r>
            <a:endParaRPr lang="en-US" sz="4000" dirty="0">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0726" y="1710375"/>
            <a:ext cx="1236176" cy="1173653"/>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7759" y="2947061"/>
            <a:ext cx="1459143" cy="1209114"/>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57758" y="4219208"/>
            <a:ext cx="1459143" cy="1190624"/>
          </a:xfrm>
          <a:prstGeom prst="rect">
            <a:avLst/>
          </a:prstGeom>
        </p:spPr>
      </p:pic>
      <p:pic>
        <p:nvPicPr>
          <p:cNvPr id="11" name="Picture 10"/>
          <p:cNvPicPr>
            <a:picLocks noChangeAspect="1"/>
          </p:cNvPicPr>
          <p:nvPr/>
        </p:nvPicPr>
        <p:blipFill rotWithShape="1">
          <a:blip r:embed="rId5">
            <a:extLst>
              <a:ext uri="{28A0092B-C50C-407E-A947-70E740481C1C}">
                <a14:useLocalDpi xmlns:a14="http://schemas.microsoft.com/office/drawing/2010/main" val="0"/>
              </a:ext>
            </a:extLst>
          </a:blip>
          <a:srcRect l="18921" r="18374"/>
          <a:stretch/>
        </p:blipFill>
        <p:spPr>
          <a:xfrm>
            <a:off x="1457757" y="5581136"/>
            <a:ext cx="1459143" cy="1138175"/>
          </a:xfrm>
          <a:prstGeom prst="rect">
            <a:avLst/>
          </a:prstGeom>
        </p:spPr>
      </p:pic>
    </p:spTree>
    <p:extLst>
      <p:ext uri="{BB962C8B-B14F-4D97-AF65-F5344CB8AC3E}">
        <p14:creationId xmlns:p14="http://schemas.microsoft.com/office/powerpoint/2010/main" val="91933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31765" y="1048016"/>
            <a:ext cx="5317076" cy="707886"/>
          </a:xfrm>
          <a:prstGeom prst="rect">
            <a:avLst/>
          </a:prstGeom>
          <a:noFill/>
        </p:spPr>
        <p:txBody>
          <a:bodyPr wrap="square" rtlCol="0">
            <a:spAutoFit/>
          </a:bodyPr>
          <a:lstStyle/>
          <a:p>
            <a:r>
              <a:rPr lang="bn-IN" sz="4000" dirty="0">
                <a:solidFill>
                  <a:schemeClr val="accent2">
                    <a:lumMod val="50000"/>
                  </a:schemeClr>
                </a:solidFill>
                <a:latin typeface="NikoshBAN" pitchFamily="2" charset="0"/>
                <a:cs typeface="NikoshBAN" pitchFamily="2" charset="0"/>
              </a:rPr>
              <a:t>ডায়াবেটিস রোগের লক্ষণঃ</a:t>
            </a:r>
            <a:endParaRPr lang="en-US" sz="4000" dirty="0">
              <a:solidFill>
                <a:schemeClr val="accent2">
                  <a:lumMod val="50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3631765" y="3266678"/>
            <a:ext cx="3797735" cy="707886"/>
          </a:xfrm>
          <a:prstGeom prst="rect">
            <a:avLst/>
          </a:prstGeom>
          <a:noFill/>
        </p:spPr>
        <p:txBody>
          <a:bodyPr wrap="square" rtlCol="0">
            <a:spAutoFit/>
          </a:bodyPr>
          <a:lstStyle/>
          <a:p>
            <a:r>
              <a:rPr lang="bn-IN" sz="4000" dirty="0">
                <a:solidFill>
                  <a:srgbClr val="0070C0"/>
                </a:solidFill>
                <a:latin typeface="NikoshBAN" pitchFamily="2" charset="0"/>
                <a:cs typeface="NikoshBAN" pitchFamily="2" charset="0"/>
                <a:sym typeface="Wingdings 3"/>
              </a:rPr>
              <a:t>চামড়া শুকিয়ে যাওয়া।</a:t>
            </a:r>
            <a:endParaRPr lang="en-US" sz="4000" dirty="0">
              <a:solidFill>
                <a:srgbClr val="0070C0"/>
              </a:solidFill>
            </a:endParaRPr>
          </a:p>
        </p:txBody>
      </p:sp>
      <p:sp>
        <p:nvSpPr>
          <p:cNvPr id="4" name="TextBox 3"/>
          <p:cNvSpPr txBox="1"/>
          <p:nvPr/>
        </p:nvSpPr>
        <p:spPr>
          <a:xfrm>
            <a:off x="3631765" y="4475792"/>
            <a:ext cx="3511985" cy="707886"/>
          </a:xfrm>
          <a:prstGeom prst="rect">
            <a:avLst/>
          </a:prstGeom>
          <a:noFill/>
        </p:spPr>
        <p:txBody>
          <a:bodyPr wrap="square" rtlCol="0">
            <a:spAutoFit/>
          </a:bodyPr>
          <a:lstStyle/>
          <a:p>
            <a:r>
              <a:rPr lang="bn-IN" sz="4000" dirty="0">
                <a:solidFill>
                  <a:srgbClr val="0070C0"/>
                </a:solidFill>
                <a:latin typeface="NikoshBAN" pitchFamily="2" charset="0"/>
                <a:cs typeface="NikoshBAN" pitchFamily="2" charset="0"/>
                <a:sym typeface="Wingdings 3"/>
              </a:rPr>
              <a:t>চোখে ঝাপসা দেখা।</a:t>
            </a:r>
            <a:endParaRPr lang="en-US" sz="4000" dirty="0">
              <a:solidFill>
                <a:srgbClr val="0070C0"/>
              </a:solidFill>
            </a:endParaRPr>
          </a:p>
        </p:txBody>
      </p:sp>
      <p:sp>
        <p:nvSpPr>
          <p:cNvPr id="5" name="TextBox 4"/>
          <p:cNvSpPr txBox="1"/>
          <p:nvPr/>
        </p:nvSpPr>
        <p:spPr>
          <a:xfrm>
            <a:off x="3631765" y="5684906"/>
            <a:ext cx="8341160" cy="707886"/>
          </a:xfrm>
          <a:prstGeom prst="rect">
            <a:avLst/>
          </a:prstGeom>
          <a:noFill/>
        </p:spPr>
        <p:txBody>
          <a:bodyPr wrap="square" rtlCol="0">
            <a:spAutoFit/>
          </a:bodyPr>
          <a:lstStyle/>
          <a:p>
            <a:r>
              <a:rPr lang="bn-IN" sz="4000" dirty="0">
                <a:solidFill>
                  <a:srgbClr val="0070C0"/>
                </a:solidFill>
                <a:latin typeface="NikoshBAN" pitchFamily="2" charset="0"/>
                <a:cs typeface="NikoshBAN" pitchFamily="2" charset="0"/>
                <a:sym typeface="Wingdings 3"/>
              </a:rPr>
              <a:t>শরীরে কোথাও ক্ষতের সৃষ্টি হলে, দেরিতে শুকানো। </a:t>
            </a:r>
            <a:endParaRPr lang="en-US" sz="4000" dirty="0">
              <a:solidFill>
                <a:srgbClr val="0070C0"/>
              </a:solidFill>
            </a:endParaRPr>
          </a:p>
        </p:txBody>
      </p:sp>
      <p:sp>
        <p:nvSpPr>
          <p:cNvPr id="6" name="TextBox 5"/>
          <p:cNvSpPr txBox="1"/>
          <p:nvPr/>
        </p:nvSpPr>
        <p:spPr>
          <a:xfrm>
            <a:off x="3631765" y="2057564"/>
            <a:ext cx="8341160" cy="707886"/>
          </a:xfrm>
          <a:prstGeom prst="rect">
            <a:avLst/>
          </a:prstGeom>
          <a:noFill/>
        </p:spPr>
        <p:txBody>
          <a:bodyPr wrap="square" rtlCol="0">
            <a:spAutoFit/>
          </a:bodyPr>
          <a:lstStyle/>
          <a:p>
            <a:r>
              <a:rPr lang="bn-IN" sz="4000" dirty="0">
                <a:solidFill>
                  <a:srgbClr val="0070C0"/>
                </a:solidFill>
                <a:latin typeface="NikoshBAN" pitchFamily="2" charset="0"/>
                <a:cs typeface="NikoshBAN" pitchFamily="2" charset="0"/>
                <a:sym typeface="Wingdings 3"/>
              </a:rPr>
              <a:t>সামান্য পরিশ্রমে ক্লান্তি ও দুর্বলতা বোধ করা।</a:t>
            </a:r>
            <a:endParaRPr lang="en-US" sz="4000" dirty="0">
              <a:solidFill>
                <a:srgbClr val="0070C0"/>
              </a:solidFill>
            </a:endParaRPr>
          </a:p>
        </p:txBody>
      </p:sp>
      <p:sp>
        <p:nvSpPr>
          <p:cNvPr id="7" name="TextBox 6"/>
          <p:cNvSpPr txBox="1"/>
          <p:nvPr/>
        </p:nvSpPr>
        <p:spPr>
          <a:xfrm>
            <a:off x="1562303" y="245126"/>
            <a:ext cx="8867570" cy="707886"/>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চিত্র ভালো করে দেখে, ভেবে বলি। কী দেখতে পাচ্ছি?   </a:t>
            </a:r>
            <a:endParaRPr lang="en-US" sz="4000" dirty="0">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2303" y="1583944"/>
            <a:ext cx="1735728" cy="1195957"/>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2303" y="2933763"/>
            <a:ext cx="1735728" cy="1243013"/>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2303" y="4216435"/>
            <a:ext cx="1735729" cy="1141379"/>
          </a:xfrm>
          <a:prstGeom prst="rect">
            <a:avLst/>
          </a:prstGeom>
        </p:spPr>
      </p:pic>
      <p:pic>
        <p:nvPicPr>
          <p:cNvPr id="11" name="Picture 10"/>
          <p:cNvPicPr>
            <a:picLocks noChangeAspect="1"/>
          </p:cNvPicPr>
          <p:nvPr/>
        </p:nvPicPr>
        <p:blipFill rotWithShape="1">
          <a:blip r:embed="rId5">
            <a:extLst>
              <a:ext uri="{28A0092B-C50C-407E-A947-70E740481C1C}">
                <a14:useLocalDpi xmlns:a14="http://schemas.microsoft.com/office/drawing/2010/main" val="0"/>
              </a:ext>
            </a:extLst>
          </a:blip>
          <a:srcRect l="5316" r="9967"/>
          <a:stretch/>
        </p:blipFill>
        <p:spPr>
          <a:xfrm>
            <a:off x="1562303" y="5441188"/>
            <a:ext cx="1735729" cy="1281050"/>
          </a:xfrm>
          <a:prstGeom prst="rect">
            <a:avLst/>
          </a:prstGeom>
        </p:spPr>
      </p:pic>
    </p:spTree>
    <p:extLst>
      <p:ext uri="{BB962C8B-B14F-4D97-AF65-F5344CB8AC3E}">
        <p14:creationId xmlns:p14="http://schemas.microsoft.com/office/powerpoint/2010/main" val="119782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15729" y="865370"/>
            <a:ext cx="3220103" cy="707886"/>
          </a:xfrm>
          <a:prstGeom prst="rect">
            <a:avLst/>
          </a:prstGeom>
          <a:noFill/>
        </p:spPr>
        <p:txBody>
          <a:bodyPr wrap="square" rtlCol="0">
            <a:spAutoFit/>
          </a:bodyPr>
          <a:lstStyle/>
          <a:p>
            <a:r>
              <a:rPr lang="bn-IN" sz="4000" dirty="0">
                <a:solidFill>
                  <a:schemeClr val="accent2">
                    <a:lumMod val="50000"/>
                  </a:schemeClr>
                </a:solidFill>
                <a:latin typeface="NikoshBAN" pitchFamily="2" charset="0"/>
                <a:cs typeface="NikoshBAN" pitchFamily="2" charset="0"/>
              </a:rPr>
              <a:t>ডায়াবেটিস নিয়ন্ত্রণঃ</a:t>
            </a:r>
            <a:endParaRPr lang="en-US" sz="4000" dirty="0">
              <a:solidFill>
                <a:schemeClr val="accent2">
                  <a:lumMod val="50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9097848" y="3810697"/>
            <a:ext cx="1974965" cy="707886"/>
          </a:xfrm>
          <a:prstGeom prst="rect">
            <a:avLst/>
          </a:prstGeom>
          <a:noFill/>
        </p:spPr>
        <p:txBody>
          <a:bodyPr wrap="square" rtlCol="0">
            <a:spAutoFit/>
          </a:bodyPr>
          <a:lstStyle/>
          <a:p>
            <a:r>
              <a:rPr lang="bn-IN" sz="4000" dirty="0">
                <a:solidFill>
                  <a:schemeClr val="accent2">
                    <a:lumMod val="50000"/>
                  </a:schemeClr>
                </a:solidFill>
                <a:latin typeface="NikoshBAN" pitchFamily="2" charset="0"/>
                <a:cs typeface="NikoshBAN" pitchFamily="2" charset="0"/>
                <a:sym typeface="Wingdings 3"/>
              </a:rPr>
              <a:t>ওষুধ সেবন</a:t>
            </a:r>
            <a:endParaRPr lang="en-US" sz="4000" dirty="0">
              <a:solidFill>
                <a:schemeClr val="accent2">
                  <a:lumMod val="50000"/>
                </a:schemeClr>
              </a:solidFill>
            </a:endParaRPr>
          </a:p>
        </p:txBody>
      </p:sp>
      <p:sp>
        <p:nvSpPr>
          <p:cNvPr id="4" name="TextBox 3"/>
          <p:cNvSpPr txBox="1"/>
          <p:nvPr/>
        </p:nvSpPr>
        <p:spPr>
          <a:xfrm>
            <a:off x="9097847" y="5452209"/>
            <a:ext cx="2417877" cy="707886"/>
          </a:xfrm>
          <a:prstGeom prst="rect">
            <a:avLst/>
          </a:prstGeom>
          <a:noFill/>
        </p:spPr>
        <p:txBody>
          <a:bodyPr wrap="square" rtlCol="0">
            <a:spAutoFit/>
          </a:bodyPr>
          <a:lstStyle/>
          <a:p>
            <a:r>
              <a:rPr lang="bn-IN" sz="4000" dirty="0">
                <a:solidFill>
                  <a:schemeClr val="accent2">
                    <a:lumMod val="50000"/>
                  </a:schemeClr>
                </a:solidFill>
                <a:latin typeface="NikoshBAN" pitchFamily="2" charset="0"/>
                <a:cs typeface="NikoshBAN" pitchFamily="2" charset="0"/>
                <a:sym typeface="Wingdings 3"/>
              </a:rPr>
              <a:t>জীবন শৃঙ্খলা</a:t>
            </a:r>
            <a:endParaRPr lang="en-US" sz="4000" dirty="0">
              <a:solidFill>
                <a:schemeClr val="accent2">
                  <a:lumMod val="50000"/>
                </a:schemeClr>
              </a:solidFill>
            </a:endParaRPr>
          </a:p>
        </p:txBody>
      </p:sp>
      <p:sp>
        <p:nvSpPr>
          <p:cNvPr id="5" name="TextBox 4"/>
          <p:cNvSpPr txBox="1"/>
          <p:nvPr/>
        </p:nvSpPr>
        <p:spPr>
          <a:xfrm>
            <a:off x="9097848" y="2171918"/>
            <a:ext cx="2160702" cy="707886"/>
          </a:xfrm>
          <a:prstGeom prst="rect">
            <a:avLst/>
          </a:prstGeom>
          <a:noFill/>
        </p:spPr>
        <p:txBody>
          <a:bodyPr wrap="square" rtlCol="0">
            <a:spAutoFit/>
          </a:bodyPr>
          <a:lstStyle/>
          <a:p>
            <a:r>
              <a:rPr lang="bn-IN" sz="4000" dirty="0">
                <a:solidFill>
                  <a:schemeClr val="accent2">
                    <a:lumMod val="50000"/>
                  </a:schemeClr>
                </a:solidFill>
                <a:latin typeface="NikoshBAN" pitchFamily="2" charset="0"/>
                <a:cs typeface="NikoshBAN" pitchFamily="2" charset="0"/>
                <a:sym typeface="Wingdings 3"/>
              </a:rPr>
              <a:t>খাদ্য নিয়ন্ত্রণ</a:t>
            </a:r>
            <a:endParaRPr lang="en-US" sz="4000" dirty="0">
              <a:solidFill>
                <a:schemeClr val="accent2">
                  <a:lumMod val="50000"/>
                </a:schemeClr>
              </a:solidFill>
            </a:endParaRPr>
          </a:p>
        </p:txBody>
      </p:sp>
      <p:sp>
        <p:nvSpPr>
          <p:cNvPr id="6" name="TextBox 5"/>
          <p:cNvSpPr txBox="1"/>
          <p:nvPr/>
        </p:nvSpPr>
        <p:spPr>
          <a:xfrm>
            <a:off x="1944777" y="259414"/>
            <a:ext cx="8362009" cy="707886"/>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চিত্র ভালো করে দেখে, ভেবে বলি। কী দেখতে পাচ্ছি?   </a:t>
            </a:r>
            <a:endParaRPr lang="en-US" sz="4000" dirty="0">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809" y="1723443"/>
            <a:ext cx="2504991" cy="156120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808" y="5015459"/>
            <a:ext cx="2504991" cy="1581389"/>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9790" y="5015458"/>
            <a:ext cx="2498001" cy="1581389"/>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99789" y="1723443"/>
            <a:ext cx="2498002" cy="1561209"/>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70802" y="3457241"/>
            <a:ext cx="2489853" cy="1414798"/>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8402" y="3457241"/>
            <a:ext cx="2503398" cy="1414798"/>
          </a:xfrm>
          <a:prstGeom prst="rect">
            <a:avLst/>
          </a:prstGeom>
        </p:spPr>
      </p:pic>
      <p:grpSp>
        <p:nvGrpSpPr>
          <p:cNvPr id="21" name="Group 20"/>
          <p:cNvGrpSpPr/>
          <p:nvPr/>
        </p:nvGrpSpPr>
        <p:grpSpPr>
          <a:xfrm>
            <a:off x="6125780" y="1723443"/>
            <a:ext cx="2489583" cy="1560312"/>
            <a:chOff x="6125780" y="1724340"/>
            <a:chExt cx="2489583" cy="1638300"/>
          </a:xfrm>
        </p:grpSpPr>
        <p:pic>
          <p:nvPicPr>
            <p:cNvPr id="13" name="Picture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125780" y="1724340"/>
              <a:ext cx="2489583" cy="1638300"/>
            </a:xfrm>
            <a:prstGeom prst="rect">
              <a:avLst/>
            </a:prstGeom>
          </p:spPr>
        </p:pic>
        <p:cxnSp>
          <p:nvCxnSpPr>
            <p:cNvPr id="15" name="Straight Connector 14"/>
            <p:cNvCxnSpPr/>
            <p:nvPr/>
          </p:nvCxnSpPr>
          <p:spPr>
            <a:xfrm flipH="1">
              <a:off x="6941353" y="1914525"/>
              <a:ext cx="1179568" cy="1370127"/>
            </a:xfrm>
            <a:prstGeom prst="line">
              <a:avLst/>
            </a:prstGeom>
            <a:ln w="1016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6910468" y="2020076"/>
              <a:ext cx="1255615" cy="1204616"/>
            </a:xfrm>
            <a:prstGeom prst="line">
              <a:avLst/>
            </a:prstGeom>
            <a:ln w="101600">
              <a:solidFill>
                <a:srgbClr val="C00000"/>
              </a:solidFill>
            </a:ln>
          </p:spPr>
          <p:style>
            <a:lnRef idx="1">
              <a:schemeClr val="accent1"/>
            </a:lnRef>
            <a:fillRef idx="0">
              <a:schemeClr val="accent1"/>
            </a:fillRef>
            <a:effectRef idx="0">
              <a:schemeClr val="accent1"/>
            </a:effectRef>
            <a:fontRef idx="minor">
              <a:schemeClr val="tx1"/>
            </a:fontRef>
          </p:style>
        </p:cxnSp>
      </p:grpSp>
      <p:pic>
        <p:nvPicPr>
          <p:cNvPr id="22" name="Picture 21"/>
          <p:cNvPicPr>
            <a:picLocks noChangeAspect="1"/>
          </p:cNvPicPr>
          <p:nvPr/>
        </p:nvPicPr>
        <p:blipFill rotWithShape="1">
          <a:blip r:embed="rId9">
            <a:extLst>
              <a:ext uri="{28A0092B-C50C-407E-A947-70E740481C1C}">
                <a14:useLocalDpi xmlns:a14="http://schemas.microsoft.com/office/drawing/2010/main" val="0"/>
              </a:ext>
            </a:extLst>
          </a:blip>
          <a:srcRect l="21481"/>
          <a:stretch/>
        </p:blipFill>
        <p:spPr>
          <a:xfrm>
            <a:off x="6125780" y="3457242"/>
            <a:ext cx="2489583" cy="1414798"/>
          </a:xfrm>
          <a:prstGeom prst="rect">
            <a:avLst/>
          </a:prstGeom>
        </p:spPr>
      </p:pic>
      <p:pic>
        <p:nvPicPr>
          <p:cNvPr id="23" name="Picture 2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138132" y="5015458"/>
            <a:ext cx="2477231" cy="1581389"/>
          </a:xfrm>
          <a:prstGeom prst="rect">
            <a:avLst/>
          </a:prstGeom>
        </p:spPr>
      </p:pic>
    </p:spTree>
    <p:extLst>
      <p:ext uri="{BB962C8B-B14F-4D97-AF65-F5344CB8AC3E}">
        <p14:creationId xmlns:p14="http://schemas.microsoft.com/office/powerpoint/2010/main" val="375398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04152" y="856299"/>
            <a:ext cx="2868248" cy="923330"/>
          </a:xfrm>
          <a:prstGeom prst="rect">
            <a:avLst/>
          </a:prstGeom>
          <a:noFill/>
        </p:spPr>
        <p:txBody>
          <a:bodyPr wrap="square" rtlCol="0">
            <a:spAutoFit/>
          </a:bodyPr>
          <a:lstStyle/>
          <a:p>
            <a:r>
              <a:rPr lang="bn-IN" sz="5400" u="sng" dirty="0">
                <a:latin typeface="NikoshBAN" panose="02000000000000000000" pitchFamily="2" charset="0"/>
                <a:cs typeface="NikoshBAN" panose="02000000000000000000" pitchFamily="2" charset="0"/>
              </a:rPr>
              <a:t>দলগত কাজ</a:t>
            </a:r>
            <a:endParaRPr lang="en-US" sz="5400" u="sng" dirty="0">
              <a:latin typeface="NikoshBAN" panose="02000000000000000000" pitchFamily="2" charset="0"/>
              <a:cs typeface="NikoshBAN" panose="02000000000000000000" pitchFamily="2" charset="0"/>
            </a:endParaRPr>
          </a:p>
        </p:txBody>
      </p:sp>
      <p:sp>
        <p:nvSpPr>
          <p:cNvPr id="3" name="TextBox 2"/>
          <p:cNvSpPr txBox="1"/>
          <p:nvPr/>
        </p:nvSpPr>
        <p:spPr>
          <a:xfrm>
            <a:off x="2903316" y="3290620"/>
            <a:ext cx="6340697" cy="707886"/>
          </a:xfrm>
          <a:prstGeom prst="rect">
            <a:avLst/>
          </a:prstGeom>
          <a:noFill/>
        </p:spPr>
        <p:txBody>
          <a:bodyPr wrap="square" rtlCol="0">
            <a:spAutoFit/>
          </a:bodyPr>
          <a:lstStyle/>
          <a:p>
            <a:r>
              <a:rPr lang="bn-IN" sz="4000" dirty="0">
                <a:latin typeface="NikoshBAN" pitchFamily="2" charset="0"/>
                <a:cs typeface="NikoshBAN" pitchFamily="2" charset="0"/>
              </a:rPr>
              <a:t>ডায়াবেটিস রোগের লক্ষণগুলো বর্ণনা কর </a:t>
            </a:r>
            <a:endParaRPr lang="en-US" sz="4000" dirty="0">
              <a:latin typeface="NikoshBAN" panose="02000000000000000000" pitchFamily="2" charset="0"/>
              <a:cs typeface="NikoshBAN" panose="02000000000000000000" pitchFamily="2" charset="0"/>
            </a:endParaRPr>
          </a:p>
        </p:txBody>
      </p:sp>
      <p:sp>
        <p:nvSpPr>
          <p:cNvPr id="4" name="TextBox 3"/>
          <p:cNvSpPr txBox="1"/>
          <p:nvPr/>
        </p:nvSpPr>
        <p:spPr>
          <a:xfrm>
            <a:off x="8912244" y="5686158"/>
            <a:ext cx="3003532" cy="707886"/>
          </a:xfrm>
          <a:prstGeom prst="rect">
            <a:avLst/>
          </a:prstGeom>
          <a:noFill/>
        </p:spPr>
        <p:txBody>
          <a:bodyPr wrap="square" rtlCol="0">
            <a:spAutoFit/>
          </a:bodyPr>
          <a:lstStyle/>
          <a:p>
            <a:pPr lvl="0"/>
            <a:r>
              <a:rPr lang="bn-IN" sz="4000" dirty="0">
                <a:solidFill>
                  <a:prstClr val="black"/>
                </a:solidFill>
                <a:latin typeface="NikoshBAN" pitchFamily="2" charset="0"/>
                <a:cs typeface="NikoshBAN" pitchFamily="2" charset="0"/>
              </a:rPr>
              <a:t>সময়ঃ ০৮মিনিট</a:t>
            </a:r>
            <a:endParaRPr lang="en-US" sz="4000" dirty="0"/>
          </a:p>
        </p:txBody>
      </p:sp>
    </p:spTree>
    <p:extLst>
      <p:ext uri="{BB962C8B-B14F-4D97-AF65-F5344CB8AC3E}">
        <p14:creationId xmlns:p14="http://schemas.microsoft.com/office/powerpoint/2010/main" val="3733535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95850" y="871537"/>
            <a:ext cx="2576512" cy="923330"/>
          </a:xfrm>
          <a:prstGeom prst="rect">
            <a:avLst/>
          </a:prstGeom>
          <a:noFill/>
        </p:spPr>
        <p:txBody>
          <a:bodyPr wrap="square" rtlCol="0">
            <a:spAutoFit/>
          </a:bodyPr>
          <a:lstStyle/>
          <a:p>
            <a:pPr algn="ctr"/>
            <a:r>
              <a:rPr lang="bn-IN" sz="5400" b="1" dirty="0">
                <a:latin typeface="NikoshBAN" pitchFamily="2" charset="0"/>
                <a:cs typeface="NikoshBAN" pitchFamily="2" charset="0"/>
              </a:rPr>
              <a:t>মূ</a:t>
            </a:r>
            <a:r>
              <a:rPr lang="en-US" sz="5400" b="1" dirty="0" err="1">
                <a:latin typeface="NikoshBAN" pitchFamily="2" charset="0"/>
                <a:cs typeface="NikoshBAN" pitchFamily="2" charset="0"/>
              </a:rPr>
              <a:t>ল্যায়নঃ</a:t>
            </a:r>
            <a:endParaRPr lang="en-US" sz="5400" b="1" dirty="0">
              <a:latin typeface="NikoshBAN" pitchFamily="2" charset="0"/>
              <a:cs typeface="NikoshBAN" pitchFamily="2" charset="0"/>
            </a:endParaRPr>
          </a:p>
        </p:txBody>
      </p:sp>
      <p:sp>
        <p:nvSpPr>
          <p:cNvPr id="3" name="TextBox 2"/>
          <p:cNvSpPr txBox="1"/>
          <p:nvPr/>
        </p:nvSpPr>
        <p:spPr>
          <a:xfrm>
            <a:off x="3286125" y="2728480"/>
            <a:ext cx="7567180" cy="1754326"/>
          </a:xfrm>
          <a:prstGeom prst="rect">
            <a:avLst/>
          </a:prstGeom>
          <a:noFill/>
        </p:spPr>
        <p:txBody>
          <a:bodyPr wrap="square" rtlCol="0">
            <a:spAutoFit/>
          </a:bodyPr>
          <a:lstStyle/>
          <a:p>
            <a:pPr marL="742950" indent="-742950">
              <a:buAutoNum type="arabicPeriod"/>
            </a:pPr>
            <a:r>
              <a:rPr lang="bn-BD" sz="3600" dirty="0">
                <a:solidFill>
                  <a:schemeClr val="bg2">
                    <a:lumMod val="10000"/>
                  </a:schemeClr>
                </a:solidFill>
                <a:latin typeface="NikoshBAN" pitchFamily="2" charset="0"/>
                <a:cs typeface="NikoshBAN" pitchFamily="2" charset="0"/>
              </a:rPr>
              <a:t>ডায়াবেটিস</a:t>
            </a:r>
            <a:r>
              <a:rPr lang="bn-IN" sz="3600" dirty="0">
                <a:solidFill>
                  <a:schemeClr val="bg2">
                    <a:lumMod val="10000"/>
                  </a:schemeClr>
                </a:solidFill>
                <a:latin typeface="NikoshBAN" pitchFamily="2" charset="0"/>
                <a:cs typeface="NikoshBAN" pitchFamily="2" charset="0"/>
              </a:rPr>
              <a:t> কী</a:t>
            </a:r>
            <a:r>
              <a:rPr lang="en-US" sz="3600" dirty="0">
                <a:solidFill>
                  <a:schemeClr val="bg2">
                    <a:lumMod val="10000"/>
                  </a:schemeClr>
                </a:solidFill>
                <a:latin typeface="NikoshBAN" pitchFamily="2" charset="0"/>
                <a:cs typeface="NikoshBAN" pitchFamily="2" charset="0"/>
              </a:rPr>
              <a:t>?</a:t>
            </a:r>
          </a:p>
          <a:p>
            <a:pPr marL="742950" indent="-742950">
              <a:buAutoNum type="arabicPeriod"/>
            </a:pPr>
            <a:r>
              <a:rPr lang="bn-BD" sz="3600" dirty="0">
                <a:solidFill>
                  <a:schemeClr val="bg2">
                    <a:lumMod val="10000"/>
                  </a:schemeClr>
                </a:solidFill>
                <a:latin typeface="NikoshBAN" pitchFamily="2" charset="0"/>
                <a:cs typeface="NikoshBAN" pitchFamily="2" charset="0"/>
              </a:rPr>
              <a:t>ডায়াবেটিস কাদের বে</a:t>
            </a:r>
            <a:r>
              <a:rPr lang="bn-IN" sz="3600" dirty="0">
                <a:solidFill>
                  <a:schemeClr val="bg2">
                    <a:lumMod val="10000"/>
                  </a:schemeClr>
                </a:solidFill>
                <a:latin typeface="NikoshBAN" pitchFamily="2" charset="0"/>
                <a:cs typeface="NikoshBAN" pitchFamily="2" charset="0"/>
              </a:rPr>
              <a:t>শি</a:t>
            </a:r>
            <a:r>
              <a:rPr lang="bn-BD" sz="3600" dirty="0">
                <a:solidFill>
                  <a:schemeClr val="bg2">
                    <a:lumMod val="10000"/>
                  </a:schemeClr>
                </a:solidFill>
                <a:latin typeface="NikoshBAN" pitchFamily="2" charset="0"/>
                <a:cs typeface="NikoshBAN" pitchFamily="2" charset="0"/>
              </a:rPr>
              <a:t> হয়?</a:t>
            </a:r>
            <a:endParaRPr lang="bn-IN" sz="3600" dirty="0">
              <a:solidFill>
                <a:schemeClr val="bg2">
                  <a:lumMod val="10000"/>
                </a:schemeClr>
              </a:solidFill>
              <a:latin typeface="NikoshBAN" pitchFamily="2" charset="0"/>
              <a:cs typeface="NikoshBAN" pitchFamily="2" charset="0"/>
            </a:endParaRPr>
          </a:p>
          <a:p>
            <a:pPr marL="742950" indent="-742950">
              <a:buAutoNum type="arabicPeriod"/>
            </a:pPr>
            <a:r>
              <a:rPr lang="bn-BD" sz="3600" dirty="0">
                <a:solidFill>
                  <a:schemeClr val="bg2">
                    <a:lumMod val="10000"/>
                  </a:schemeClr>
                </a:solidFill>
                <a:latin typeface="NikoshBAN" pitchFamily="2" charset="0"/>
                <a:cs typeface="NikoshBAN" pitchFamily="2" charset="0"/>
              </a:rPr>
              <a:t>ডায়াবেটিস রোগ নিয়ন্ত্র</a:t>
            </a:r>
            <a:r>
              <a:rPr lang="bn-IN" sz="3600" dirty="0">
                <a:solidFill>
                  <a:schemeClr val="bg2">
                    <a:lumMod val="10000"/>
                  </a:schemeClr>
                </a:solidFill>
                <a:latin typeface="NikoshBAN" pitchFamily="2" charset="0"/>
                <a:cs typeface="NikoshBAN" pitchFamily="2" charset="0"/>
              </a:rPr>
              <a:t>ণে</a:t>
            </a:r>
            <a:r>
              <a:rPr lang="bn-BD" sz="3600" dirty="0">
                <a:solidFill>
                  <a:schemeClr val="bg2">
                    <a:lumMod val="10000"/>
                  </a:schemeClr>
                </a:solidFill>
                <a:latin typeface="NikoshBAN" pitchFamily="2" charset="0"/>
                <a:cs typeface="NikoshBAN" pitchFamily="2" charset="0"/>
              </a:rPr>
              <a:t>র উপায় গুলো কী কী?</a:t>
            </a:r>
            <a:r>
              <a:rPr lang="bn-IN" sz="3600" dirty="0">
                <a:solidFill>
                  <a:schemeClr val="bg2">
                    <a:lumMod val="10000"/>
                  </a:schemeClr>
                </a:solidFill>
                <a:latin typeface="NikoshBAN" pitchFamily="2" charset="0"/>
                <a:cs typeface="NikoshBAN" pitchFamily="2" charset="0"/>
              </a:rPr>
              <a:t> </a:t>
            </a:r>
            <a:endParaRPr lang="en-US" sz="3600" dirty="0">
              <a:solidFill>
                <a:schemeClr val="bg2">
                  <a:lumMod val="10000"/>
                </a:schemeClr>
              </a:solidFill>
              <a:latin typeface="NikoshBAN" pitchFamily="2" charset="0"/>
              <a:cs typeface="NikoshBAN" pitchFamily="2" charset="0"/>
            </a:endParaRPr>
          </a:p>
        </p:txBody>
      </p:sp>
    </p:spTree>
    <p:extLst>
      <p:ext uri="{BB962C8B-B14F-4D97-AF65-F5344CB8AC3E}">
        <p14:creationId xmlns:p14="http://schemas.microsoft.com/office/powerpoint/2010/main" val="146099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7834" y="3104882"/>
            <a:ext cx="8699165" cy="707886"/>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‘শৃঙ্খলা ডায়াবেটিস রোগীর জীবন-কাঠি’ - বিশ্লেষণ কর। </a:t>
            </a:r>
            <a:endParaRPr lang="en-US" sz="4000" dirty="0">
              <a:latin typeface="NikoshBAN" panose="02000000000000000000" pitchFamily="2" charset="0"/>
              <a:cs typeface="NikoshBAN" panose="02000000000000000000" pitchFamily="2" charset="0"/>
            </a:endParaRPr>
          </a:p>
        </p:txBody>
      </p:sp>
      <p:sp>
        <p:nvSpPr>
          <p:cNvPr id="3" name="TextBox 2"/>
          <p:cNvSpPr txBox="1"/>
          <p:nvPr/>
        </p:nvSpPr>
        <p:spPr>
          <a:xfrm>
            <a:off x="4596455" y="1137970"/>
            <a:ext cx="2681924" cy="923330"/>
          </a:xfrm>
          <a:prstGeom prst="rect">
            <a:avLst/>
          </a:prstGeom>
          <a:noFill/>
        </p:spPr>
        <p:txBody>
          <a:bodyPr wrap="square" rtlCol="0">
            <a:spAutoFit/>
          </a:bodyPr>
          <a:lstStyle/>
          <a:p>
            <a:r>
              <a:rPr lang="bn-IN" sz="5400" u="sng" dirty="0">
                <a:latin typeface="NikoshBAN" panose="02000000000000000000" pitchFamily="2" charset="0"/>
                <a:cs typeface="NikoshBAN" panose="02000000000000000000" pitchFamily="2" charset="0"/>
              </a:rPr>
              <a:t>বাড়ির কাজ</a:t>
            </a:r>
            <a:endParaRPr lang="en-US" sz="5400" u="sng"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64391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3076" y="329684"/>
            <a:ext cx="9058274" cy="830997"/>
          </a:xfrm>
          <a:prstGeom prst="rect">
            <a:avLst/>
          </a:prstGeom>
        </p:spPr>
        <p:txBody>
          <a:bodyPr wrap="square">
            <a:spAutoFit/>
          </a:bodyPr>
          <a:lstStyle/>
          <a:p>
            <a:r>
              <a:rPr lang="bn-IN" sz="4800" dirty="0">
                <a:latin typeface="NikoshBAN" panose="02000000000000000000" pitchFamily="2" charset="0"/>
                <a:cs typeface="NikoshBAN" panose="02000000000000000000" pitchFamily="2" charset="0"/>
              </a:rPr>
              <a:t>ক্লাসে মনোযোগী থাকার জন্য সবাইকে ধন্যবাদ</a:t>
            </a:r>
            <a:endParaRPr lang="en-US" sz="4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7319" y="1343026"/>
            <a:ext cx="9729787" cy="5120785"/>
          </a:xfrm>
          <a:prstGeom prst="rect">
            <a:avLst/>
          </a:prstGeom>
        </p:spPr>
      </p:pic>
    </p:spTree>
    <p:extLst>
      <p:ext uri="{BB962C8B-B14F-4D97-AF65-F5344CB8AC3E}">
        <p14:creationId xmlns:p14="http://schemas.microsoft.com/office/powerpoint/2010/main" val="4162702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99296" y="859810"/>
            <a:ext cx="3503139" cy="646331"/>
          </a:xfrm>
          <a:prstGeom prst="rect">
            <a:avLst/>
          </a:prstGeom>
          <a:noFill/>
        </p:spPr>
        <p:txBody>
          <a:bodyPr wrap="square" rtlCol="0">
            <a:spAutoFit/>
          </a:bodyPr>
          <a:lstStyle/>
          <a:p>
            <a:r>
              <a:rPr lang="bn-IN" sz="3600" u="sng" dirty="0">
                <a:solidFill>
                  <a:schemeClr val="accent1">
                    <a:lumMod val="50000"/>
                  </a:schemeClr>
                </a:solidFill>
                <a:latin typeface="NikoshBAN" panose="02000000000000000000" pitchFamily="2" charset="0"/>
                <a:cs typeface="NikoshBAN" panose="02000000000000000000" pitchFamily="2" charset="0"/>
              </a:rPr>
              <a:t>শিক্ষক</a:t>
            </a:r>
            <a:r>
              <a:rPr lang="en-GB" sz="3600" u="sng" dirty="0">
                <a:solidFill>
                  <a:schemeClr val="accent1">
                    <a:lumMod val="50000"/>
                  </a:schemeClr>
                </a:solidFill>
                <a:latin typeface="NikoshBAN" panose="02000000000000000000" pitchFamily="2" charset="0"/>
                <a:cs typeface="NikoshBAN" panose="02000000000000000000" pitchFamily="2" charset="0"/>
              </a:rPr>
              <a:t> </a:t>
            </a:r>
            <a:r>
              <a:rPr lang="bn-IN" sz="3600" u="sng" dirty="0">
                <a:solidFill>
                  <a:schemeClr val="accent1">
                    <a:lumMod val="50000"/>
                  </a:schemeClr>
                </a:solidFill>
                <a:latin typeface="NikoshBAN" panose="02000000000000000000" pitchFamily="2" charset="0"/>
                <a:cs typeface="NikoshBAN" panose="02000000000000000000" pitchFamily="2" charset="0"/>
              </a:rPr>
              <a:t>পরিচিতি</a:t>
            </a:r>
            <a:endParaRPr lang="en-US" sz="3600" u="sng" dirty="0">
              <a:solidFill>
                <a:schemeClr val="accent1">
                  <a:lumMod val="50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2381250" y="4017278"/>
            <a:ext cx="7119010" cy="2308324"/>
          </a:xfrm>
          <a:prstGeom prst="rect">
            <a:avLst/>
          </a:prstGeom>
          <a:noFill/>
        </p:spPr>
        <p:txBody>
          <a:bodyPr wrap="square" rtlCol="0">
            <a:spAutoFit/>
          </a:bodyPr>
          <a:lstStyle/>
          <a:p>
            <a:pPr algn="ctr"/>
            <a:r>
              <a:rPr lang="en-GB" sz="3600" dirty="0">
                <a:solidFill>
                  <a:schemeClr val="accent6"/>
                </a:solidFill>
                <a:latin typeface="NikoshBAN" panose="02000000000000000000" pitchFamily="2" charset="0"/>
                <a:cs typeface="NikoshBAN" panose="02000000000000000000" pitchFamily="2" charset="0"/>
              </a:rPr>
              <a:t>মোজাম্মেল  হোসেন</a:t>
            </a:r>
            <a:endParaRPr lang="bn-IN" sz="3600" dirty="0">
              <a:solidFill>
                <a:schemeClr val="accent6"/>
              </a:solidFill>
              <a:latin typeface="NikoshBAN" panose="02000000000000000000" pitchFamily="2" charset="0"/>
              <a:cs typeface="NikoshBAN" panose="02000000000000000000" pitchFamily="2" charset="0"/>
            </a:endParaRPr>
          </a:p>
          <a:p>
            <a:pPr algn="ctr"/>
            <a:r>
              <a:rPr lang="bn-IN" sz="3600" dirty="0">
                <a:solidFill>
                  <a:schemeClr val="accent6"/>
                </a:solidFill>
                <a:latin typeface="NikoshBAN" panose="02000000000000000000" pitchFamily="2" charset="0"/>
                <a:cs typeface="NikoshBAN" panose="02000000000000000000" pitchFamily="2" charset="0"/>
              </a:rPr>
              <a:t>সহকারী শিক্ষক</a:t>
            </a:r>
            <a:r>
              <a:rPr lang="en-GB" sz="3600" dirty="0">
                <a:solidFill>
                  <a:schemeClr val="accent6"/>
                </a:solidFill>
                <a:latin typeface="NikoshBAN" panose="02000000000000000000" pitchFamily="2" charset="0"/>
                <a:cs typeface="NikoshBAN" panose="02000000000000000000" pitchFamily="2" charset="0"/>
              </a:rPr>
              <a:t>(ভৌতবিজ্ঞান)</a:t>
            </a:r>
          </a:p>
          <a:p>
            <a:pPr algn="ctr"/>
            <a:r>
              <a:rPr lang="en-GB" sz="3600" dirty="0">
                <a:solidFill>
                  <a:schemeClr val="accent6"/>
                </a:solidFill>
                <a:latin typeface="NikoshBAN" panose="02000000000000000000" pitchFamily="2" charset="0"/>
                <a:cs typeface="NikoshBAN" panose="02000000000000000000" pitchFamily="2" charset="0"/>
              </a:rPr>
              <a:t>পরৈকোড়া নয়নতারা উচ্চ বিদ্যালয়</a:t>
            </a:r>
          </a:p>
          <a:p>
            <a:pPr algn="ctr"/>
            <a:r>
              <a:rPr lang="en-GB" sz="3600" dirty="0">
                <a:solidFill>
                  <a:schemeClr val="accent6"/>
                </a:solidFill>
                <a:latin typeface="NikoshBAN" panose="02000000000000000000" pitchFamily="2" charset="0"/>
                <a:cs typeface="NikoshBAN" panose="02000000000000000000" pitchFamily="2" charset="0"/>
              </a:rPr>
              <a:t>আনোয়ারা, চট্টগ্রাম।</a:t>
            </a:r>
            <a:endParaRPr lang="bn-IN" sz="3600" dirty="0">
              <a:solidFill>
                <a:schemeClr val="accent6"/>
              </a:solidFill>
              <a:latin typeface="NikoshBAN" panose="02000000000000000000" pitchFamily="2" charset="0"/>
              <a:cs typeface="NikoshBAN" panose="02000000000000000000" pitchFamily="2" charset="0"/>
            </a:endParaRPr>
          </a:p>
        </p:txBody>
      </p:sp>
      <p:pic>
        <p:nvPicPr>
          <p:cNvPr id="6" name="Picture 6">
            <a:extLst>
              <a:ext uri="{FF2B5EF4-FFF2-40B4-BE49-F238E27FC236}">
                <a16:creationId xmlns:a16="http://schemas.microsoft.com/office/drawing/2014/main" id="{3436D1C9-CB5B-3642-9982-29B906F4E4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6092" y="1478927"/>
            <a:ext cx="2538351" cy="2538351"/>
          </a:xfrm>
          <a:prstGeom prst="rect">
            <a:avLst/>
          </a:prstGeom>
        </p:spPr>
      </p:pic>
    </p:spTree>
    <p:extLst>
      <p:ext uri="{BB962C8B-B14F-4D97-AF65-F5344CB8AC3E}">
        <p14:creationId xmlns:p14="http://schemas.microsoft.com/office/powerpoint/2010/main" val="2050498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99296" y="859810"/>
            <a:ext cx="3220871" cy="769441"/>
          </a:xfrm>
          <a:prstGeom prst="rect">
            <a:avLst/>
          </a:prstGeom>
          <a:noFill/>
        </p:spPr>
        <p:txBody>
          <a:bodyPr wrap="square" rtlCol="0">
            <a:spAutoFit/>
          </a:bodyPr>
          <a:lstStyle/>
          <a:p>
            <a:r>
              <a:rPr lang="bn-IN" sz="4400" u="sng" dirty="0">
                <a:solidFill>
                  <a:schemeClr val="accent6">
                    <a:lumMod val="50000"/>
                  </a:schemeClr>
                </a:solidFill>
                <a:latin typeface="NikoshBAN" panose="02000000000000000000" pitchFamily="2" charset="0"/>
                <a:cs typeface="NikoshBAN" panose="02000000000000000000" pitchFamily="2" charset="0"/>
              </a:rPr>
              <a:t>পাঠ পরিচিতি</a:t>
            </a:r>
            <a:endParaRPr lang="en-US" sz="4400" u="sng" dirty="0">
              <a:solidFill>
                <a:schemeClr val="accent6">
                  <a:lumMod val="50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4599296" y="2649941"/>
            <a:ext cx="6155139" cy="2308324"/>
          </a:xfrm>
          <a:prstGeom prst="rect">
            <a:avLst/>
          </a:prstGeom>
          <a:noFill/>
        </p:spPr>
        <p:txBody>
          <a:bodyPr wrap="square" rtlCol="0">
            <a:spAutoFit/>
          </a:bodyPr>
          <a:lstStyle/>
          <a:p>
            <a:r>
              <a:rPr lang="bn-IN" sz="3600" dirty="0">
                <a:solidFill>
                  <a:schemeClr val="accent5">
                    <a:lumMod val="50000"/>
                  </a:schemeClr>
                </a:solidFill>
                <a:latin typeface="NikoshBAN" panose="02000000000000000000" pitchFamily="2" charset="0"/>
                <a:cs typeface="NikoshBAN" panose="02000000000000000000" pitchFamily="2" charset="0"/>
              </a:rPr>
              <a:t>শ্রেণিঃ নবম-দশম </a:t>
            </a:r>
          </a:p>
          <a:p>
            <a:r>
              <a:rPr lang="bn-IN" sz="3600" dirty="0">
                <a:solidFill>
                  <a:schemeClr val="accent5">
                    <a:lumMod val="50000"/>
                  </a:schemeClr>
                </a:solidFill>
                <a:latin typeface="NikoshBAN" panose="02000000000000000000" pitchFamily="2" charset="0"/>
                <a:cs typeface="NikoshBAN" panose="02000000000000000000" pitchFamily="2" charset="0"/>
              </a:rPr>
              <a:t>বিষয়ঃ</a:t>
            </a:r>
            <a:r>
              <a:rPr lang="en-US" sz="3600" dirty="0">
                <a:solidFill>
                  <a:schemeClr val="accent5">
                    <a:lumMod val="50000"/>
                  </a:schemeClr>
                </a:solidFill>
                <a:latin typeface="NikoshBAN" panose="02000000000000000000" pitchFamily="2" charset="0"/>
                <a:cs typeface="NikoshBAN" panose="02000000000000000000" pitchFamily="2" charset="0"/>
              </a:rPr>
              <a:t> </a:t>
            </a:r>
            <a:r>
              <a:rPr lang="bn-IN" sz="3600" dirty="0">
                <a:solidFill>
                  <a:schemeClr val="accent5">
                    <a:lumMod val="50000"/>
                  </a:schemeClr>
                </a:solidFill>
                <a:latin typeface="NikoshBAN" panose="02000000000000000000" pitchFamily="2" charset="0"/>
                <a:cs typeface="NikoshBAN" panose="02000000000000000000" pitchFamily="2" charset="0"/>
              </a:rPr>
              <a:t>বিজ্ঞান</a:t>
            </a:r>
          </a:p>
          <a:p>
            <a:r>
              <a:rPr lang="bn-IN" sz="3600" dirty="0">
                <a:solidFill>
                  <a:schemeClr val="accent5">
                    <a:lumMod val="50000"/>
                  </a:schemeClr>
                </a:solidFill>
                <a:latin typeface="NikoshBAN" panose="02000000000000000000" pitchFamily="2" charset="0"/>
                <a:cs typeface="NikoshBAN" panose="02000000000000000000" pitchFamily="2" charset="0"/>
              </a:rPr>
              <a:t>অধ্যায়ঃ তৃতীয়</a:t>
            </a:r>
            <a:r>
              <a:rPr lang="en-US" sz="3600" dirty="0">
                <a:solidFill>
                  <a:schemeClr val="accent5">
                    <a:lumMod val="50000"/>
                  </a:schemeClr>
                </a:solidFill>
                <a:latin typeface="NikoshBAN" panose="02000000000000000000" pitchFamily="2" charset="0"/>
                <a:cs typeface="NikoshBAN" panose="02000000000000000000" pitchFamily="2" charset="0"/>
              </a:rPr>
              <a:t> </a:t>
            </a:r>
            <a:r>
              <a:rPr lang="bn-IN" sz="3600" dirty="0">
                <a:solidFill>
                  <a:schemeClr val="accent5">
                    <a:lumMod val="50000"/>
                  </a:schemeClr>
                </a:solidFill>
                <a:latin typeface="NikoshBAN" panose="02000000000000000000" pitchFamily="2" charset="0"/>
                <a:cs typeface="NikoshBAN" panose="02000000000000000000" pitchFamily="2" charset="0"/>
              </a:rPr>
              <a:t>(হৃৎযন্ত্রের যত কথা)</a:t>
            </a:r>
          </a:p>
          <a:p>
            <a:r>
              <a:rPr lang="bn-IN" sz="3600" dirty="0">
                <a:solidFill>
                  <a:schemeClr val="accent5">
                    <a:lumMod val="50000"/>
                  </a:schemeClr>
                </a:solidFill>
                <a:latin typeface="NikoshBAN" panose="02000000000000000000" pitchFamily="2" charset="0"/>
                <a:cs typeface="NikoshBAN" panose="02000000000000000000" pitchFamily="2" charset="0"/>
              </a:rPr>
              <a:t>সময়ঃ ৫০মিনিট। </a:t>
            </a:r>
            <a:endParaRPr lang="en-US" sz="2800" dirty="0">
              <a:solidFill>
                <a:schemeClr val="accent5">
                  <a:lumMod val="5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99473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5912" y="380732"/>
            <a:ext cx="8293623" cy="707886"/>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চিত্রগুলো ভালো করে লক্ষ্য করি। কী দেখতে পাচ্ছি?  </a:t>
            </a:r>
            <a:endParaRPr lang="en-US" sz="4000" dirty="0">
              <a:latin typeface="NikoshBAN" panose="02000000000000000000" pitchFamily="2" charset="0"/>
              <a:cs typeface="NikoshBAN" panose="02000000000000000000" pitchFamily="2" charset="0"/>
            </a:endParaRPr>
          </a:p>
        </p:txBody>
      </p:sp>
      <p:sp>
        <p:nvSpPr>
          <p:cNvPr id="3" name="TextBox 2"/>
          <p:cNvSpPr txBox="1"/>
          <p:nvPr/>
        </p:nvSpPr>
        <p:spPr>
          <a:xfrm>
            <a:off x="4637861" y="5549726"/>
            <a:ext cx="3727154" cy="707886"/>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কীসের ধারণা পাচ্ছি?  </a:t>
            </a:r>
            <a:endParaRPr lang="en-US" sz="40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4698"/>
          <a:stretch/>
        </p:blipFill>
        <p:spPr>
          <a:xfrm>
            <a:off x="1344983" y="1966622"/>
            <a:ext cx="4976813" cy="314830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9836" y="1966621"/>
            <a:ext cx="4631602" cy="3148303"/>
          </a:xfrm>
          <a:prstGeom prst="rect">
            <a:avLst/>
          </a:prstGeom>
        </p:spPr>
      </p:pic>
    </p:spTree>
    <p:extLst>
      <p:ext uri="{BB962C8B-B14F-4D97-AF65-F5344CB8AC3E}">
        <p14:creationId xmlns:p14="http://schemas.microsoft.com/office/powerpoint/2010/main" val="3486396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9025" y="2662775"/>
            <a:ext cx="4972050" cy="1107996"/>
          </a:xfrm>
          <a:prstGeom prst="rect">
            <a:avLst/>
          </a:prstGeom>
          <a:noFill/>
        </p:spPr>
        <p:txBody>
          <a:bodyPr wrap="square" rtlCol="0">
            <a:spAutoFit/>
          </a:bodyPr>
          <a:lstStyle/>
          <a:p>
            <a:r>
              <a:rPr lang="bn-IN" sz="6600" u="sng" dirty="0">
                <a:solidFill>
                  <a:srgbClr val="002060"/>
                </a:solidFill>
                <a:latin typeface="NikoshBAN" panose="02000000000000000000" pitchFamily="2" charset="0"/>
                <a:cs typeface="NikoshBAN" panose="02000000000000000000" pitchFamily="2" charset="0"/>
              </a:rPr>
              <a:t>ডায়াবেটিস, বহুমূত্র </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43297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5263" y="2311606"/>
            <a:ext cx="11536737" cy="3108543"/>
          </a:xfrm>
          <a:prstGeom prst="rect">
            <a:avLst/>
          </a:prstGeom>
          <a:noFill/>
        </p:spPr>
        <p:txBody>
          <a:bodyPr wrap="square" rtlCol="0">
            <a:spAutoFit/>
          </a:bodyPr>
          <a:lstStyle/>
          <a:p>
            <a:r>
              <a:rPr lang="en-US" sz="3800" dirty="0">
                <a:latin typeface="NikoshBAN" panose="02000000000000000000" pitchFamily="2" charset="0"/>
                <a:cs typeface="NikoshBAN" panose="02000000000000000000" pitchFamily="2" charset="0"/>
              </a:rPr>
              <a:t>এ </a:t>
            </a:r>
            <a:r>
              <a:rPr lang="en-US" sz="3800" dirty="0" err="1">
                <a:latin typeface="NikoshBAN" panose="02000000000000000000" pitchFamily="2" charset="0"/>
                <a:cs typeface="NikoshBAN" panose="02000000000000000000" pitchFamily="2" charset="0"/>
              </a:rPr>
              <a:t>পাঠ</a:t>
            </a:r>
            <a:r>
              <a:rPr lang="en-US" sz="3800" dirty="0">
                <a:latin typeface="NikoshBAN" panose="02000000000000000000" pitchFamily="2" charset="0"/>
                <a:cs typeface="NikoshBAN" panose="02000000000000000000" pitchFamily="2" charset="0"/>
              </a:rPr>
              <a:t> </a:t>
            </a:r>
            <a:r>
              <a:rPr lang="en-US" sz="3800" dirty="0" err="1">
                <a:latin typeface="NikoshBAN" panose="02000000000000000000" pitchFamily="2" charset="0"/>
                <a:cs typeface="NikoshBAN" panose="02000000000000000000" pitchFamily="2" charset="0"/>
              </a:rPr>
              <a:t>শেষে</a:t>
            </a:r>
            <a:r>
              <a:rPr lang="en-US" sz="3800" dirty="0">
                <a:latin typeface="NikoshBAN" panose="02000000000000000000" pitchFamily="2" charset="0"/>
                <a:cs typeface="NikoshBAN" panose="02000000000000000000" pitchFamily="2" charset="0"/>
              </a:rPr>
              <a:t> </a:t>
            </a:r>
            <a:r>
              <a:rPr lang="en-US" sz="3800" dirty="0" err="1">
                <a:latin typeface="NikoshBAN" panose="02000000000000000000" pitchFamily="2" charset="0"/>
                <a:cs typeface="NikoshBAN" panose="02000000000000000000" pitchFamily="2" charset="0"/>
              </a:rPr>
              <a:t>আমরা</a:t>
            </a:r>
            <a:r>
              <a:rPr lang="en-US" sz="3800" dirty="0">
                <a:latin typeface="NikoshBAN" panose="02000000000000000000" pitchFamily="2" charset="0"/>
                <a:cs typeface="NikoshBAN" panose="02000000000000000000" pitchFamily="2" charset="0"/>
              </a:rPr>
              <a:t> –</a:t>
            </a:r>
            <a:endParaRPr lang="bn-IN" sz="3800" dirty="0">
              <a:latin typeface="NikoshBAN" panose="02000000000000000000" pitchFamily="2" charset="0"/>
              <a:cs typeface="NikoshBAN" panose="02000000000000000000" pitchFamily="2" charset="0"/>
            </a:endParaRPr>
          </a:p>
          <a:p>
            <a:endParaRPr lang="en-US" sz="3800" dirty="0">
              <a:latin typeface="NikoshBAN" panose="02000000000000000000" pitchFamily="2" charset="0"/>
              <a:cs typeface="NikoshBAN" panose="02000000000000000000" pitchFamily="2" charset="0"/>
            </a:endParaRPr>
          </a:p>
          <a:p>
            <a:r>
              <a:rPr lang="en-US" sz="4000" dirty="0">
                <a:latin typeface="NikoshBAN" panose="02000000000000000000" pitchFamily="2" charset="0"/>
                <a:cs typeface="NikoshBAN" panose="02000000000000000000" pitchFamily="2" charset="0"/>
              </a:rPr>
              <a:t>১। </a:t>
            </a:r>
            <a:r>
              <a:rPr lang="bn-BD" sz="4000" dirty="0">
                <a:latin typeface="NikoshBAN" pitchFamily="2" charset="0"/>
                <a:cs typeface="NikoshBAN" pitchFamily="2" charset="0"/>
              </a:rPr>
              <a:t>ডায়াবেটিস</a:t>
            </a:r>
            <a:r>
              <a:rPr lang="bn-IN" sz="4000" dirty="0">
                <a:latin typeface="NikoshBAN" pitchFamily="2" charset="0"/>
                <a:cs typeface="NikoshBAN" pitchFamily="2" charset="0"/>
              </a:rPr>
              <a:t> </a:t>
            </a:r>
            <a:r>
              <a:rPr lang="bn-BD" sz="4000" dirty="0">
                <a:latin typeface="NikoshBAN" pitchFamily="2" charset="0"/>
                <a:cs typeface="NikoshBAN" pitchFamily="2" charset="0"/>
              </a:rPr>
              <a:t>কী </a:t>
            </a:r>
            <a:r>
              <a:rPr lang="bn-IN" sz="4000" dirty="0">
                <a:latin typeface="NikoshBAN" pitchFamily="2" charset="0"/>
                <a:cs typeface="NikoshBAN" pitchFamily="2" charset="0"/>
              </a:rPr>
              <a:t>তা বর্ণনা </a:t>
            </a:r>
            <a:r>
              <a:rPr lang="en-US" sz="4000" dirty="0" err="1">
                <a:latin typeface="NikoshBAN" panose="02000000000000000000" pitchFamily="2" charset="0"/>
                <a:cs typeface="NikoshBAN" panose="02000000000000000000" pitchFamily="2" charset="0"/>
              </a:rPr>
              <a:t>করতে</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পারব</a:t>
            </a:r>
            <a:r>
              <a:rPr lang="en-US" sz="4000" dirty="0">
                <a:latin typeface="NikoshBAN" panose="02000000000000000000" pitchFamily="2" charset="0"/>
                <a:cs typeface="NikoshBAN" panose="02000000000000000000" pitchFamily="2" charset="0"/>
              </a:rPr>
              <a:t>;</a:t>
            </a:r>
          </a:p>
          <a:p>
            <a:r>
              <a:rPr lang="en-US" sz="4000" dirty="0">
                <a:latin typeface="NikoshBAN" panose="02000000000000000000" pitchFamily="2" charset="0"/>
                <a:cs typeface="NikoshBAN" panose="02000000000000000000" pitchFamily="2" charset="0"/>
              </a:rPr>
              <a:t>২। </a:t>
            </a:r>
            <a:r>
              <a:rPr lang="bn-IN" sz="4000" dirty="0">
                <a:latin typeface="NikoshBAN" pitchFamily="2" charset="0"/>
                <a:cs typeface="NikoshBAN" pitchFamily="2" charset="0"/>
              </a:rPr>
              <a:t>কোন ব্যক্তির ডায়াবেটিস হওয়ার আশঙ্কা বেশি তা ব্যাখ্যা </a:t>
            </a:r>
            <a:r>
              <a:rPr lang="en-US" sz="4000" dirty="0" err="1">
                <a:latin typeface="NikoshBAN" panose="02000000000000000000" pitchFamily="2" charset="0"/>
                <a:cs typeface="NikoshBAN" panose="02000000000000000000" pitchFamily="2" charset="0"/>
              </a:rPr>
              <a:t>করতে</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পারব</a:t>
            </a:r>
            <a:r>
              <a:rPr lang="en-US" sz="4000" dirty="0">
                <a:latin typeface="NikoshBAN" panose="02000000000000000000" pitchFamily="2" charset="0"/>
                <a:cs typeface="NikoshBAN" panose="02000000000000000000" pitchFamily="2" charset="0"/>
              </a:rPr>
              <a:t>;</a:t>
            </a:r>
          </a:p>
          <a:p>
            <a:r>
              <a:rPr lang="en-US" sz="4000" dirty="0">
                <a:latin typeface="NikoshBAN" panose="02000000000000000000" pitchFamily="2" charset="0"/>
                <a:cs typeface="NikoshBAN" panose="02000000000000000000" pitchFamily="2" charset="0"/>
              </a:rPr>
              <a:t>৩।</a:t>
            </a:r>
            <a:r>
              <a:rPr lang="bn-IN" sz="4000" dirty="0">
                <a:latin typeface="NikoshBAN" panose="02000000000000000000" pitchFamily="2" charset="0"/>
                <a:cs typeface="NikoshBAN" panose="02000000000000000000" pitchFamily="2" charset="0"/>
              </a:rPr>
              <a:t> ডায়াবেটিস নিয়ন্ত্রণের উপায়সমূহ বিশ্লেষণ </a:t>
            </a:r>
            <a:r>
              <a:rPr lang="en-US" sz="4000" dirty="0" err="1">
                <a:latin typeface="NikoshBAN" panose="02000000000000000000" pitchFamily="2" charset="0"/>
                <a:cs typeface="NikoshBAN" panose="02000000000000000000" pitchFamily="2" charset="0"/>
              </a:rPr>
              <a:t>করতে</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পারব</a:t>
            </a:r>
            <a:r>
              <a:rPr lang="bn-IN" sz="4000" dirty="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62265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5606" y="286603"/>
            <a:ext cx="8867570" cy="707886"/>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চিত্র ভালো করে দেখে, ভেবে বলি। কী দেখতে পাচ্ছি?   </a:t>
            </a:r>
            <a:endParaRPr lang="en-US" sz="4000" dirty="0">
              <a:latin typeface="NikoshBAN" panose="02000000000000000000" pitchFamily="2" charset="0"/>
              <a:cs typeface="NikoshBAN" panose="02000000000000000000" pitchFamily="2" charset="0"/>
            </a:endParaRPr>
          </a:p>
        </p:txBody>
      </p:sp>
      <p:sp>
        <p:nvSpPr>
          <p:cNvPr id="3" name="TextBox 2"/>
          <p:cNvSpPr txBox="1"/>
          <p:nvPr/>
        </p:nvSpPr>
        <p:spPr>
          <a:xfrm>
            <a:off x="185738" y="4549676"/>
            <a:ext cx="12006262" cy="2308324"/>
          </a:xfrm>
          <a:prstGeom prst="rect">
            <a:avLst/>
          </a:prstGeom>
          <a:noFill/>
        </p:spPr>
        <p:txBody>
          <a:bodyPr wrap="square" rtlCol="0">
            <a:spAutoFit/>
          </a:bodyPr>
          <a:lstStyle/>
          <a:p>
            <a:pPr algn="just"/>
            <a:r>
              <a:rPr lang="as-IN" sz="3600" dirty="0">
                <a:latin typeface="NikoshBAN" panose="02000000000000000000" pitchFamily="2" charset="0"/>
                <a:cs typeface="NikoshBAN" panose="02000000000000000000" pitchFamily="2" charset="0"/>
              </a:rPr>
              <a:t>ডায়াবেটিস একটি বিপাকজনিত রোগ। আমাদের শরীরে ইনস্যুলিন নামের হরমোনের সম্পূর্ণ বা আপেক্ষিক ঘাটতির কারণে বিপাকজনিত গোলযোগ সৃষ্টি হয়ে রক্তে গ্লুকোজের পরিমাণ বৃদ্ধি পায় এবং এক সময় তা প্রস্রাবের সঙ্গে বেরিয়ে আসে। এই সামগ্রিক অবস্থাকে ডায়াবেটিস বলে।</a:t>
            </a:r>
            <a:endParaRPr lang="en-US" sz="3600" dirty="0">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5062" y="1267315"/>
            <a:ext cx="7567613" cy="3009534"/>
          </a:xfrm>
          <a:prstGeom prst="rect">
            <a:avLst/>
          </a:prstGeom>
        </p:spPr>
      </p:pic>
    </p:spTree>
    <p:extLst>
      <p:ext uri="{BB962C8B-B14F-4D97-AF65-F5344CB8AC3E}">
        <p14:creationId xmlns:p14="http://schemas.microsoft.com/office/powerpoint/2010/main" val="79513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18402" y="884874"/>
            <a:ext cx="2681924" cy="923330"/>
          </a:xfrm>
          <a:prstGeom prst="rect">
            <a:avLst/>
          </a:prstGeom>
          <a:noFill/>
        </p:spPr>
        <p:txBody>
          <a:bodyPr wrap="square" rtlCol="0">
            <a:spAutoFit/>
          </a:bodyPr>
          <a:lstStyle/>
          <a:p>
            <a:r>
              <a:rPr lang="bn-IN" sz="5400" u="sng" dirty="0">
                <a:latin typeface="NikoshBAN" panose="02000000000000000000" pitchFamily="2" charset="0"/>
                <a:cs typeface="NikoshBAN" panose="02000000000000000000" pitchFamily="2" charset="0"/>
              </a:rPr>
              <a:t>একক কাজ</a:t>
            </a:r>
            <a:endParaRPr lang="en-US" sz="5400" u="sng" dirty="0">
              <a:latin typeface="NikoshBAN" panose="02000000000000000000" pitchFamily="2" charset="0"/>
              <a:cs typeface="NikoshBAN" panose="02000000000000000000" pitchFamily="2" charset="0"/>
            </a:endParaRPr>
          </a:p>
        </p:txBody>
      </p:sp>
      <p:sp>
        <p:nvSpPr>
          <p:cNvPr id="3" name="TextBox 2"/>
          <p:cNvSpPr txBox="1"/>
          <p:nvPr/>
        </p:nvSpPr>
        <p:spPr>
          <a:xfrm>
            <a:off x="3012050" y="3276333"/>
            <a:ext cx="6466127" cy="707886"/>
          </a:xfrm>
          <a:prstGeom prst="rect">
            <a:avLst/>
          </a:prstGeom>
          <a:noFill/>
        </p:spPr>
        <p:txBody>
          <a:bodyPr wrap="square" rtlCol="0">
            <a:spAutoFit/>
          </a:bodyPr>
          <a:lstStyle/>
          <a:p>
            <a:r>
              <a:rPr lang="bn-IN" sz="4000" dirty="0">
                <a:latin typeface="NikoshBAN" pitchFamily="2" charset="0"/>
                <a:cs typeface="NikoshBAN" pitchFamily="2" charset="0"/>
              </a:rPr>
              <a:t>ডায়াবেটিস কী ধরনের রোগ? বর্ণনা কর।  </a:t>
            </a:r>
            <a:endParaRPr lang="en-US" sz="4000" dirty="0">
              <a:latin typeface="NikoshBAN" panose="02000000000000000000" pitchFamily="2" charset="0"/>
              <a:cs typeface="NikoshBAN" panose="02000000000000000000" pitchFamily="2" charset="0"/>
            </a:endParaRPr>
          </a:p>
        </p:txBody>
      </p:sp>
      <p:sp>
        <p:nvSpPr>
          <p:cNvPr id="4" name="TextBox 3"/>
          <p:cNvSpPr txBox="1"/>
          <p:nvPr/>
        </p:nvSpPr>
        <p:spPr>
          <a:xfrm>
            <a:off x="8912244" y="5686158"/>
            <a:ext cx="3003532" cy="707886"/>
          </a:xfrm>
          <a:prstGeom prst="rect">
            <a:avLst/>
          </a:prstGeom>
          <a:noFill/>
        </p:spPr>
        <p:txBody>
          <a:bodyPr wrap="square" rtlCol="0">
            <a:spAutoFit/>
          </a:bodyPr>
          <a:lstStyle/>
          <a:p>
            <a:pPr lvl="0"/>
            <a:r>
              <a:rPr lang="bn-IN" sz="4000" dirty="0">
                <a:solidFill>
                  <a:prstClr val="black"/>
                </a:solidFill>
                <a:latin typeface="NikoshBAN" pitchFamily="2" charset="0"/>
                <a:cs typeface="NikoshBAN" pitchFamily="2" charset="0"/>
              </a:rPr>
              <a:t>সময়ঃ ০৩মিনিট</a:t>
            </a:r>
            <a:endParaRPr lang="en-US" sz="4000" dirty="0"/>
          </a:p>
        </p:txBody>
      </p:sp>
    </p:spTree>
    <p:extLst>
      <p:ext uri="{BB962C8B-B14F-4D97-AF65-F5344CB8AC3E}">
        <p14:creationId xmlns:p14="http://schemas.microsoft.com/office/powerpoint/2010/main" val="2676979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8668" y="309660"/>
            <a:ext cx="5559594" cy="707886"/>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চিত্র ভালো করে দেখে, ভেবে বলি।    </a:t>
            </a:r>
            <a:endParaRPr lang="en-US" sz="4000" dirty="0">
              <a:latin typeface="NikoshBAN" panose="02000000000000000000" pitchFamily="2" charset="0"/>
              <a:cs typeface="NikoshBAN" panose="02000000000000000000" pitchFamily="2" charset="0"/>
            </a:endParaRPr>
          </a:p>
        </p:txBody>
      </p:sp>
      <p:sp>
        <p:nvSpPr>
          <p:cNvPr id="3" name="TextBox 2"/>
          <p:cNvSpPr txBox="1"/>
          <p:nvPr/>
        </p:nvSpPr>
        <p:spPr>
          <a:xfrm>
            <a:off x="2469981" y="1016104"/>
            <a:ext cx="7531270" cy="707886"/>
          </a:xfrm>
          <a:prstGeom prst="rect">
            <a:avLst/>
          </a:prstGeom>
          <a:noFill/>
        </p:spPr>
        <p:txBody>
          <a:bodyPr wrap="square" rtlCol="0">
            <a:spAutoFit/>
          </a:bodyPr>
          <a:lstStyle/>
          <a:p>
            <a:r>
              <a:rPr lang="bn-IN" sz="4000" dirty="0">
                <a:latin typeface="NikoshBAN" pitchFamily="2" charset="0"/>
                <a:cs typeface="NikoshBAN" pitchFamily="2" charset="0"/>
              </a:rPr>
              <a:t>কোন ব্যক্তির ডায়াবেটিস হওয়ার আশঙ্কা বেশি?  </a:t>
            </a:r>
            <a:endParaRPr lang="en-US" sz="4000" dirty="0">
              <a:latin typeface="NikoshBAN" panose="02000000000000000000" pitchFamily="2" charset="0"/>
              <a:cs typeface="NikoshBAN" panose="02000000000000000000" pitchFamily="2" charset="0"/>
            </a:endParaRPr>
          </a:p>
        </p:txBody>
      </p:sp>
      <p:sp>
        <p:nvSpPr>
          <p:cNvPr id="4" name="TextBox 3"/>
          <p:cNvSpPr txBox="1"/>
          <p:nvPr/>
        </p:nvSpPr>
        <p:spPr>
          <a:xfrm>
            <a:off x="3347783" y="2160632"/>
            <a:ext cx="7648575" cy="1323439"/>
          </a:xfrm>
          <a:prstGeom prst="rect">
            <a:avLst/>
          </a:prstGeom>
          <a:noFill/>
        </p:spPr>
        <p:txBody>
          <a:bodyPr wrap="square" rtlCol="0">
            <a:spAutoFit/>
          </a:bodyPr>
          <a:lstStyle/>
          <a:p>
            <a:r>
              <a:rPr lang="bn-IN" sz="4000" dirty="0">
                <a:solidFill>
                  <a:srgbClr val="002060"/>
                </a:solidFill>
                <a:latin typeface="NikoshBAN" pitchFamily="2" charset="0"/>
                <a:cs typeface="NikoshBAN" pitchFamily="2" charset="0"/>
                <a:sym typeface="Wingdings 3"/>
              </a:rPr>
              <a:t>যাদের বংশে, যেমনঃ মা-বাবা সম্পর্কিত নিকট আত্মীয়ের ডায়াবেটিস আছে।  </a:t>
            </a:r>
            <a:endParaRPr lang="en-US" sz="4000" dirty="0">
              <a:solidFill>
                <a:srgbClr val="002060"/>
              </a:solidFill>
            </a:endParaRPr>
          </a:p>
        </p:txBody>
      </p:sp>
      <p:sp>
        <p:nvSpPr>
          <p:cNvPr id="5" name="TextBox 4"/>
          <p:cNvSpPr txBox="1"/>
          <p:nvPr/>
        </p:nvSpPr>
        <p:spPr>
          <a:xfrm>
            <a:off x="3347783" y="4242020"/>
            <a:ext cx="7648575" cy="707886"/>
          </a:xfrm>
          <a:prstGeom prst="rect">
            <a:avLst/>
          </a:prstGeom>
          <a:noFill/>
        </p:spPr>
        <p:txBody>
          <a:bodyPr wrap="square" rtlCol="0">
            <a:spAutoFit/>
          </a:bodyPr>
          <a:lstStyle/>
          <a:p>
            <a:r>
              <a:rPr lang="bn-IN" sz="4000" dirty="0">
                <a:solidFill>
                  <a:srgbClr val="002060"/>
                </a:solidFill>
                <a:latin typeface="NikoshBAN" pitchFamily="2" charset="0"/>
                <a:cs typeface="NikoshBAN" pitchFamily="2" charset="0"/>
                <a:sym typeface="Wingdings 3"/>
              </a:rPr>
              <a:t>যাদের ওজন বেশি এবং শরীর মেদবহুল।</a:t>
            </a:r>
            <a:endParaRPr lang="en-US" sz="4000" dirty="0">
              <a:solidFill>
                <a:srgbClr val="002060"/>
              </a:solidFill>
            </a:endParaRPr>
          </a:p>
        </p:txBody>
      </p:sp>
      <p:sp>
        <p:nvSpPr>
          <p:cNvPr id="6" name="TextBox 5"/>
          <p:cNvSpPr txBox="1"/>
          <p:nvPr/>
        </p:nvSpPr>
        <p:spPr>
          <a:xfrm>
            <a:off x="3347783" y="5741857"/>
            <a:ext cx="8844217" cy="707886"/>
          </a:xfrm>
          <a:prstGeom prst="rect">
            <a:avLst/>
          </a:prstGeom>
          <a:noFill/>
        </p:spPr>
        <p:txBody>
          <a:bodyPr wrap="square" rtlCol="0">
            <a:spAutoFit/>
          </a:bodyPr>
          <a:lstStyle/>
          <a:p>
            <a:r>
              <a:rPr lang="bn-IN" sz="4000" dirty="0">
                <a:solidFill>
                  <a:srgbClr val="002060"/>
                </a:solidFill>
                <a:latin typeface="NikoshBAN" pitchFamily="2" charset="0"/>
                <a:cs typeface="NikoshBAN" pitchFamily="2" charset="0"/>
                <a:sym typeface="Wingdings 3"/>
              </a:rPr>
              <a:t>যারা ব্যায়াম বা শারীরিক পরিশ্রমের কোন কাজ করে না। </a:t>
            </a:r>
            <a:endParaRPr lang="en-US" sz="4000" dirty="0">
              <a:solidFill>
                <a:srgbClr val="002060"/>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505" y="1702268"/>
            <a:ext cx="2155032" cy="212219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8675" y="4005413"/>
            <a:ext cx="2328862" cy="11811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8676" y="5333601"/>
            <a:ext cx="2328862" cy="1524399"/>
          </a:xfrm>
          <a:prstGeom prst="rect">
            <a:avLst/>
          </a:prstGeom>
        </p:spPr>
      </p:pic>
    </p:spTree>
    <p:extLst>
      <p:ext uri="{BB962C8B-B14F-4D97-AF65-F5344CB8AC3E}">
        <p14:creationId xmlns:p14="http://schemas.microsoft.com/office/powerpoint/2010/main" val="314670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364</Words>
  <Application>Microsoft Office PowerPoint</Application>
  <PresentationFormat>Widescreen</PresentationFormat>
  <Paragraphs>60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Bibhash</dc:creator>
  <cp:lastModifiedBy>Unknown User</cp:lastModifiedBy>
  <cp:revision>2</cp:revision>
  <dcterms:created xsi:type="dcterms:W3CDTF">2021-02-01T14:54:46Z</dcterms:created>
  <dcterms:modified xsi:type="dcterms:W3CDTF">2021-03-01T22:32:36Z</dcterms:modified>
</cp:coreProperties>
</file>