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90" r:id="rId3"/>
    <p:sldId id="295" r:id="rId4"/>
    <p:sldId id="260" r:id="rId5"/>
    <p:sldId id="276" r:id="rId6"/>
    <p:sldId id="272" r:id="rId7"/>
    <p:sldId id="262" r:id="rId8"/>
    <p:sldId id="263" r:id="rId9"/>
    <p:sldId id="294" r:id="rId10"/>
    <p:sldId id="296" r:id="rId11"/>
    <p:sldId id="297" r:id="rId12"/>
    <p:sldId id="298" r:id="rId13"/>
    <p:sldId id="29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970C3-491B-40C6-9080-F5BAE35A1A63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7FB0E-DF0A-42DC-8B22-214848698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87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08DCE-463A-405B-ACD5-77285D93C73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A4CFC-DB70-4568-86BC-91F9F799AA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C6C13F-8F12-4183-B81C-B0562EF58D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63CFB8-E05C-43DC-8726-7CF9F0524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334A-2E60-49BE-BD79-B0504C1AB5F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BBE8A-A0A2-4752-AA0F-5BC33B4A0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CEAC6-C29C-4BFB-900B-FA275D495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0F50-AD1E-49E1-82CA-73A6E5880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5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F734F-EF32-47F0-8D78-249618470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DF6D14-7F58-4FD6-A66D-24463826C1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6ACDD-B56A-4EEE-B959-EECBE383E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334A-2E60-49BE-BD79-B0504C1AB5F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63563-C656-48CE-81CF-FB2CCA2C7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050A1-EBB1-4AFA-AE09-140B0FFD2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0F50-AD1E-49E1-82CA-73A6E5880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674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B5FE6E-8FC8-4971-A495-1AE2FA31F6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270ACB-62A4-4B95-B0FE-EB6024188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2F9B7-05B9-49C2-808A-A5F67A730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334A-2E60-49BE-BD79-B0504C1AB5F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CF7B3-3BBC-4016-88D6-4D116A058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37EF6-7C7E-43B8-B086-2645F02F2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0F50-AD1E-49E1-82CA-73A6E5880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89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FCFE1-C1DD-41CA-B0DB-3FDA5C084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5F133-45F6-4D39-8067-C1A4673A2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D6AE14-96E3-47AC-8B65-09E9975C3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334A-2E60-49BE-BD79-B0504C1AB5F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916E5-F20B-4A33-84B3-B105EE2A1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D53C1-10E6-44CF-9D37-7EB1FD165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0F50-AD1E-49E1-82CA-73A6E5880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55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C94E6-DA41-4530-AD37-294321CC5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4B1C75-D124-4201-9C4D-2B0A69D31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C7F85-09D7-4BFB-B1E3-46D88F027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334A-2E60-49BE-BD79-B0504C1AB5F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338B1-B2EF-4C91-ABAB-34B6207DF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104BE-78CB-481B-9F39-EB27F4FE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0F50-AD1E-49E1-82CA-73A6E5880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3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51776-D9A7-455B-9BEF-277DDBFA5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92DF4-BB4D-462A-BCF7-D7E86020B3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3D73C4-3EAA-4C5C-B279-4522F575E7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4D54F3-BBB5-43C9-A3C1-937A1304D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334A-2E60-49BE-BD79-B0504C1AB5F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2DB12A-D8B0-452A-A09D-2D03383B0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24222C-D372-48E7-BE3F-F3C02BF3A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0F50-AD1E-49E1-82CA-73A6E5880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4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A43D8-6440-45F4-937D-4918192FE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B1B8FB-FC35-4C8E-A148-B55F79AE0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7084F8-65FA-471F-AF33-05748ACE72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FBA9BC-7F42-470F-9398-FBDB25E6EB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D53258-4086-4B53-BE8D-423BBB852D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53A154-6EFF-4102-A315-662C556E7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334A-2E60-49BE-BD79-B0504C1AB5F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0E0432-959B-40CA-B3E7-3F01B1EFE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046A72-0518-4847-9216-B9711F843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0F50-AD1E-49E1-82CA-73A6E5880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61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7083D-F526-4106-AB22-9378A42F2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6A32B2-2540-4D8A-A7E2-0100E748C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334A-2E60-49BE-BD79-B0504C1AB5F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8A0DC3-10D5-4E67-AC61-1E9F3B5AE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AABC3A-A183-4927-87CB-5A30E395B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0F50-AD1E-49E1-82CA-73A6E5880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88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8B8137-F36A-483B-A0F9-D663E0DC2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334A-2E60-49BE-BD79-B0504C1AB5F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5890F9-6637-4513-90BC-F95F27A5A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7405D3-1DE9-4AC5-A5B2-2A458D5C8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0F50-AD1E-49E1-82CA-73A6E5880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9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6F3E5-65CF-499E-913F-C4D937FA4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BFB7D-EA76-434F-BF38-DD03C7D09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182446-84BA-4037-86B0-0D775FF2FC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38B871-FC3F-44C8-9992-AB3D6B75A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334A-2E60-49BE-BD79-B0504C1AB5F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12CAD7-D401-4CDE-89D4-5F4436128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41A2CE-24E2-43BA-8B07-1710FDCA5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0F50-AD1E-49E1-82CA-73A6E5880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04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995CC-DC7D-49A7-BEBF-C821B9944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E09088-2B74-41C5-BBD8-07A1312CEC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2116B7-3AF8-43A6-B921-C68623D1B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5D1A9-F22A-46D8-B661-802090550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334A-2E60-49BE-BD79-B0504C1AB5F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0DA2A-8C08-429A-AE25-1FDAC6BA0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34D00D-DF6E-43C0-8BF2-5686B22F2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0F50-AD1E-49E1-82CA-73A6E5880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988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320A96-0453-40B1-8562-79E9437E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31422-D80E-439A-A969-A4AFF036C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6A3AD3-9183-4F24-92CB-0C5E47F22B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F334A-2E60-49BE-BD79-B0504C1AB5F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07320-9B90-48D6-95F1-BE515B878E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DBF3E0-2982-4A21-9E6B-EFCF93D2E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D0F50-AD1E-49E1-82CA-73A6E5880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8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567FA9C-A3B1-4720-A78A-5EA4F0ACD53A}"/>
              </a:ext>
            </a:extLst>
          </p:cNvPr>
          <p:cNvSpPr txBox="1"/>
          <p:nvPr/>
        </p:nvSpPr>
        <p:spPr>
          <a:xfrm>
            <a:off x="257907" y="182880"/>
            <a:ext cx="118449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solidFill>
                  <a:srgbClr val="7030A0"/>
                </a:solidFill>
                <a:latin typeface="NikoshBAN"/>
              </a:rPr>
              <a:t>আজকের</a:t>
            </a:r>
            <a:r>
              <a:rPr lang="en-US" sz="7200" dirty="0">
                <a:solidFill>
                  <a:srgbClr val="7030A0"/>
                </a:solidFill>
                <a:latin typeface="NikoshBAN"/>
              </a:rPr>
              <a:t> </a:t>
            </a:r>
            <a:r>
              <a:rPr lang="en-US" sz="7200" dirty="0" err="1">
                <a:solidFill>
                  <a:srgbClr val="7030A0"/>
                </a:solidFill>
                <a:latin typeface="NikoshBAN"/>
              </a:rPr>
              <a:t>ক্লাসে</a:t>
            </a:r>
            <a:r>
              <a:rPr lang="en-US" dirty="0">
                <a:solidFill>
                  <a:srgbClr val="7030A0"/>
                </a:solidFill>
                <a:latin typeface="NikoshBAN"/>
              </a:rPr>
              <a:t> </a:t>
            </a:r>
          </a:p>
          <a:p>
            <a:pPr algn="ctr"/>
            <a:endParaRPr lang="en-US" dirty="0">
              <a:latin typeface="+mj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25D3778-181E-46FD-95E7-AC2CF29903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929" y="1397114"/>
            <a:ext cx="6879102" cy="5036654"/>
          </a:xfrm>
          <a:prstGeom prst="rect">
            <a:avLst/>
          </a:prstGeom>
        </p:spPr>
      </p:pic>
      <p:sp>
        <p:nvSpPr>
          <p:cNvPr id="9" name="Frame 8">
            <a:extLst>
              <a:ext uri="{FF2B5EF4-FFF2-40B4-BE49-F238E27FC236}">
                <a16:creationId xmlns:a16="http://schemas.microsoft.com/office/drawing/2014/main" id="{24BBCA12-E176-4425-B19D-64168001B621}"/>
              </a:ext>
            </a:extLst>
          </p:cNvPr>
          <p:cNvSpPr/>
          <p:nvPr/>
        </p:nvSpPr>
        <p:spPr>
          <a:xfrm>
            <a:off x="-98474" y="-253218"/>
            <a:ext cx="12290474" cy="7040880"/>
          </a:xfrm>
          <a:prstGeom prst="frame">
            <a:avLst>
              <a:gd name="adj1" fmla="val 1833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40D14CB-B49F-4BA9-85DF-D3D5E343E8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13" y="5359790"/>
            <a:ext cx="11844996" cy="1329397"/>
          </a:xfrm>
          <a:prstGeom prst="rect">
            <a:avLst/>
          </a:prstGeom>
        </p:spPr>
      </p:pic>
      <p:sp>
        <p:nvSpPr>
          <p:cNvPr id="3" name="Frame 2">
            <a:extLst>
              <a:ext uri="{FF2B5EF4-FFF2-40B4-BE49-F238E27FC236}">
                <a16:creationId xmlns:a16="http://schemas.microsoft.com/office/drawing/2014/main" id="{C2AB7109-EF96-4F7A-A1F3-AB31F7815F68}"/>
              </a:ext>
            </a:extLst>
          </p:cNvPr>
          <p:cNvSpPr/>
          <p:nvPr/>
        </p:nvSpPr>
        <p:spPr>
          <a:xfrm>
            <a:off x="89096" y="-140677"/>
            <a:ext cx="11924713" cy="6815797"/>
          </a:xfrm>
          <a:prstGeom prst="frame">
            <a:avLst>
              <a:gd name="adj1" fmla="val 3456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7947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C6E6BD-151D-4206-9D72-09251A9B3B86}"/>
              </a:ext>
            </a:extLst>
          </p:cNvPr>
          <p:cNvSpPr/>
          <p:nvPr/>
        </p:nvSpPr>
        <p:spPr>
          <a:xfrm>
            <a:off x="187569" y="147711"/>
            <a:ext cx="11643359" cy="63515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q"/>
            </a:pPr>
            <a:r>
              <a:rPr lang="bn-BD" sz="4800" b="1" dirty="0">
                <a:solidFill>
                  <a:srgbClr val="002060"/>
                </a:solidFill>
                <a:latin typeface="NikoshBAN" panose="02000000000000000000"/>
              </a:rPr>
              <a:t>কম্পিউটারের মাদারবোর্ডটি লক্ষ কর এবং এর বৈশিষ্ট্য সমূহ বর্ননা কর ।</a:t>
            </a: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4AADF739-852C-4EAE-9189-8443BD25A7E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24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DFA3C411-3C8D-4B9F-9D59-5ECD4D987690}"/>
              </a:ext>
            </a:extLst>
          </p:cNvPr>
          <p:cNvSpPr/>
          <p:nvPr/>
        </p:nvSpPr>
        <p:spPr>
          <a:xfrm>
            <a:off x="187569" y="239151"/>
            <a:ext cx="11798105" cy="6471138"/>
          </a:xfrm>
          <a:prstGeom prst="frame">
            <a:avLst>
              <a:gd name="adj1" fmla="val 1413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04B331-811B-41B2-A804-992FF8467557}"/>
              </a:ext>
            </a:extLst>
          </p:cNvPr>
          <p:cNvSpPr/>
          <p:nvPr/>
        </p:nvSpPr>
        <p:spPr>
          <a:xfrm>
            <a:off x="1364566" y="604910"/>
            <a:ext cx="7962314" cy="842889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38FDFDA4-C11A-4DFD-9510-17D6BC9AD97B}"/>
              </a:ext>
            </a:extLst>
          </p:cNvPr>
          <p:cNvSpPr/>
          <p:nvPr/>
        </p:nvSpPr>
        <p:spPr>
          <a:xfrm>
            <a:off x="3826412" y="1702191"/>
            <a:ext cx="3291840" cy="956603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639E4-148F-478B-8103-E5DF60C44895}"/>
              </a:ext>
            </a:extLst>
          </p:cNvPr>
          <p:cNvSpPr/>
          <p:nvPr/>
        </p:nvSpPr>
        <p:spPr>
          <a:xfrm>
            <a:off x="339969" y="300111"/>
            <a:ext cx="11643359" cy="63515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rgbClr val="002060"/>
                </a:solidFill>
                <a:latin typeface="NikoshBAN" panose="02000000000000000000"/>
              </a:rPr>
              <a:t>কম্পিউটার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/>
              </a:rPr>
              <a:t>  </a:t>
            </a:r>
            <a:r>
              <a:rPr lang="en-US" sz="4800" b="1" dirty="0" err="1">
                <a:solidFill>
                  <a:srgbClr val="002060"/>
                </a:solidFill>
                <a:latin typeface="NikoshBAN" panose="02000000000000000000"/>
              </a:rPr>
              <a:t>এর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/>
              </a:rPr>
              <a:t>  </a:t>
            </a:r>
            <a:r>
              <a:rPr lang="en-US" sz="4800" b="1" dirty="0" err="1">
                <a:solidFill>
                  <a:srgbClr val="002060"/>
                </a:solidFill>
                <a:latin typeface="NikoshBAN" panose="02000000000000000000"/>
              </a:rPr>
              <a:t>মাদার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NikoshBAN" panose="02000000000000000000"/>
              </a:rPr>
              <a:t>বোর্ডের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NikoshBAN" panose="02000000000000000000"/>
              </a:rPr>
              <a:t>কাজের</a:t>
            </a:r>
            <a:endParaRPr lang="en-US" sz="4800" b="1" dirty="0">
              <a:solidFill>
                <a:srgbClr val="002060"/>
              </a:solidFill>
              <a:latin typeface="NikoshBAN" panose="02000000000000000000"/>
            </a:endParaRPr>
          </a:p>
          <a:p>
            <a:pPr algn="ctr"/>
            <a:r>
              <a:rPr lang="en-US" sz="4800" b="1" dirty="0" err="1">
                <a:solidFill>
                  <a:srgbClr val="002060"/>
                </a:solidFill>
                <a:latin typeface="NikoshBAN" panose="02000000000000000000"/>
              </a:rPr>
              <a:t>বৈশিষ্ট্য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/>
              </a:rPr>
              <a:t>  </a:t>
            </a:r>
            <a:r>
              <a:rPr lang="en-US" sz="4800" b="1" dirty="0" err="1">
                <a:solidFill>
                  <a:srgbClr val="002060"/>
                </a:solidFill>
                <a:latin typeface="NikoshBAN" panose="02000000000000000000"/>
              </a:rPr>
              <a:t>সমূহ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/>
              </a:rPr>
              <a:t>  </a:t>
            </a:r>
            <a:r>
              <a:rPr lang="en-US" sz="4800" b="1" dirty="0" err="1">
                <a:solidFill>
                  <a:srgbClr val="002060"/>
                </a:solidFill>
                <a:latin typeface="NikoshBAN" panose="02000000000000000000"/>
              </a:rPr>
              <a:t>লিখ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/>
              </a:rPr>
              <a:t> ।</a:t>
            </a:r>
            <a:endParaRPr lang="bn-BD" sz="4800" b="1" dirty="0">
              <a:solidFill>
                <a:srgbClr val="002060"/>
              </a:solidFill>
              <a:latin typeface="NikoshBAN" panose="0200000000000000000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6815F72-5F37-446A-8FEC-988D636A4779}"/>
              </a:ext>
            </a:extLst>
          </p:cNvPr>
          <p:cNvSpPr/>
          <p:nvPr/>
        </p:nvSpPr>
        <p:spPr>
          <a:xfrm>
            <a:off x="4023360" y="872197"/>
            <a:ext cx="4543865" cy="1434905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anose="02000000000000000000"/>
              </a:rPr>
              <a:t>দলগত</a:t>
            </a:r>
            <a:r>
              <a:rPr lang="en-US" sz="6000" dirty="0">
                <a:latin typeface="NikoshBAN" panose="02000000000000000000"/>
              </a:rPr>
              <a:t> </a:t>
            </a:r>
            <a:r>
              <a:rPr lang="en-US" sz="6000" dirty="0" err="1">
                <a:latin typeface="NikoshBAN" panose="02000000000000000000"/>
              </a:rPr>
              <a:t>কাজ</a:t>
            </a:r>
            <a:endParaRPr lang="en-US" sz="6000" dirty="0">
              <a:latin typeface="NikoshBAN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338277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36D0CC-8D7E-422C-A0AD-A0803803FC80}"/>
              </a:ext>
            </a:extLst>
          </p:cNvPr>
          <p:cNvSpPr/>
          <p:nvPr/>
        </p:nvSpPr>
        <p:spPr>
          <a:xfrm>
            <a:off x="248530" y="500575"/>
            <a:ext cx="11943470" cy="6705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rgbClr val="C00000"/>
                </a:solidFill>
                <a:latin typeface="NikoshBAN"/>
                <a:cs typeface="NikoshBAN" pitchFamily="2" charset="0"/>
              </a:rPr>
              <a:t>       </a:t>
            </a:r>
            <a:r>
              <a:rPr lang="bn-BD" sz="3600" b="1" dirty="0">
                <a:solidFill>
                  <a:srgbClr val="C00000"/>
                </a:solidFill>
                <a:latin typeface="NikoshBAN"/>
                <a:cs typeface="NikoshBAN" pitchFamily="2" charset="0"/>
              </a:rPr>
              <a:t>১।মনিটর কি?এর কাজ কি? </a:t>
            </a:r>
          </a:p>
          <a:p>
            <a:pPr algn="ctr">
              <a:lnSpc>
                <a:spcPct val="150000"/>
              </a:lnSpc>
            </a:pPr>
            <a:r>
              <a:rPr lang="bn-BD" sz="3600" b="1" dirty="0">
                <a:solidFill>
                  <a:srgbClr val="C00000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3600" b="1" dirty="0">
                <a:solidFill>
                  <a:srgbClr val="C00000"/>
                </a:solidFill>
                <a:latin typeface="NikoshBAN"/>
                <a:cs typeface="NikoshBAN" pitchFamily="2" charset="0"/>
              </a:rPr>
              <a:t>        </a:t>
            </a:r>
            <a:r>
              <a:rPr lang="bn-BD" sz="3600" b="1" dirty="0">
                <a:solidFill>
                  <a:srgbClr val="C00000"/>
                </a:solidFill>
                <a:latin typeface="NikoshBAN"/>
                <a:cs typeface="NikoshBAN" pitchFamily="2" charset="0"/>
              </a:rPr>
              <a:t>২।সিপিইউ বলতে কি বুঝ?</a:t>
            </a:r>
          </a:p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rgbClr val="C00000"/>
                </a:solidFill>
                <a:latin typeface="NikoshBAN"/>
                <a:cs typeface="NikoshBAN" pitchFamily="2" charset="0"/>
              </a:rPr>
              <a:t>৩</a:t>
            </a:r>
            <a:r>
              <a:rPr lang="bn-BD" sz="3600" b="1" dirty="0">
                <a:solidFill>
                  <a:srgbClr val="C00000"/>
                </a:solidFill>
                <a:latin typeface="NikoshBAN"/>
                <a:cs typeface="NikoshBAN" pitchFamily="2" charset="0"/>
              </a:rPr>
              <a:t>।মাদার বোর্ড কি?  </a:t>
            </a:r>
          </a:p>
          <a:p>
            <a:pPr algn="ctr">
              <a:lnSpc>
                <a:spcPct val="150000"/>
              </a:lnSpc>
            </a:pPr>
            <a:endParaRPr lang="bn-BD" sz="3600" b="1" dirty="0">
              <a:solidFill>
                <a:srgbClr val="C00000"/>
              </a:solidFill>
            </a:endParaRPr>
          </a:p>
          <a:p>
            <a:pPr algn="ctr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A90B6AF0-3CC4-4665-9E4B-BA4A355CE999}"/>
              </a:ext>
            </a:extLst>
          </p:cNvPr>
          <p:cNvSpPr/>
          <p:nvPr/>
        </p:nvSpPr>
        <p:spPr>
          <a:xfrm>
            <a:off x="62132" y="0"/>
            <a:ext cx="12067735" cy="6949440"/>
          </a:xfrm>
          <a:prstGeom prst="frame">
            <a:avLst>
              <a:gd name="adj1" fmla="val 2176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3E56F442-9DAA-4D00-9C3B-0C96E5A02C4B}"/>
              </a:ext>
            </a:extLst>
          </p:cNvPr>
          <p:cNvSpPr/>
          <p:nvPr/>
        </p:nvSpPr>
        <p:spPr>
          <a:xfrm>
            <a:off x="248529" y="211015"/>
            <a:ext cx="11694941" cy="6481690"/>
          </a:xfrm>
          <a:prstGeom prst="frame">
            <a:avLst>
              <a:gd name="adj1" fmla="val 447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24629EC-7914-4B51-A71B-33D7194E631A}"/>
              </a:ext>
            </a:extLst>
          </p:cNvPr>
          <p:cNvSpPr/>
          <p:nvPr/>
        </p:nvSpPr>
        <p:spPr>
          <a:xfrm>
            <a:off x="4659924" y="844062"/>
            <a:ext cx="3545059" cy="12098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i="1" dirty="0" err="1">
                <a:latin typeface="NikoshBAN" panose="02000000000000000000"/>
              </a:rPr>
              <a:t>মুল্যায়ন</a:t>
            </a:r>
            <a:r>
              <a:rPr lang="en-US" sz="4800" b="1" i="1" dirty="0">
                <a:latin typeface="NikoshBAN" panose="0200000000000000000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359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E6C87F5E-0E44-41B3-BDC7-538E5BFD9E25}"/>
              </a:ext>
            </a:extLst>
          </p:cNvPr>
          <p:cNvSpPr/>
          <p:nvPr/>
        </p:nvSpPr>
        <p:spPr>
          <a:xfrm>
            <a:off x="0" y="0"/>
            <a:ext cx="12192000" cy="7047914"/>
          </a:xfrm>
          <a:prstGeom prst="frame">
            <a:avLst>
              <a:gd name="adj1" fmla="val 1722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FFDB4827-EC85-4CC8-B441-0C18D2844F5F}"/>
              </a:ext>
            </a:extLst>
          </p:cNvPr>
          <p:cNvSpPr/>
          <p:nvPr/>
        </p:nvSpPr>
        <p:spPr>
          <a:xfrm>
            <a:off x="211015" y="225083"/>
            <a:ext cx="11788727" cy="6632917"/>
          </a:xfrm>
          <a:prstGeom prst="frame">
            <a:avLst>
              <a:gd name="adj1" fmla="val 210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DDA3F7-4557-4E2F-9FB1-12E45C53802F}"/>
              </a:ext>
            </a:extLst>
          </p:cNvPr>
          <p:cNvSpPr/>
          <p:nvPr/>
        </p:nvSpPr>
        <p:spPr>
          <a:xfrm>
            <a:off x="1139484" y="2208628"/>
            <a:ext cx="10030264" cy="344658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bn-BD" sz="3600" dirty="0">
                <a:solidFill>
                  <a:srgbClr val="002060"/>
                </a:solidFill>
                <a:latin typeface="NikoshBAN"/>
                <a:cs typeface="NikoshBAN" pitchFamily="2" charset="0"/>
              </a:rPr>
              <a:t>কম্পিউটারের যে কোন </a:t>
            </a:r>
            <a:r>
              <a:rPr lang="en-US" sz="3600" dirty="0">
                <a:solidFill>
                  <a:srgbClr val="002060"/>
                </a:solidFill>
                <a:latin typeface="NikoshBAN"/>
                <a:cs typeface="NikoshBAN" pitchFamily="2" charset="0"/>
              </a:rPr>
              <a:t>৪ </a:t>
            </a:r>
            <a:r>
              <a:rPr lang="bn-BD" sz="3600" dirty="0">
                <a:solidFill>
                  <a:srgbClr val="002060"/>
                </a:solidFill>
                <a:latin typeface="NikoshBAN"/>
                <a:cs typeface="NikoshBAN" pitchFamily="2" charset="0"/>
              </a:rPr>
              <a:t>টি যন্ত্রাংশের নাম উল্লেখ করে এর কাজ</a:t>
            </a:r>
            <a:r>
              <a:rPr lang="en-US" sz="3600" dirty="0">
                <a:solidFill>
                  <a:srgbClr val="002060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/>
                <a:cs typeface="NikoshBAN" pitchFamily="2" charset="0"/>
              </a:rPr>
              <a:t>বর্ননা</a:t>
            </a:r>
            <a:r>
              <a:rPr lang="en-US" sz="3600" dirty="0">
                <a:solidFill>
                  <a:srgbClr val="002060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/>
                <a:cs typeface="NikoshBAN" pitchFamily="2" charset="0"/>
              </a:rPr>
              <a:t>কর</a:t>
            </a:r>
            <a:r>
              <a:rPr lang="en-US" sz="3600" dirty="0">
                <a:solidFill>
                  <a:srgbClr val="002060"/>
                </a:solidFill>
                <a:latin typeface="NikoshBAN"/>
                <a:cs typeface="NikoshBAN" pitchFamily="2" charset="0"/>
              </a:rPr>
              <a:t> ।</a:t>
            </a:r>
            <a:endParaRPr lang="en-US" sz="3600" dirty="0">
              <a:latin typeface="NikoshBAN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0F6F042-01B5-4FBE-9C83-66AA292DB959}"/>
              </a:ext>
            </a:extLst>
          </p:cNvPr>
          <p:cNvSpPr/>
          <p:nvPr/>
        </p:nvSpPr>
        <p:spPr>
          <a:xfrm>
            <a:off x="3924886" y="717452"/>
            <a:ext cx="4586068" cy="11676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anose="02000000000000000000"/>
              </a:rPr>
              <a:t>বাড়ির</a:t>
            </a:r>
            <a:r>
              <a:rPr lang="en-US" sz="4400" dirty="0">
                <a:latin typeface="NikoshBAN" panose="02000000000000000000"/>
              </a:rPr>
              <a:t> </a:t>
            </a:r>
            <a:r>
              <a:rPr lang="en-US" sz="4400" dirty="0" err="1">
                <a:latin typeface="NikoshBAN" panose="02000000000000000000"/>
              </a:rPr>
              <a:t>কাজ</a:t>
            </a:r>
            <a:endParaRPr lang="en-US" sz="4400" dirty="0">
              <a:latin typeface="NikoshBAN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3319385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3E8687CD-1BEA-43E8-9073-4C077DC0A64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244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465EA3AF-85B6-4DCF-A057-CAB018AED87F}"/>
              </a:ext>
            </a:extLst>
          </p:cNvPr>
          <p:cNvSpPr/>
          <p:nvPr/>
        </p:nvSpPr>
        <p:spPr>
          <a:xfrm>
            <a:off x="168812" y="175846"/>
            <a:ext cx="11844997" cy="6506308"/>
          </a:xfrm>
          <a:prstGeom prst="frame">
            <a:avLst>
              <a:gd name="adj1" fmla="val 2122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931A2D4-5887-4FAC-B061-DF6567477885}"/>
              </a:ext>
            </a:extLst>
          </p:cNvPr>
          <p:cNvSpPr/>
          <p:nvPr/>
        </p:nvSpPr>
        <p:spPr>
          <a:xfrm>
            <a:off x="689318" y="815926"/>
            <a:ext cx="10874326" cy="1195754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err="1">
                <a:latin typeface="NikoshBAN" panose="02000000000000000000"/>
              </a:rPr>
              <a:t>ধন্যবাদ</a:t>
            </a:r>
            <a:r>
              <a:rPr lang="en-US" sz="9600" b="1" dirty="0">
                <a:latin typeface="NikoshBAN" panose="02000000000000000000"/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44E8840-4BA1-43F3-8BD2-07EDB5B969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06" y="2405575"/>
            <a:ext cx="11183814" cy="3854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687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702" y="202808"/>
            <a:ext cx="11692595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800" dirty="0" err="1">
                <a:latin typeface="NikoshBAN"/>
              </a:rPr>
              <a:t>পরিচিতি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8302" y="1345808"/>
            <a:ext cx="5782407" cy="75235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bn-BD" sz="4800" dirty="0">
                <a:latin typeface="NikoshBAN" panose="02000000000000000000"/>
              </a:rPr>
              <a:t>      শিক্ষক পরিচিতি</a:t>
            </a:r>
            <a:endParaRPr lang="en-US" sz="4800" dirty="0">
              <a:latin typeface="NikoshBAN" panose="0200000000000000000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9749" y="1345808"/>
            <a:ext cx="5513949" cy="77841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algn="ctr"/>
            <a:r>
              <a:rPr lang="en-US" sz="4000" dirty="0" err="1">
                <a:latin typeface="NikoshBAN"/>
              </a:rPr>
              <a:t>পাঠ</a:t>
            </a:r>
            <a:r>
              <a:rPr lang="en-US" sz="4000" dirty="0">
                <a:latin typeface="NikoshBAN"/>
              </a:rPr>
              <a:t> </a:t>
            </a:r>
            <a:r>
              <a:rPr lang="en-US" sz="4000" dirty="0" err="1">
                <a:latin typeface="NikoshBAN"/>
              </a:rPr>
              <a:t>পরিচিতি</a:t>
            </a:r>
            <a:r>
              <a:rPr lang="en-US" sz="4000" dirty="0">
                <a:latin typeface="NikoshBAN"/>
              </a:rPr>
              <a:t> </a:t>
            </a:r>
          </a:p>
        </p:txBody>
      </p:sp>
      <p:sp>
        <p:nvSpPr>
          <p:cNvPr id="7" name="Frame 6"/>
          <p:cNvSpPr/>
          <p:nvPr/>
        </p:nvSpPr>
        <p:spPr>
          <a:xfrm flipH="1">
            <a:off x="0" y="0"/>
            <a:ext cx="12192000" cy="7772400"/>
          </a:xfrm>
          <a:prstGeom prst="frame">
            <a:avLst>
              <a:gd name="adj1" fmla="val 27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368837"/>
            <a:ext cx="990600" cy="1349558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softEdge rad="112500"/>
          </a:effectLst>
        </p:spPr>
      </p:pic>
      <p:sp>
        <p:nvSpPr>
          <p:cNvPr id="11" name="Rounded Rectangle 10"/>
          <p:cNvSpPr/>
          <p:nvPr/>
        </p:nvSpPr>
        <p:spPr>
          <a:xfrm>
            <a:off x="249702" y="2057400"/>
            <a:ext cx="4855698" cy="4343400"/>
          </a:xfrm>
          <a:prstGeom prst="roundRect">
            <a:avLst>
              <a:gd name="adj" fmla="val 656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BD" sz="2400" b="1" u="sng" dirty="0">
              <a:solidFill>
                <a:schemeClr val="tx1"/>
              </a:solidFill>
              <a:latin typeface="NikoshBAN"/>
              <a:cs typeface="NikoshBAN" pitchFamily="2" charset="0"/>
            </a:endParaRPr>
          </a:p>
          <a:p>
            <a:pPr algn="ctr"/>
            <a:endParaRPr lang="bn-BD" sz="2400" u="sng" dirty="0">
              <a:solidFill>
                <a:schemeClr val="tx1"/>
              </a:solidFill>
              <a:latin typeface="NikoshBAN"/>
              <a:cs typeface="NikoshBAN" pitchFamily="2" charset="0"/>
            </a:endParaRPr>
          </a:p>
          <a:p>
            <a:pPr algn="ctr"/>
            <a:endParaRPr lang="bn-BD" sz="2400" u="sng" dirty="0">
              <a:solidFill>
                <a:schemeClr val="tx1"/>
              </a:solidFill>
              <a:latin typeface="NikoshBAN"/>
              <a:cs typeface="NikoshBAN" pitchFamily="2" charset="0"/>
            </a:endParaRPr>
          </a:p>
          <a:p>
            <a:pPr algn="ctr"/>
            <a:endParaRPr lang="bn-BD" sz="2400" u="sng" dirty="0">
              <a:solidFill>
                <a:schemeClr val="tx1"/>
              </a:solidFill>
              <a:latin typeface="NikoshBAN"/>
              <a:cs typeface="NikoshBAN" pitchFamily="2" charset="0"/>
            </a:endParaRPr>
          </a:p>
          <a:p>
            <a:pPr algn="ctr"/>
            <a:endParaRPr lang="bn-BD" sz="3200" u="sng" dirty="0">
              <a:solidFill>
                <a:schemeClr val="tx1"/>
              </a:solidFill>
              <a:latin typeface="NikoshBAN"/>
              <a:cs typeface="NikoshBAN" pitchFamily="2" charset="0"/>
            </a:endParaRPr>
          </a:p>
          <a:p>
            <a:pPr algn="ctr"/>
            <a:endParaRPr lang="bn-BD" sz="2000" u="sng" dirty="0">
              <a:solidFill>
                <a:schemeClr val="tx1"/>
              </a:solidFill>
              <a:latin typeface="NikoshBAN"/>
              <a:cs typeface="NikoshBAN" pitchFamily="2" charset="0"/>
            </a:endParaRPr>
          </a:p>
          <a:p>
            <a:pPr algn="ctr"/>
            <a:endParaRPr lang="bn-BD" sz="2000" u="sng" dirty="0">
              <a:solidFill>
                <a:schemeClr val="tx1"/>
              </a:solidFill>
              <a:latin typeface="NikoshBAN"/>
              <a:cs typeface="NikoshBAN" pitchFamily="2" charset="0"/>
            </a:endParaRPr>
          </a:p>
          <a:p>
            <a:pPr algn="ctr"/>
            <a:r>
              <a:rPr lang="en-US" sz="2800" b="1" u="sng" dirty="0" err="1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শাহানাজ</a:t>
            </a:r>
            <a:r>
              <a:rPr lang="en-US" sz="2800" b="1" u="sng" dirty="0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 </a:t>
            </a:r>
            <a:r>
              <a:rPr lang="en-US" sz="2800" b="1" u="sng" dirty="0" err="1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বেগম</a:t>
            </a:r>
            <a:endParaRPr lang="en-US" sz="2800" b="1" u="sng" dirty="0">
              <a:solidFill>
                <a:schemeClr val="tx1"/>
              </a:solidFill>
              <a:latin typeface="NikoshBAN" panose="02000000000000000000"/>
              <a:cs typeface="NikoshBAN" pitchFamily="2" charset="0"/>
            </a:endParaRPr>
          </a:p>
          <a:p>
            <a:pPr algn="ctr"/>
            <a:r>
              <a:rPr lang="en-US" sz="2800" b="1" u="sng" dirty="0" err="1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সহকারি</a:t>
            </a:r>
            <a:r>
              <a:rPr lang="en-US" sz="2800" b="1" u="sng" dirty="0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 </a:t>
            </a:r>
            <a:r>
              <a:rPr lang="en-US" sz="2800" b="1" u="sng" dirty="0" err="1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শিক্ষক</a:t>
            </a:r>
            <a:endParaRPr lang="en-US" sz="2800" b="1" u="sng" dirty="0">
              <a:solidFill>
                <a:schemeClr val="tx1"/>
              </a:solidFill>
              <a:latin typeface="NikoshBAN" panose="02000000000000000000"/>
              <a:cs typeface="NikoshBAN" pitchFamily="2" charset="0"/>
            </a:endParaRPr>
          </a:p>
          <a:p>
            <a:pPr algn="ctr"/>
            <a:r>
              <a:rPr lang="en-US" sz="2800" b="1" u="sng" dirty="0" err="1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হাজী</a:t>
            </a:r>
            <a:r>
              <a:rPr lang="en-US" sz="2800" b="1" u="sng" dirty="0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 </a:t>
            </a:r>
            <a:r>
              <a:rPr lang="en-US" sz="2800" b="1" u="sng" dirty="0" err="1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হেলাল</a:t>
            </a:r>
            <a:r>
              <a:rPr lang="en-US" sz="2800" b="1" u="sng" dirty="0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 </a:t>
            </a:r>
            <a:r>
              <a:rPr lang="en-US" sz="2800" b="1" u="sng" dirty="0" err="1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উদ্দিন</a:t>
            </a:r>
            <a:r>
              <a:rPr lang="en-US" sz="2800" b="1" u="sng" dirty="0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 </a:t>
            </a:r>
            <a:r>
              <a:rPr lang="en-US" sz="2800" b="1" u="sng" dirty="0" err="1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বালিকা</a:t>
            </a:r>
            <a:r>
              <a:rPr lang="en-US" sz="2800" b="1" u="sng" dirty="0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 </a:t>
            </a:r>
            <a:r>
              <a:rPr lang="en-US" sz="2800" b="1" u="sng" dirty="0" err="1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উচ্চ</a:t>
            </a:r>
            <a:r>
              <a:rPr lang="en-US" sz="2800" b="1" u="sng" dirty="0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 </a:t>
            </a:r>
            <a:r>
              <a:rPr lang="en-US" sz="2800" b="1" u="sng" dirty="0" err="1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বিদ্যালয়</a:t>
            </a:r>
            <a:endParaRPr lang="en-US" sz="2800" b="1" u="sng" dirty="0">
              <a:solidFill>
                <a:schemeClr val="tx1"/>
              </a:solidFill>
              <a:latin typeface="NikoshBAN" panose="02000000000000000000"/>
              <a:cs typeface="NikoshBAN" pitchFamily="2" charset="0"/>
            </a:endParaRPr>
          </a:p>
          <a:p>
            <a:pPr algn="ctr"/>
            <a:r>
              <a:rPr lang="en-US" sz="2800" b="1" u="sng" dirty="0" err="1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তারাকান্দা,ময়মনসিংহ</a:t>
            </a:r>
            <a:r>
              <a:rPr lang="en-US" sz="2800" b="1" u="sng" dirty="0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।  </a:t>
            </a:r>
          </a:p>
          <a:p>
            <a:pPr algn="ctr"/>
            <a:endParaRPr lang="bn-IN" sz="2800" b="1" u="sng" dirty="0">
              <a:solidFill>
                <a:schemeClr val="tx1"/>
              </a:solidFill>
              <a:latin typeface="NikoshBAN" panose="02000000000000000000"/>
              <a:cs typeface="NikoshBAN" pitchFamily="2" charset="0"/>
            </a:endParaRPr>
          </a:p>
          <a:p>
            <a:pPr algn="ctr"/>
            <a:br>
              <a:rPr lang="bn-BD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608298" y="2057399"/>
            <a:ext cx="5334000" cy="4369461"/>
          </a:xfrm>
          <a:prstGeom prst="roundRect">
            <a:avLst>
              <a:gd name="adj" fmla="val 3002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en-US" sz="3600" b="1" dirty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3600" b="1" dirty="0">
                <a:latin typeface="NikoshBAN" pitchFamily="2" charset="0"/>
                <a:cs typeface="NikoshBAN" pitchFamily="2" charset="0"/>
              </a:rPr>
              <a:t>শ্রেণীঃ-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ষষ্ঠ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endParaRPr lang="bn-BD" sz="3600" b="1" dirty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3600" b="1" dirty="0">
                <a:latin typeface="NikoshBAN" pitchFamily="2" charset="0"/>
                <a:cs typeface="NikoshBAN" pitchFamily="2" charset="0"/>
              </a:rPr>
              <a:t>বিষয়ঃ-ICT </a:t>
            </a:r>
          </a:p>
          <a:p>
            <a:pPr algn="ctr">
              <a:defRPr/>
            </a:pPr>
            <a:r>
              <a:rPr lang="en-US" sz="3600" b="1" dirty="0">
                <a:latin typeface="NikoshBAN" pitchFamily="2" charset="0"/>
                <a:cs typeface="NikoshBAN" pitchFamily="2" charset="0"/>
              </a:rPr>
              <a:t>অধ্যায়ঃ২য় </a:t>
            </a:r>
          </a:p>
          <a:p>
            <a:pPr algn="ctr">
              <a:defRPr/>
            </a:pPr>
            <a:r>
              <a:rPr lang="en-US" sz="3600" b="1" dirty="0">
                <a:latin typeface="NikoshBAN" pitchFamily="2" charset="0"/>
                <a:cs typeface="NikoshBAN" pitchFamily="2" charset="0"/>
              </a:rPr>
              <a:t>তারিখঃ০২/০৩/২০২১</a:t>
            </a:r>
            <a:endParaRPr lang="bn-IN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grass 2.jpg"/>
          <p:cNvPicPr>
            <a:picLocks noChangeAspect="1"/>
          </p:cNvPicPr>
          <p:nvPr/>
        </p:nvPicPr>
        <p:blipFill>
          <a:blip r:embed="rId4"/>
          <a:srcRect t="33918"/>
          <a:stretch>
            <a:fillRect/>
          </a:stretch>
        </p:blipFill>
        <p:spPr>
          <a:xfrm>
            <a:off x="478303" y="6400800"/>
            <a:ext cx="11352626" cy="1087268"/>
          </a:xfrm>
          <a:prstGeom prst="rect">
            <a:avLst/>
          </a:prstGeom>
        </p:spPr>
      </p:pic>
      <p:pic>
        <p:nvPicPr>
          <p:cNvPr id="21" name="Content Placeholder 20" descr="indexalbam2.jpg"/>
          <p:cNvPicPr>
            <a:picLocks noGrp="1" noChangeAspect="1"/>
          </p:cNvPicPr>
          <p:nvPr>
            <p:ph sz="quarter" idx="4"/>
          </p:nvPr>
        </p:nvPicPr>
        <p:blipFill>
          <a:blip r:embed="rId5"/>
          <a:stretch>
            <a:fillRect/>
          </a:stretch>
        </p:blipFill>
        <p:spPr>
          <a:xfrm>
            <a:off x="2667000" y="2133600"/>
            <a:ext cx="1981200" cy="1560945"/>
          </a:xfrm>
          <a:prstGeom prst="rect">
            <a:avLst/>
          </a:prstGeom>
        </p:spPr>
      </p:pic>
      <p:pic>
        <p:nvPicPr>
          <p:cNvPr id="22" name="Picture 2" descr="C:\Users\Lotus\Pictures\ICT4E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27607" y="2292637"/>
            <a:ext cx="1533378" cy="1136363"/>
          </a:xfrm>
          <a:prstGeom prst="snip2DiagRect">
            <a:avLst>
              <a:gd name="adj1" fmla="val 12380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8052EC6-11F4-4264-AECB-16C0E7575398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4" t="13929" r="12169" b="-2012"/>
          <a:stretch/>
        </p:blipFill>
        <p:spPr>
          <a:xfrm rot="16200000">
            <a:off x="3716081" y="3487481"/>
            <a:ext cx="4302638" cy="1524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  <p:sp>
        <p:nvSpPr>
          <p:cNvPr id="4" name="Frame 3">
            <a:extLst>
              <a:ext uri="{FF2B5EF4-FFF2-40B4-BE49-F238E27FC236}">
                <a16:creationId xmlns:a16="http://schemas.microsoft.com/office/drawing/2014/main" id="{8DB2D883-A873-4012-A2AD-B259B7E98BCB}"/>
              </a:ext>
            </a:extLst>
          </p:cNvPr>
          <p:cNvSpPr/>
          <p:nvPr/>
        </p:nvSpPr>
        <p:spPr>
          <a:xfrm>
            <a:off x="107850" y="168225"/>
            <a:ext cx="11948162" cy="7435949"/>
          </a:xfrm>
          <a:prstGeom prst="frame">
            <a:avLst>
              <a:gd name="adj1" fmla="val 195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603D729-5E18-4271-AECE-F9F319333F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05" y="1181686"/>
            <a:ext cx="11113477" cy="5157379"/>
          </a:xfrm>
          <a:prstGeom prst="rect">
            <a:avLst/>
          </a:prstGeom>
        </p:spPr>
      </p:pic>
      <p:sp>
        <p:nvSpPr>
          <p:cNvPr id="4" name="Frame 3">
            <a:extLst>
              <a:ext uri="{FF2B5EF4-FFF2-40B4-BE49-F238E27FC236}">
                <a16:creationId xmlns:a16="http://schemas.microsoft.com/office/drawing/2014/main" id="{1C3B9372-CC7B-4587-A89A-E0D5F684833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06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669FBA52-29DD-44DA-982D-29F5096C1407}"/>
              </a:ext>
            </a:extLst>
          </p:cNvPr>
          <p:cNvSpPr/>
          <p:nvPr/>
        </p:nvSpPr>
        <p:spPr>
          <a:xfrm>
            <a:off x="196948" y="140677"/>
            <a:ext cx="11844997" cy="6527409"/>
          </a:xfrm>
          <a:prstGeom prst="frame">
            <a:avLst>
              <a:gd name="adj1" fmla="val 409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B50091D-8E3C-4413-907B-2854F6110015}"/>
              </a:ext>
            </a:extLst>
          </p:cNvPr>
          <p:cNvSpPr/>
          <p:nvPr/>
        </p:nvSpPr>
        <p:spPr>
          <a:xfrm>
            <a:off x="2926080" y="358726"/>
            <a:ext cx="5387927" cy="8229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anose="02000000000000000000"/>
              </a:rPr>
              <a:t>ছবি</a:t>
            </a:r>
            <a:r>
              <a:rPr lang="en-US" sz="4000" dirty="0">
                <a:latin typeface="NikoshBAN" panose="02000000000000000000"/>
              </a:rPr>
              <a:t> </a:t>
            </a:r>
            <a:r>
              <a:rPr lang="en-US" sz="4000" dirty="0" err="1">
                <a:latin typeface="NikoshBAN" panose="02000000000000000000"/>
              </a:rPr>
              <a:t>গুলো</a:t>
            </a:r>
            <a:r>
              <a:rPr lang="en-US" sz="4000" dirty="0">
                <a:latin typeface="NikoshBAN" panose="02000000000000000000"/>
              </a:rPr>
              <a:t> </a:t>
            </a:r>
            <a:r>
              <a:rPr lang="en-US" sz="4000" dirty="0" err="1">
                <a:latin typeface="NikoshBAN" panose="02000000000000000000"/>
              </a:rPr>
              <a:t>লক্ষ্য</a:t>
            </a:r>
            <a:r>
              <a:rPr lang="en-US" sz="4000" dirty="0">
                <a:latin typeface="NikoshBAN" panose="02000000000000000000"/>
              </a:rPr>
              <a:t> </a:t>
            </a:r>
            <a:r>
              <a:rPr lang="en-US" sz="4000" dirty="0" err="1">
                <a:latin typeface="NikoshBAN" panose="02000000000000000000"/>
              </a:rPr>
              <a:t>কর</a:t>
            </a:r>
            <a:endParaRPr lang="en-US" sz="4000" dirty="0">
              <a:latin typeface="NikoshBAN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340314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790"/>
            </a:avLst>
          </a:prstGeom>
          <a:solidFill>
            <a:srgbClr val="C0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221501" y="2567354"/>
            <a:ext cx="7934177" cy="2356338"/>
          </a:xfrm>
          <a:prstGeom prst="roundRect">
            <a:avLst/>
          </a:prstGeom>
          <a:solidFill>
            <a:srgbClr val="92D050"/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>
                <a:solidFill>
                  <a:srgbClr val="7030A0"/>
                </a:solidFill>
                <a:latin typeface="NikoshBAN" panose="02000000000000000000"/>
                <a:cs typeface="NikoshBAN" pitchFamily="2" charset="0"/>
              </a:rPr>
              <a:t>কম্পিউটার সংশ্লিষ্ট যন্ত্রাংশ</a:t>
            </a:r>
            <a:endParaRPr lang="en-US" sz="6000" dirty="0">
              <a:solidFill>
                <a:srgbClr val="7030A0"/>
              </a:solidFill>
              <a:latin typeface="NikoshBAN" panose="02000000000000000000"/>
            </a:endParaRPr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44A9B95E-067A-4A02-9E0A-846AA56AA113}"/>
              </a:ext>
            </a:extLst>
          </p:cNvPr>
          <p:cNvSpPr/>
          <p:nvPr/>
        </p:nvSpPr>
        <p:spPr>
          <a:xfrm>
            <a:off x="107852" y="196948"/>
            <a:ext cx="11976296" cy="6443003"/>
          </a:xfrm>
          <a:prstGeom prst="frame">
            <a:avLst>
              <a:gd name="adj1" fmla="val 199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CFBA275-3EE1-4396-BDE0-D293EFBB46F3}"/>
              </a:ext>
            </a:extLst>
          </p:cNvPr>
          <p:cNvSpPr/>
          <p:nvPr/>
        </p:nvSpPr>
        <p:spPr>
          <a:xfrm>
            <a:off x="3362178" y="562708"/>
            <a:ext cx="7934177" cy="180769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err="1">
                <a:latin typeface="NikoshBAN" panose="02000000000000000000"/>
              </a:rPr>
              <a:t>আজকের</a:t>
            </a:r>
            <a:r>
              <a:rPr lang="en-US" sz="8800" b="1" dirty="0">
                <a:latin typeface="NikoshBAN" panose="02000000000000000000"/>
              </a:rPr>
              <a:t> </a:t>
            </a:r>
            <a:r>
              <a:rPr lang="en-US" sz="8800" b="1" dirty="0" err="1">
                <a:latin typeface="NikoshBAN" panose="02000000000000000000"/>
              </a:rPr>
              <a:t>পাঠ</a:t>
            </a:r>
            <a:r>
              <a:rPr lang="en-US" sz="8800" b="1" dirty="0">
                <a:latin typeface="NikoshBAN" panose="02000000000000000000"/>
              </a:rPr>
              <a:t>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817D667-B4FB-448B-837C-401311E5D6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95" y="731521"/>
            <a:ext cx="2968284" cy="419217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44BCA13-3A4F-4AD0-823A-D7D0553197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67287" y="5331651"/>
            <a:ext cx="11676184" cy="115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288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14:prism isInverted="1"/>
      </p:transition>
    </mc:Choice>
    <mc:Fallback xmlns="">
      <p:transition spd="slow" advClick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14068"/>
            <a:ext cx="12192000" cy="6940062"/>
          </a:xfrm>
          <a:prstGeom prst="frame">
            <a:avLst>
              <a:gd name="adj1" fmla="val 1790"/>
            </a:avLst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8246" y="228599"/>
            <a:ext cx="11558953" cy="8546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C00000"/>
                </a:solidFill>
                <a:latin typeface="NikoshBAN" panose="02000000000000000000"/>
                <a:cs typeface="NikoshBAN" pitchFamily="2" charset="0"/>
              </a:rPr>
              <a:t>শিখন ফল </a:t>
            </a:r>
            <a:endParaRPr lang="en-US" sz="4000" dirty="0">
              <a:solidFill>
                <a:srgbClr val="C00000"/>
              </a:solidFill>
              <a:latin typeface="NikoshBAN" panose="0200000000000000000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8247" y="1083212"/>
            <a:ext cx="11741832" cy="53175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400" dirty="0">
              <a:solidFill>
                <a:srgbClr val="00B050"/>
              </a:solidFill>
              <a:latin typeface="NikoshBAN" panose="02000000000000000000"/>
              <a:cs typeface="NikoshBAN" pitchFamily="2" charset="0"/>
            </a:endParaRPr>
          </a:p>
          <a:p>
            <a:r>
              <a:rPr lang="bn-BD" sz="4400" dirty="0">
                <a:solidFill>
                  <a:srgbClr val="00B050"/>
                </a:solidFill>
                <a:latin typeface="NikoshBAN" panose="02000000000000000000"/>
                <a:cs typeface="NikoshBAN" pitchFamily="2" charset="0"/>
              </a:rPr>
              <a:t>এই পাঠ শেষে শিক্ষার্থীরা-</a:t>
            </a:r>
            <a:endParaRPr lang="bn-BD" sz="3600" b="1" dirty="0">
              <a:solidFill>
                <a:srgbClr val="002060"/>
              </a:solidFill>
              <a:latin typeface="NikoshBAN" panose="02000000000000000000"/>
              <a:cs typeface="NikoshBAN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n-US" sz="3600" b="1" dirty="0">
                <a:solidFill>
                  <a:srgbClr val="002060"/>
                </a:solidFill>
                <a:latin typeface="NikoshBAN" panose="02000000000000000000"/>
                <a:cs typeface="NikoshBAN" pitchFamily="2" charset="0"/>
              </a:rPr>
              <a:t>      </a:t>
            </a:r>
            <a:r>
              <a:rPr lang="bn-BD" sz="3600" dirty="0">
                <a:solidFill>
                  <a:srgbClr val="002060"/>
                </a:solidFill>
                <a:latin typeface="NikoshBAN" panose="02000000000000000000"/>
                <a:cs typeface="NikoshBAN" pitchFamily="2" charset="0"/>
              </a:rPr>
              <a:t>১।</a:t>
            </a:r>
            <a:r>
              <a:rPr lang="bn-BD" sz="3600" dirty="0">
                <a:solidFill>
                  <a:srgbClr val="C00000"/>
                </a:solidFill>
                <a:latin typeface="NikoshBAN" panose="02000000000000000000"/>
                <a:cs typeface="NikoshBAN" pitchFamily="2" charset="0"/>
              </a:rPr>
              <a:t>কম্পিউটারের বিভিন্ন যন্ত্রাংশের</a:t>
            </a:r>
            <a:r>
              <a:rPr lang="en-US" sz="3600" dirty="0">
                <a:solidFill>
                  <a:srgbClr val="C00000"/>
                </a:solidFill>
                <a:latin typeface="NikoshBAN" panose="0200000000000000000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C00000"/>
                </a:solidFill>
                <a:latin typeface="NikoshBAN" panose="02000000000000000000"/>
                <a:cs typeface="NikoshBAN" pitchFamily="2" charset="0"/>
              </a:rPr>
              <a:t>নাম বলতে পারবে 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002060"/>
                </a:solidFill>
                <a:latin typeface="NikoshBAN" panose="02000000000000000000"/>
                <a:cs typeface="NikoshBAN" pitchFamily="2" charset="0"/>
              </a:rPr>
              <a:t>      </a:t>
            </a:r>
            <a:r>
              <a:rPr lang="bn-BD" sz="3600" dirty="0">
                <a:solidFill>
                  <a:srgbClr val="002060"/>
                </a:solidFill>
                <a:latin typeface="NikoshBAN" panose="02000000000000000000"/>
                <a:cs typeface="NikoshBAN" pitchFamily="2" charset="0"/>
              </a:rPr>
              <a:t>২।</a:t>
            </a:r>
            <a:r>
              <a:rPr lang="bn-BD" sz="3600" dirty="0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কম্পিউটারের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 </a:t>
            </a:r>
            <a:r>
              <a:rPr lang="bn-BD" sz="3600" dirty="0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বিভিন্ন যন্ত্রাংশের কাজ বর্ণনা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 </a:t>
            </a:r>
            <a:r>
              <a:rPr lang="bn-BD" sz="3600" dirty="0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করতে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     </a:t>
            </a:r>
            <a:r>
              <a:rPr lang="bn-BD" sz="3600" dirty="0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পারবে। </a:t>
            </a:r>
          </a:p>
          <a:p>
            <a:pPr algn="just">
              <a:lnSpc>
                <a:spcPct val="150000"/>
              </a:lnSpc>
            </a:pPr>
            <a:r>
              <a:rPr lang="en-US" sz="3600" dirty="0">
                <a:solidFill>
                  <a:srgbClr val="002060"/>
                </a:solidFill>
                <a:latin typeface="NikoshBAN" panose="02000000000000000000"/>
                <a:cs typeface="NikoshBAN" pitchFamily="2" charset="0"/>
              </a:rPr>
              <a:t>      </a:t>
            </a:r>
            <a:r>
              <a:rPr lang="bn-BD" sz="3600" dirty="0">
                <a:solidFill>
                  <a:srgbClr val="002060"/>
                </a:solidFill>
                <a:latin typeface="NikoshBAN" panose="02000000000000000000"/>
                <a:cs typeface="NikoshBAN" pitchFamily="2" charset="0"/>
              </a:rPr>
              <a:t>৩।</a:t>
            </a:r>
            <a:r>
              <a:rPr lang="en-US" sz="3600" dirty="0">
                <a:solidFill>
                  <a:srgbClr val="002060"/>
                </a:solidFill>
                <a:latin typeface="NikoshBAN" panose="0200000000000000000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/>
              </a:rPr>
              <a:t>মাদার</a:t>
            </a:r>
            <a:r>
              <a:rPr lang="en-US" sz="3600" dirty="0">
                <a:solidFill>
                  <a:srgbClr val="002060"/>
                </a:solidFill>
                <a:latin typeface="NikoshBAN" panose="0200000000000000000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/>
              </a:rPr>
              <a:t>বোর্ডের</a:t>
            </a:r>
            <a:r>
              <a:rPr lang="en-US" sz="3600" dirty="0">
                <a:solidFill>
                  <a:srgbClr val="002060"/>
                </a:solidFill>
                <a:latin typeface="NikoshBAN" panose="0200000000000000000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/>
              </a:rPr>
              <a:t>কার্যাবলী</a:t>
            </a:r>
            <a:r>
              <a:rPr lang="en-US" sz="3600" dirty="0">
                <a:solidFill>
                  <a:srgbClr val="002060"/>
                </a:solidFill>
                <a:latin typeface="NikoshBAN" panose="0200000000000000000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/>
              </a:rPr>
              <a:t>ব্যাখ্যা</a:t>
            </a:r>
            <a:r>
              <a:rPr lang="en-US" sz="3600" dirty="0">
                <a:solidFill>
                  <a:srgbClr val="002060"/>
                </a:solidFill>
                <a:latin typeface="NikoshBAN" panose="0200000000000000000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/>
              </a:rPr>
              <a:t>করতে</a:t>
            </a:r>
            <a:r>
              <a:rPr lang="en-US" sz="3600" dirty="0">
                <a:solidFill>
                  <a:srgbClr val="002060"/>
                </a:solidFill>
                <a:latin typeface="NikoshBAN" panose="0200000000000000000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/>
              </a:rPr>
              <a:t>পারবে</a:t>
            </a:r>
            <a:r>
              <a:rPr lang="en-US" sz="3600" dirty="0">
                <a:solidFill>
                  <a:srgbClr val="002060"/>
                </a:solidFill>
                <a:latin typeface="NikoshBAN" panose="02000000000000000000"/>
              </a:rPr>
              <a:t>।  </a:t>
            </a:r>
            <a:r>
              <a:rPr lang="en-US" sz="4000" dirty="0">
                <a:solidFill>
                  <a:srgbClr val="002060"/>
                </a:solidFill>
                <a:latin typeface="NikoshBAN" panose="02000000000000000000"/>
              </a:rPr>
              <a:t>    </a:t>
            </a:r>
            <a:endParaRPr lang="bn-BD" sz="4800" dirty="0">
              <a:solidFill>
                <a:srgbClr val="002060"/>
              </a:solidFill>
              <a:latin typeface="NikoshBAN" panose="02000000000000000000"/>
            </a:endParaRPr>
          </a:p>
          <a:p>
            <a:r>
              <a:rPr lang="bn-BD" sz="4800" dirty="0">
                <a:solidFill>
                  <a:srgbClr val="002060"/>
                </a:solidFill>
                <a:latin typeface="NikoshBAN" panose="02000000000000000000"/>
                <a:cs typeface="NikoshBAN" pitchFamily="2" charset="0"/>
              </a:rPr>
              <a:t> </a:t>
            </a:r>
          </a:p>
          <a:p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solidFill>
                <a:srgbClr val="002060"/>
              </a:solidFill>
              <a:latin typeface="NikoshBAN"/>
            </a:endParaRP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449E22F9-5A28-4CD4-ACBD-0BB34D2C045B}"/>
              </a:ext>
            </a:extLst>
          </p:cNvPr>
          <p:cNvSpPr/>
          <p:nvPr/>
        </p:nvSpPr>
        <p:spPr>
          <a:xfrm>
            <a:off x="121921" y="105508"/>
            <a:ext cx="11948160" cy="6646984"/>
          </a:xfrm>
          <a:prstGeom prst="frame">
            <a:avLst>
              <a:gd name="adj1" fmla="val 2543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14:prism isInverted="1"/>
      </p:transition>
    </mc:Choice>
    <mc:Fallback xmlns="">
      <p:transition spd="slow" advClick="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p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1" y="1905001"/>
            <a:ext cx="1914525" cy="2390775"/>
          </a:xfrm>
          <a:prstGeom prst="rect">
            <a:avLst/>
          </a:prstGeom>
        </p:spPr>
      </p:pic>
      <p:pic>
        <p:nvPicPr>
          <p:cNvPr id="5" name="Picture 4" descr="key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1" y="1600201"/>
            <a:ext cx="2771775" cy="1647825"/>
          </a:xfrm>
          <a:prstGeom prst="rect">
            <a:avLst/>
          </a:prstGeom>
        </p:spPr>
      </p:pic>
      <p:pic>
        <p:nvPicPr>
          <p:cNvPr id="12" name="Picture 11" descr="monitor.jpg"/>
          <p:cNvPicPr>
            <a:picLocks noChangeAspect="1"/>
          </p:cNvPicPr>
          <p:nvPr/>
        </p:nvPicPr>
        <p:blipFill>
          <a:blip r:embed="rId4"/>
          <a:srcRect l="26557" r="29487" b="50000"/>
          <a:stretch>
            <a:fillRect/>
          </a:stretch>
        </p:blipFill>
        <p:spPr>
          <a:xfrm>
            <a:off x="4267200" y="2819400"/>
            <a:ext cx="1977080" cy="1524000"/>
          </a:xfrm>
          <a:prstGeom prst="rect">
            <a:avLst/>
          </a:prstGeom>
        </p:spPr>
      </p:pic>
      <p:pic>
        <p:nvPicPr>
          <p:cNvPr id="13" name="Picture 12" descr="com-1.jpg"/>
          <p:cNvPicPr>
            <a:picLocks noChangeAspect="1"/>
          </p:cNvPicPr>
          <p:nvPr/>
        </p:nvPicPr>
        <p:blipFill>
          <a:blip r:embed="rId5"/>
          <a:srcRect l="62214" t="12500" r="4198" b="33333"/>
          <a:stretch>
            <a:fillRect/>
          </a:stretch>
        </p:blipFill>
        <p:spPr>
          <a:xfrm>
            <a:off x="7239000" y="4114801"/>
            <a:ext cx="2057400" cy="1530927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349304" y="228600"/>
            <a:ext cx="7146387" cy="1447800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C00000"/>
                </a:solidFill>
                <a:latin typeface="NikoshBAN" panose="02000000000000000000"/>
              </a:rPr>
              <a:t>কম্পিউটার</a:t>
            </a:r>
            <a:r>
              <a:rPr lang="en-US" sz="3200" b="1" dirty="0">
                <a:solidFill>
                  <a:srgbClr val="C00000"/>
                </a:solidFill>
                <a:latin typeface="NikoshBAN" panose="0200000000000000000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NikoshBAN" panose="02000000000000000000"/>
              </a:rPr>
              <a:t>সংশ্লিষ্ট</a:t>
            </a:r>
            <a:r>
              <a:rPr lang="en-US" sz="3200" b="1" dirty="0">
                <a:solidFill>
                  <a:srgbClr val="C00000"/>
                </a:solidFill>
                <a:latin typeface="NikoshBAN" panose="0200000000000000000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NikoshBAN" panose="02000000000000000000"/>
              </a:rPr>
              <a:t>কয়েকটি</a:t>
            </a:r>
            <a:r>
              <a:rPr lang="en-US" sz="3200" b="1" dirty="0">
                <a:solidFill>
                  <a:srgbClr val="C00000"/>
                </a:solidFill>
                <a:latin typeface="NikoshBAN" panose="02000000000000000000"/>
              </a:rPr>
              <a:t>  </a:t>
            </a:r>
            <a:r>
              <a:rPr lang="en-US" sz="3200" b="1" dirty="0" err="1">
                <a:solidFill>
                  <a:srgbClr val="C00000"/>
                </a:solidFill>
                <a:latin typeface="NikoshBAN" panose="02000000000000000000"/>
              </a:rPr>
              <a:t>যন্ত্রাংশ</a:t>
            </a:r>
            <a:r>
              <a:rPr lang="en-US" sz="3200" b="1" dirty="0">
                <a:solidFill>
                  <a:srgbClr val="C00000"/>
                </a:solidFill>
                <a:latin typeface="NikoshBAN" panose="02000000000000000000"/>
              </a:rPr>
              <a:t>  </a:t>
            </a:r>
          </a:p>
        </p:txBody>
      </p:sp>
      <p:sp>
        <p:nvSpPr>
          <p:cNvPr id="16" name="Oval 15"/>
          <p:cNvSpPr/>
          <p:nvPr/>
        </p:nvSpPr>
        <p:spPr>
          <a:xfrm>
            <a:off x="2057400" y="4800600"/>
            <a:ext cx="1371600" cy="457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600" dirty="0">
                <a:solidFill>
                  <a:srgbClr val="C00000"/>
                </a:solidFill>
                <a:latin typeface="NikoshBAN"/>
                <a:cs typeface="NikoshBAN" pitchFamily="2" charset="0"/>
              </a:rPr>
              <a:t>সিপিইউ </a:t>
            </a:r>
            <a:endParaRPr lang="en-US" sz="1600" dirty="0">
              <a:solidFill>
                <a:srgbClr val="C00000"/>
              </a:solidFill>
              <a:latin typeface="NikoshBAN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267200" y="4800600"/>
            <a:ext cx="1828800" cy="457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rgbClr val="C00000"/>
                </a:solidFill>
                <a:latin typeface="NikoshBAN"/>
                <a:cs typeface="NikoshBAN" pitchFamily="2" charset="0"/>
              </a:rPr>
              <a:t>মনিটর </a:t>
            </a:r>
            <a:endParaRPr lang="en-US" dirty="0">
              <a:latin typeface="NikoshBAN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772400" y="3276600"/>
            <a:ext cx="2057400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কী </a:t>
            </a:r>
            <a:r>
              <a:rPr lang="bn-BD" dirty="0">
                <a:solidFill>
                  <a:srgbClr val="C00000"/>
                </a:solidFill>
                <a:latin typeface="NikoshBAN"/>
                <a:cs typeface="NikoshBAN" pitchFamily="2" charset="0"/>
              </a:rPr>
              <a:t>বোর্ড ও মাউস  </a:t>
            </a:r>
            <a:endParaRPr lang="en-US" dirty="0">
              <a:latin typeface="NikoshBAN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239000" y="6019800"/>
            <a:ext cx="14478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rgbClr val="C00000"/>
                </a:solidFill>
                <a:latin typeface="NikoshBAN"/>
                <a:cs typeface="NikoshBAN" pitchFamily="2" charset="0"/>
              </a:rPr>
              <a:t>প্রিন্টার </a:t>
            </a:r>
            <a:endParaRPr lang="en-US" dirty="0">
              <a:latin typeface="NikoshBAN"/>
            </a:endParaRPr>
          </a:p>
        </p:txBody>
      </p:sp>
      <p:pic>
        <p:nvPicPr>
          <p:cNvPr id="15" name="Picture 14" descr="cp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1" y="2057401"/>
            <a:ext cx="1914525" cy="2390775"/>
          </a:xfrm>
          <a:prstGeom prst="rect">
            <a:avLst/>
          </a:prstGeom>
        </p:spPr>
      </p:pic>
      <p:sp>
        <p:nvSpPr>
          <p:cNvPr id="6" name="Frame 5">
            <a:extLst>
              <a:ext uri="{FF2B5EF4-FFF2-40B4-BE49-F238E27FC236}">
                <a16:creationId xmlns:a16="http://schemas.microsoft.com/office/drawing/2014/main" id="{7E008422-758A-4705-9BB2-9D9FFEFFE6BB}"/>
              </a:ext>
            </a:extLst>
          </p:cNvPr>
          <p:cNvSpPr/>
          <p:nvPr/>
        </p:nvSpPr>
        <p:spPr>
          <a:xfrm>
            <a:off x="0" y="-126609"/>
            <a:ext cx="12192000" cy="6984610"/>
          </a:xfrm>
          <a:prstGeom prst="frame">
            <a:avLst>
              <a:gd name="adj1" fmla="val 3269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2CDCCD31-A3AA-4739-8C70-0AB9C4D1449F}"/>
              </a:ext>
            </a:extLst>
          </p:cNvPr>
          <p:cNvSpPr/>
          <p:nvPr/>
        </p:nvSpPr>
        <p:spPr>
          <a:xfrm>
            <a:off x="211015" y="0"/>
            <a:ext cx="11816862" cy="6629400"/>
          </a:xfrm>
          <a:prstGeom prst="frame">
            <a:avLst>
              <a:gd name="adj1" fmla="val 2896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ower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1" y="3810000"/>
            <a:ext cx="2466975" cy="18478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86000" y="5715000"/>
            <a:ext cx="19050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পাউয়ার  সাপ্লাই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590800" y="2667000"/>
            <a:ext cx="14478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রেম</a:t>
            </a:r>
            <a:endParaRPr lang="en-US" dirty="0"/>
          </a:p>
        </p:txBody>
      </p:sp>
      <p:pic>
        <p:nvPicPr>
          <p:cNvPr id="9" name="Picture 8" descr="Rem-1.png"/>
          <p:cNvPicPr>
            <a:picLocks noChangeAspect="1"/>
          </p:cNvPicPr>
          <p:nvPr/>
        </p:nvPicPr>
        <p:blipFill>
          <a:blip r:embed="rId3"/>
          <a:srcRect l="18462" t="18361" r="17538" b="37049"/>
          <a:stretch>
            <a:fillRect/>
          </a:stretch>
        </p:blipFill>
        <p:spPr>
          <a:xfrm>
            <a:off x="1981200" y="1219200"/>
            <a:ext cx="3962400" cy="1295400"/>
          </a:xfrm>
          <a:prstGeom prst="rect">
            <a:avLst/>
          </a:prstGeom>
        </p:spPr>
      </p:pic>
      <p:pic>
        <p:nvPicPr>
          <p:cNvPr id="10" name="Picture 9" descr="cD-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1" y="3200400"/>
            <a:ext cx="2466975" cy="1847850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4876800" y="5334000"/>
            <a:ext cx="1828800" cy="533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সিডি রোম</a:t>
            </a:r>
            <a:endParaRPr lang="en-US" dirty="0"/>
          </a:p>
        </p:txBody>
      </p:sp>
      <p:pic>
        <p:nvPicPr>
          <p:cNvPr id="12" name="Picture 11" descr="parts-6.jpg"/>
          <p:cNvPicPr>
            <a:picLocks noChangeAspect="1"/>
          </p:cNvPicPr>
          <p:nvPr/>
        </p:nvPicPr>
        <p:blipFill>
          <a:blip r:embed="rId5"/>
          <a:srcRect l="74667" t="57143" b="4762"/>
          <a:stretch>
            <a:fillRect/>
          </a:stretch>
        </p:blipFill>
        <p:spPr>
          <a:xfrm>
            <a:off x="7620001" y="838201"/>
            <a:ext cx="2209801" cy="186088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8001000" y="2819400"/>
            <a:ext cx="1752600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ওয়েবক্যাম</a:t>
            </a:r>
            <a:r>
              <a:rPr lang="bn-BD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pic>
        <p:nvPicPr>
          <p:cNvPr id="15" name="Picture 14" descr="parts-6.jpg"/>
          <p:cNvPicPr>
            <a:picLocks noChangeAspect="1"/>
          </p:cNvPicPr>
          <p:nvPr/>
        </p:nvPicPr>
        <p:blipFill>
          <a:blip r:embed="rId5"/>
          <a:srcRect l="1333" t="33333" r="50667"/>
          <a:stretch>
            <a:fillRect/>
          </a:stretch>
        </p:blipFill>
        <p:spPr>
          <a:xfrm>
            <a:off x="7391400" y="4191000"/>
            <a:ext cx="2743200" cy="2133600"/>
          </a:xfrm>
          <a:prstGeom prst="rect">
            <a:avLst/>
          </a:prstGeom>
        </p:spPr>
      </p:pic>
      <p:sp>
        <p:nvSpPr>
          <p:cNvPr id="16" name="Frame 15"/>
          <p:cNvSpPr/>
          <p:nvPr/>
        </p:nvSpPr>
        <p:spPr>
          <a:xfrm>
            <a:off x="0" y="0"/>
            <a:ext cx="12191999" cy="7026812"/>
          </a:xfrm>
          <a:prstGeom prst="frame">
            <a:avLst>
              <a:gd name="adj1" fmla="val 3983"/>
            </a:avLst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464AF284-6E17-41B1-900E-1947DD1B6B9F}"/>
              </a:ext>
            </a:extLst>
          </p:cNvPr>
          <p:cNvSpPr/>
          <p:nvPr/>
        </p:nvSpPr>
        <p:spPr>
          <a:xfrm>
            <a:off x="220394" y="281354"/>
            <a:ext cx="11751212" cy="6576646"/>
          </a:xfrm>
          <a:prstGeom prst="frame">
            <a:avLst>
              <a:gd name="adj1" fmla="val 2233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04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14:prism isInverted="1"/>
      </p:transition>
    </mc:Choice>
    <mc:Fallback xmlns="">
      <p:transition spd="slow" advClick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>
            <a:extLst>
              <a:ext uri="{FF2B5EF4-FFF2-40B4-BE49-F238E27FC236}">
                <a16:creationId xmlns:a16="http://schemas.microsoft.com/office/drawing/2014/main" id="{F813C7B2-773D-4056-B0A1-FE0FC46AB12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038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id="{504B806D-B287-42D5-AD53-1ACCC6BF00CB}"/>
              </a:ext>
            </a:extLst>
          </p:cNvPr>
          <p:cNvSpPr/>
          <p:nvPr/>
        </p:nvSpPr>
        <p:spPr>
          <a:xfrm>
            <a:off x="168812" y="209843"/>
            <a:ext cx="11854376" cy="6438314"/>
          </a:xfrm>
          <a:prstGeom prst="frame">
            <a:avLst>
              <a:gd name="adj1" fmla="val 135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C3B794-4455-4CF1-911B-744D35930AAF}"/>
              </a:ext>
            </a:extLst>
          </p:cNvPr>
          <p:cNvSpPr txBox="1"/>
          <p:nvPr/>
        </p:nvSpPr>
        <p:spPr>
          <a:xfrm>
            <a:off x="2785403" y="2992333"/>
            <a:ext cx="8496886" cy="249406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bn-BD" sz="4400" dirty="0">
                <a:solidFill>
                  <a:srgbClr val="002060"/>
                </a:solidFill>
                <a:latin typeface="NikoshBAN" panose="02000000000000000000"/>
                <a:cs typeface="NikoshBAN" pitchFamily="2" charset="0"/>
              </a:rPr>
              <a:t>কম্পিউটারের কয়েকটি যন্ত্রাংশের নাম লিখ</a:t>
            </a:r>
            <a:r>
              <a:rPr lang="en-US" sz="4400" dirty="0">
                <a:solidFill>
                  <a:srgbClr val="002060"/>
                </a:solidFill>
                <a:latin typeface="NikoshBAN" panose="02000000000000000000"/>
                <a:cs typeface="NikoshBAN" pitchFamily="2" charset="0"/>
              </a:rPr>
              <a:t>।</a:t>
            </a:r>
          </a:p>
          <a:p>
            <a:pPr>
              <a:lnSpc>
                <a:spcPct val="150000"/>
              </a:lnSpc>
            </a:pPr>
            <a:endParaRPr lang="bn-BD" sz="1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F315762-2E6B-4A66-A59A-D72BBFA74B2A}"/>
              </a:ext>
            </a:extLst>
          </p:cNvPr>
          <p:cNvSpPr/>
          <p:nvPr/>
        </p:nvSpPr>
        <p:spPr>
          <a:xfrm>
            <a:off x="3601329" y="817043"/>
            <a:ext cx="4529797" cy="1480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ikoshBAN" panose="02000000000000000000"/>
              </a:rPr>
              <a:t>একক</a:t>
            </a:r>
            <a:r>
              <a:rPr lang="en-US" sz="4800" dirty="0">
                <a:latin typeface="NikoshBAN" panose="02000000000000000000"/>
              </a:rPr>
              <a:t> </a:t>
            </a:r>
            <a:r>
              <a:rPr lang="en-US" sz="4800" dirty="0" err="1">
                <a:latin typeface="NikoshBAN" panose="02000000000000000000"/>
              </a:rPr>
              <a:t>কাজ</a:t>
            </a:r>
            <a:endParaRPr lang="en-US" sz="4800" dirty="0">
              <a:latin typeface="NikoshBAN" panose="0200000000000000000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5A580A1-C729-4057-9AD5-1D8EEE21B6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47" y="703385"/>
            <a:ext cx="2152356" cy="551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995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C1D67419-8448-4FE5-95DC-D1A295E971C7}"/>
              </a:ext>
            </a:extLst>
          </p:cNvPr>
          <p:cNvSpPr/>
          <p:nvPr/>
        </p:nvSpPr>
        <p:spPr>
          <a:xfrm>
            <a:off x="0" y="0"/>
            <a:ext cx="12295163" cy="6858000"/>
          </a:xfrm>
          <a:prstGeom prst="frame">
            <a:avLst>
              <a:gd name="adj1" fmla="val 183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69005AB2-205A-4BA4-817B-214788327A97}"/>
              </a:ext>
            </a:extLst>
          </p:cNvPr>
          <p:cNvSpPr/>
          <p:nvPr/>
        </p:nvSpPr>
        <p:spPr>
          <a:xfrm>
            <a:off x="143021" y="130126"/>
            <a:ext cx="12009120" cy="6597747"/>
          </a:xfrm>
          <a:prstGeom prst="frame">
            <a:avLst>
              <a:gd name="adj1" fmla="val 183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 descr="madar bord-1.jpg">
            <a:extLst>
              <a:ext uri="{FF2B5EF4-FFF2-40B4-BE49-F238E27FC236}">
                <a16:creationId xmlns:a16="http://schemas.microsoft.com/office/drawing/2014/main" id="{7E33DC74-E053-4357-8454-9E7A9A21864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7500" t="14444" r="5000" b="15556"/>
          <a:stretch>
            <a:fillRect/>
          </a:stretch>
        </p:blipFill>
        <p:spPr>
          <a:xfrm>
            <a:off x="741799" y="1463039"/>
            <a:ext cx="10352919" cy="4682197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F189B62-B17B-4096-A5DD-BFC899613C1E}"/>
              </a:ext>
            </a:extLst>
          </p:cNvPr>
          <p:cNvSpPr/>
          <p:nvPr/>
        </p:nvSpPr>
        <p:spPr>
          <a:xfrm>
            <a:off x="2532185" y="295422"/>
            <a:ext cx="4389120" cy="12660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anose="02000000000000000000"/>
              </a:rPr>
              <a:t>মাদার</a:t>
            </a:r>
            <a:r>
              <a:rPr lang="en-US" sz="4400" dirty="0">
                <a:latin typeface="NikoshBAN" panose="02000000000000000000"/>
              </a:rPr>
              <a:t> </a:t>
            </a:r>
            <a:r>
              <a:rPr lang="en-US" sz="4400" dirty="0" err="1">
                <a:latin typeface="NikoshBAN" panose="02000000000000000000"/>
              </a:rPr>
              <a:t>বোর্ড</a:t>
            </a:r>
            <a:endParaRPr lang="en-US" sz="4400" dirty="0">
              <a:latin typeface="NikoshBAN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1668592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175</Words>
  <Application>Microsoft Office PowerPoint</Application>
  <PresentationFormat>Widescreen</PresentationFormat>
  <Paragraphs>60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57</cp:revision>
  <dcterms:created xsi:type="dcterms:W3CDTF">2021-03-01T04:42:35Z</dcterms:created>
  <dcterms:modified xsi:type="dcterms:W3CDTF">2021-03-02T02:18:14Z</dcterms:modified>
</cp:coreProperties>
</file>