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3" r:id="rId3"/>
    <p:sldId id="264" r:id="rId4"/>
    <p:sldId id="265" r:id="rId5"/>
    <p:sldId id="291" r:id="rId6"/>
    <p:sldId id="261" r:id="rId7"/>
    <p:sldId id="298" r:id="rId8"/>
    <p:sldId id="266" r:id="rId9"/>
    <p:sldId id="263" r:id="rId10"/>
    <p:sldId id="267" r:id="rId11"/>
    <p:sldId id="285" r:id="rId12"/>
    <p:sldId id="280" r:id="rId13"/>
    <p:sldId id="294" r:id="rId14"/>
    <p:sldId id="288" r:id="rId15"/>
    <p:sldId id="290" r:id="rId16"/>
    <p:sldId id="287" r:id="rId17"/>
    <p:sldId id="286" r:id="rId18"/>
    <p:sldId id="295" r:id="rId19"/>
    <p:sldId id="292" r:id="rId20"/>
    <p:sldId id="293" r:id="rId21"/>
    <p:sldId id="296" r:id="rId22"/>
    <p:sldId id="283" r:id="rId23"/>
    <p:sldId id="284" r:id="rId24"/>
    <p:sldId id="301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6" d="100"/>
          <a:sy n="86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79FCB-A433-4499-9372-5F5851C0008C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2ADE-0EC7-4F3C-B9F8-0AC1E9D0F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BBDC-B0F2-4A32-89A2-4E6A56DD635F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C34A-D23E-4A8D-998F-04CFAC29D0C4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783-8BD0-4738-8BE8-4D9B2F858648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A643-1C68-4623-A8BC-60D6C3787DB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35D3-C842-4E67-B335-833537397B4F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A9F-05C2-470C-93F1-85FE9E7D2D7D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F86-A099-4610-AE4E-C860184A5834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F32-8897-4BB7-B686-DF507FE0E3B4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9E5E-BE07-41EA-B45C-6A2DF41BE58F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B078-3B37-4C28-8A51-3171BF36DA86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E8E1-AED7-4BD4-A05F-7A21DB545133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Apurba Agriculture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8E19-C2C7-4FB8-84A9-18E16B0E01CE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Apurba Agriculture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15661"/>
            <a:ext cx="9144000" cy="33816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525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1525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0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8458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বয়ঃসন্ধিকালে শারীরিক পরিবর্তনের কারণ-</a:t>
            </a:r>
            <a:endParaRPr lang="en-US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066800"/>
            <a:ext cx="6705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*হরমোনের প্রভাবে পরিবর্তন  ঘটে-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*ছেলেদের ক্ষেত্রে – টেস্টোস্টেরণ হরমোন 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* মেয়েদের ক্ষেত্রে- - ইস্ট্রোজেন ও প্রজেস্টেরন  হরমোন।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763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i="1" u="sng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ছেলেদের ক্ষেত্রে- - দৈহিক পরিবর্তন </a:t>
            </a:r>
            <a:endParaRPr lang="en-US" sz="6000" b="1" i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371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১। দাড়িঁ  গোফ  ওঠা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200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২।দ্রুত লম্বা হয়ে ওঠা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962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শরীরের বিভিন্ন স্থানে লোম গজানো-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65540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৪। বীর্যপাত হওয়া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43000"/>
            <a:ext cx="2190750" cy="2133600"/>
          </a:xfrm>
          <a:prstGeom prst="rect">
            <a:avLst/>
          </a:prstGeom>
        </p:spPr>
      </p:pic>
      <p:pic>
        <p:nvPicPr>
          <p:cNvPr id="14" name="Picture 13" descr="download.jpg"/>
          <p:cNvPicPr>
            <a:picLocks noChangeAspect="1"/>
          </p:cNvPicPr>
          <p:nvPr/>
        </p:nvPicPr>
        <p:blipFill>
          <a:blip r:embed="rId4"/>
          <a:srcRect l="35778" r="39333"/>
          <a:stretch>
            <a:fillRect/>
          </a:stretch>
        </p:blipFill>
        <p:spPr>
          <a:xfrm>
            <a:off x="7467600" y="3048000"/>
            <a:ext cx="685800" cy="359092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15E-1161-4054-91F7-75EE0522D54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8458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ছেলেদের  শারীরিক সমস্যা-</a:t>
            </a:r>
            <a:endParaRPr lang="en-US" sz="7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181285"/>
            <a:ext cx="876300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*স্বপ্ন দোষ,</a:t>
            </a: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*জ্ঞানের  অভাবে  অপরিস্কার  অপরিচ্ছন্নতা,</a:t>
            </a:r>
          </a:p>
          <a:p>
            <a:endParaRPr lang="bn-BD" sz="7200" dirty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>
                <a:latin typeface="NikoshBAN" pitchFamily="2" charset="0"/>
                <a:cs typeface="NikoshBAN" pitchFamily="2" charset="0"/>
              </a:rPr>
              <a:t>* বাত জ্বর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40).jpg"/>
          <p:cNvPicPr>
            <a:picLocks noChangeAspect="1"/>
          </p:cNvPicPr>
          <p:nvPr/>
        </p:nvPicPr>
        <p:blipFill>
          <a:blip r:embed="rId3"/>
          <a:srcRect l="77799"/>
          <a:stretch>
            <a:fillRect/>
          </a:stretch>
        </p:blipFill>
        <p:spPr>
          <a:xfrm>
            <a:off x="6629400" y="3276600"/>
            <a:ext cx="1295400" cy="1847850"/>
          </a:xfrm>
          <a:prstGeom prst="rect">
            <a:avLst/>
          </a:prstGeom>
        </p:spPr>
      </p:pic>
      <p:pic>
        <p:nvPicPr>
          <p:cNvPr id="12" name="Picture 11" descr="images (87).jpg"/>
          <p:cNvPicPr>
            <a:picLocks noChangeAspect="1"/>
          </p:cNvPicPr>
          <p:nvPr/>
        </p:nvPicPr>
        <p:blipFill>
          <a:blip r:embed="rId4"/>
          <a:srcRect l="34375"/>
          <a:stretch>
            <a:fillRect/>
          </a:stretch>
        </p:blipFill>
        <p:spPr>
          <a:xfrm>
            <a:off x="3886200" y="5029200"/>
            <a:ext cx="1600200" cy="1524000"/>
          </a:xfrm>
          <a:prstGeom prst="rect">
            <a:avLst/>
          </a:prstGeom>
        </p:spPr>
      </p:pic>
      <p:pic>
        <p:nvPicPr>
          <p:cNvPr id="13" name="Picture 12" descr="images (6).jpg"/>
          <p:cNvPicPr>
            <a:picLocks noChangeAspect="1"/>
          </p:cNvPicPr>
          <p:nvPr/>
        </p:nvPicPr>
        <p:blipFill>
          <a:blip r:embed="rId5"/>
          <a:srcRect l="27216" t="8759" r="46507"/>
          <a:stretch>
            <a:fillRect/>
          </a:stretch>
        </p:blipFill>
        <p:spPr>
          <a:xfrm>
            <a:off x="3886200" y="1905000"/>
            <a:ext cx="16764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4900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81000"/>
            <a:ext cx="84582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i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মেয়েদের ক্ষেত্রে   দৈহিক পরিবর্তন-</a:t>
            </a:r>
            <a:endParaRPr lang="en-US" sz="60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888159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১।বক্ষ/ স্তন উন্নত হওয়া-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954959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কোমর,পেছন মোটা হওয়া 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3119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৪। মাসিক শু্রু হওয়া-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16).jpg"/>
          <p:cNvPicPr>
            <a:picLocks noChangeAspect="1"/>
          </p:cNvPicPr>
          <p:nvPr/>
        </p:nvPicPr>
        <p:blipFill>
          <a:blip r:embed="rId3"/>
          <a:srcRect l="56338"/>
          <a:stretch>
            <a:fillRect/>
          </a:stretch>
        </p:blipFill>
        <p:spPr>
          <a:xfrm>
            <a:off x="6324600" y="1447800"/>
            <a:ext cx="2019300" cy="2362200"/>
          </a:xfrm>
          <a:prstGeom prst="rect">
            <a:avLst/>
          </a:prstGeom>
        </p:spPr>
      </p:pic>
      <p:pic>
        <p:nvPicPr>
          <p:cNvPr id="14" name="Picture 13" descr="images (35).jpg"/>
          <p:cNvPicPr>
            <a:picLocks noChangeAspect="1"/>
          </p:cNvPicPr>
          <p:nvPr/>
        </p:nvPicPr>
        <p:blipFill>
          <a:blip r:embed="rId4"/>
          <a:srcRect r="18750"/>
          <a:stretch>
            <a:fillRect/>
          </a:stretch>
        </p:blipFill>
        <p:spPr>
          <a:xfrm>
            <a:off x="6324600" y="3886200"/>
            <a:ext cx="1981200" cy="251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4800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প্রজনন অংগ পূর্নাঙ্গ হওয়া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244475"/>
          </a:xfrm>
        </p:spPr>
        <p:txBody>
          <a:bodyPr/>
          <a:lstStyle/>
          <a:p>
            <a:fld id="{9B3EE24E-6557-4247-8A51-64B89D02C5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33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i="1" dirty="0">
                <a:latin typeface="NikoshBAN" pitchFamily="2" charset="0"/>
                <a:cs typeface="NikoshBAN" pitchFamily="2" charset="0"/>
              </a:rPr>
              <a:t>মেয়েদের  শারীরিক  সমস্যা -</a:t>
            </a:r>
            <a:endParaRPr lang="en-US" sz="7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905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* ঋতুস্রাব বা  মাসিক জনিত  সমস্যা,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8348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* মাসিকের সময় রক্ত  ক্ষরণ,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105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* মাথা  ব্যথা, তল পেট ব্যথা, সাদা স্রাব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.jpg117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324600" y="1524000"/>
            <a:ext cx="2295525" cy="1828800"/>
          </a:xfrm>
          <a:prstGeom prst="rect">
            <a:avLst/>
          </a:prstGeom>
        </p:spPr>
      </p:pic>
      <p:pic>
        <p:nvPicPr>
          <p:cNvPr id="12" name="Picture 11" descr="images (6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3429000"/>
            <a:ext cx="2438400" cy="1447800"/>
          </a:xfrm>
          <a:prstGeom prst="rect">
            <a:avLst/>
          </a:prstGeom>
        </p:spPr>
      </p:pic>
      <p:pic>
        <p:nvPicPr>
          <p:cNvPr id="13" name="Picture 12" descr="images (77)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867400" y="5114925"/>
            <a:ext cx="2619375" cy="1743075"/>
          </a:xfrm>
          <a:prstGeom prst="rect">
            <a:avLst/>
          </a:prstGeom>
        </p:spPr>
      </p:pic>
      <p:pic>
        <p:nvPicPr>
          <p:cNvPr id="14" name="Picture 13" descr="images.jpg128.jpg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219825" y="4953000"/>
            <a:ext cx="2543175" cy="16002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244475"/>
          </a:xfrm>
        </p:spPr>
        <p:txBody>
          <a:bodyPr/>
          <a:lstStyle/>
          <a:p>
            <a:fld id="{9B3EE24E-6557-4247-8A51-64B89D02C5A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8382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 সমস্যা থেকে  সমাধানের উপায় - </a:t>
            </a:r>
            <a:endParaRPr lang="en-US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86868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বয়ঃ সন্ধিকালীন এই  সমস্যা গুলো প্রাকৃতিক নিয়ম । তাই ভয় ভিতি না করে স্বাভাবিক নিয়মে জীবন যাপন করতে হবে । এ ছাড়া  নিন্মক্ত  নিয়ম গুলো পালন করতে হবে--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76600"/>
            <a:ext cx="868680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প্রচুর পানি পান করতে হবে,</a:t>
            </a:r>
          </a:p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সর্বদা পরিস্কার পরিচ্ছন্ন থাকতে হবে,</a:t>
            </a:r>
          </a:p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মাসিক চলাকালীন সময়ে সুতার কাপড়  বা স্বাস্থ্য সন্বমত  ন্যাপকিন ব্যবহার করতে হবে,</a:t>
            </a:r>
          </a:p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প্রয়োজনে আয়রন  ট্যাবলেট  খেটে হবে,</a:t>
            </a:r>
          </a:p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তল পেটে ব্যথা বেশি হলে ,কাচের বোতলে গরম পানি ভর্তি করে সেঁক   দিতে হবে। </a:t>
            </a:r>
          </a:p>
          <a:p>
            <a:r>
              <a:rPr lang="bn-BD" sz="2800" b="1" i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৬। ব্যথা বেশি হলে ডাক্তারের পরামর্শ অনুসারে  ঔষধ সেবন করতে হবে । </a:t>
            </a:r>
            <a:endParaRPr lang="en-US" sz="2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z="1100" smtClean="0">
                <a:solidFill>
                  <a:schemeClr val="tx1"/>
                </a:solidFill>
              </a:rPr>
              <a:pPr/>
              <a:t>3/2/2021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04800"/>
            <a:ext cx="7848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বয়ঃসন্ধিকালে নিজেকে খাপ খাওয়ানোর উপায়-</a:t>
            </a:r>
            <a:endParaRPr lang="en-US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627287"/>
            <a:ext cx="586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/>
              <a:t>#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বয়ঃসন্ধিকালে শারীরিক ওমানসিক সমস্যা দেখা দেয়। তাই মা,বাবা ওনিকট আত্মীয়দের সাথে সরাসরি আলাপ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আলোচনা করতে হবে। সমস্যা জটিল হলে ডাক্তারের পরামর্শ নিতে হবে।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448528B2-A734-4EF3-AA1C-A433920626D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#মানসিক  স্বাস্থ্য ঠিক রাখার কৌশল-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990600"/>
            <a:ext cx="632460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মানসিক স্বাস্থ্য ঠিক রাখার জন্য ছেলেমেয়েরা নিজেরাও সচেষ্ট থাকবে। এ সময় শারীরিক ও মানসিক পরিবর্তন গুলো  স্পষ্ট করে  বুঝতে হবে । না বুঝলে মা,বাবা, বড় ভাই ,বোনের সাথে সরাসরি কথা বলতে হবে।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এ ছাড়া গল্পের বই, খেলাধুলা, সাইকেল চালানো ,টি,ভি দেখলে মন মানসিকতা ভাল থাকে।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990600"/>
            <a:ext cx="2209800" cy="2819400"/>
          </a:xfrm>
          <a:prstGeom prst="rect">
            <a:avLst/>
          </a:prstGeom>
        </p:spPr>
      </p:pic>
      <p:pic>
        <p:nvPicPr>
          <p:cNvPr id="12" name="Picture 11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810000"/>
            <a:ext cx="2362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1000"/>
            <a:ext cx="8458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অপরিনত বয়সে গর্ভধারন  জনিত সমস্যা-</a:t>
            </a:r>
            <a:endParaRPr lang="en-US" sz="4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447800"/>
            <a:ext cx="838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ছেলেদের ২১ ,মেয়েদের ১৮ বছরের আগে বিয়ে নয়। যদি হয় ,তবে বিভিন্ন জটিল পরিস্থিতিতে পড়তে হয় । যেমন -  গর্ভধারণ ।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গর্ভধারণঃ  পুরুষের শুক্রানু , মেয়েদের ডিম্বানু র সাথে মিলিত হলে ,গর্ভে সন্তান উ ৎপন্ন হওয়া কে গর্ভধারণ বলে। যেমন – আমরা মায়ের পেটে যেভাবে জন্মেছি।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355300"/>
            <a:ext cx="8534400" cy="2893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এ সময় যে সব লক্ষণ  দেখা যায় –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মাসিক বন্ধ হয়ে যাওয়া 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বমি,বমি ভাব অথবা বমি হওয়া,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মাথা ঘোরা,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বার,বার প্রস্রাব হওয়া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7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276725"/>
            <a:ext cx="1933575" cy="1743075"/>
          </a:xfrm>
          <a:prstGeom prst="rect">
            <a:avLst/>
          </a:prstGeom>
        </p:spPr>
      </p:pic>
      <p:pic>
        <p:nvPicPr>
          <p:cNvPr id="13" name="Picture 12" descr="images.jpg1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362450"/>
            <a:ext cx="1619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5914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অপরিনত বয়সে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গর্ভধারণ ঘটলে যে সকল  সমস্যা  হয়-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8686800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১। স্বাস্থ্য ঝুকি,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২। স্বাস্থ্যগত সমস্যা, 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৩। শিক্ষাগত সমস্যা,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৪। পারিবারিক  সমস্যা,</a:t>
            </a:r>
          </a:p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৫। আর্থিক সমস্যা,</a:t>
            </a:r>
          </a:p>
        </p:txBody>
      </p:sp>
      <p:pic>
        <p:nvPicPr>
          <p:cNvPr id="11" name="Picture 10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57400"/>
            <a:ext cx="2924175" cy="1847850"/>
          </a:xfrm>
          <a:prstGeom prst="rect">
            <a:avLst/>
          </a:prstGeom>
        </p:spPr>
      </p:pic>
      <p:pic>
        <p:nvPicPr>
          <p:cNvPr id="12" name="Picture 11" descr="images (7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962400"/>
            <a:ext cx="2857500" cy="23622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D4B83-13FF-4BFA-9F44-D21D02D08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1395" y="998982"/>
            <a:ext cx="5486400" cy="630937"/>
          </a:xfrm>
          <a:blipFill>
            <a:blip r:embed="rId2"/>
            <a:tile tx="0" ty="0" sx="100000" sy="100000" flip="none" algn="tl"/>
          </a:blipFill>
          <a:ln>
            <a:miter lim="800000"/>
            <a:headEnd/>
            <a:tailEnd/>
          </a:ln>
          <a:scene3d>
            <a:camera prst="perspectiveRight"/>
            <a:lightRig rig="threePt" dir="t"/>
          </a:scene3d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bn-BD" sz="495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9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E43C4-9ABA-423A-BFDB-60F48B165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9404" y="2114550"/>
            <a:ext cx="2971800" cy="3429000"/>
          </a:xfr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bn-BD" alt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৯ম</a:t>
            </a:r>
            <a:endParaRPr lang="bn-BD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Physical Education</a:t>
            </a:r>
            <a:endParaRPr lang="bn-BD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১০ম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মিঃ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30F0A-1B60-44C1-80BF-5F2034045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127" y="2214910"/>
            <a:ext cx="2627874" cy="33286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8229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i="1" dirty="0">
                <a:latin typeface="NikoshBAN" pitchFamily="2" charset="0"/>
                <a:cs typeface="NikoshBAN" pitchFamily="2" charset="0"/>
              </a:rPr>
              <a:t>গর্ভপাত  ও তার  জটিলতা</a:t>
            </a:r>
            <a:endParaRPr lang="en-US" sz="8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গর্ভপাতঃ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মেয়েদের গর্ভে অর্থাৎ জরায়ুতে ভ্রুণ বা সন্তান বৃদ্ধি পায় কিন্তু  ভ্রুণ জরায়ু থেকে বের হয়ে যাওয়া বা ইচ্ছা করে বের করে ফেলে দেওয়াকে গর্ভপাত বলে।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581400"/>
            <a:ext cx="8534400" cy="30469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গর্ভপাতের জটিলতাঃ</a:t>
            </a:r>
          </a:p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মানসিক চাপ ও শারীরিক সমস্যা অর্থাৎ প্রচুর রক্ত ক্ষরণ ঘটে ,ফলে অনেক সময় মৃত্যুও  হতে পারে। 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.jpg130.jpg"/>
          <p:cNvPicPr>
            <a:picLocks noChangeAspect="1"/>
          </p:cNvPicPr>
          <p:nvPr/>
        </p:nvPicPr>
        <p:blipFill>
          <a:blip r:embed="rId3"/>
          <a:srcRect l="19112" r="22201"/>
          <a:stretch>
            <a:fillRect/>
          </a:stretch>
        </p:blipFill>
        <p:spPr>
          <a:xfrm>
            <a:off x="5867400" y="819150"/>
            <a:ext cx="2895600" cy="36957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10600" cy="144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i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-</a:t>
            </a:r>
            <a:endParaRPr lang="en-US" sz="8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8610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অপরিনত বয়সে গর্ভধারণের সমস্যা ও মুক্তির উপায় লিখ-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752671"/>
            <a:ext cx="1295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অপরিনত বয়সে গর্ভধারণ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526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2743200"/>
            <a:ext cx="24384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 সমুহ </a:t>
            </a:r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১।স্বাস্থ্য ঝুকি,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স্বাস্থ্যগত সমস্যা, 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শিক্ষাগত সমস্যা,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পারিবারিক  সমস্যা,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৫। আর্থিক সমস্যা,</a:t>
            </a: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  <a:p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2362200"/>
            <a:ext cx="29718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i="1" dirty="0">
                <a:latin typeface="NikoshBAN" pitchFamily="2" charset="0"/>
                <a:cs typeface="NikoshBAN" pitchFamily="2" charset="0"/>
              </a:rPr>
              <a:t>অকাল গর্ভধারন থেকে  পরিত্রানের উপায়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 ১৮ আগে বিয়ে নয়,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২।ধর্মীয় অনুশাষণ মানতে হবে,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৩।সামাজিক রীতিনীতি মেনে চলতে হবে,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৪।নিরাপদ যৌন সম্পর্ক হতে হবে।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0" y="4572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136525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29600" y="6537325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6112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314271"/>
            <a:ext cx="54864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505200"/>
            <a:ext cx="64008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ছেলেদের ২১ বছর, মেয়েদের ১৮ বছরের আগে বিয়ে হলে  , কি  কি সমস্যা হতে পারে।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123983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29600" y="6477001"/>
            <a:ext cx="643631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96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832009"/>
            <a:ext cx="6629400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117" y="3048000"/>
            <a:ext cx="6692283" cy="33239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১। স্বপ্নদোষ কাকে বলে? 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২।গর্ভধারণ কাকে বলে?</a:t>
            </a:r>
          </a:p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অল্প বয়সে গর্ভধারনের কুফল কি  কি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686800" cy="6452358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097340"/>
            <a:ext cx="5486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b="1" i="1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233208"/>
            <a:ext cx="6705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অপরিনত বয়সে গর্ভপাতের ঝুকি সমূহ উল্লেখ কর।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uying-a-h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62200"/>
            <a:ext cx="2819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buying-a-h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438400"/>
            <a:ext cx="1981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buying-a-h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362200"/>
            <a:ext cx="2438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ki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61" y="1213638"/>
            <a:ext cx="5685639" cy="434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32-Point Star 6"/>
          <p:cNvSpPr/>
          <p:nvPr/>
        </p:nvSpPr>
        <p:spPr>
          <a:xfrm>
            <a:off x="1371600" y="914400"/>
            <a:ext cx="6172200" cy="5029200"/>
          </a:xfrm>
          <a:prstGeom prst="star32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b="1" i="1" dirty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9600" b="1" i="1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ANDWAV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150" y="152400"/>
            <a:ext cx="2914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0" y="521307"/>
            <a:ext cx="3813410" cy="1927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854" y="191318"/>
            <a:ext cx="3795221" cy="3689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DC3C8A-655E-43C1-8231-98E817FD1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90" y="2706946"/>
            <a:ext cx="3813410" cy="19275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4655EE-106E-46E1-BEE2-D61957057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503" y="521307"/>
            <a:ext cx="3795221" cy="36897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8DF370-DB45-4EC0-AE49-11EDCD53C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220" y="2283199"/>
            <a:ext cx="3795221" cy="36897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E6FCD0-962D-4946-B503-0AB095FA3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751" y="3263879"/>
            <a:ext cx="3795221" cy="3689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72C237-6EC2-41AF-84A8-AAAC0B257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148" y="3247152"/>
            <a:ext cx="3795221" cy="368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98354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9" descr="JUST FOR YO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940130" y="2184070"/>
            <a:ext cx="36823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ona good schoo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048000"/>
            <a:ext cx="4419600" cy="3657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32-Point Star 7"/>
          <p:cNvSpPr/>
          <p:nvPr/>
        </p:nvSpPr>
        <p:spPr>
          <a:xfrm>
            <a:off x="0" y="4572000"/>
            <a:ext cx="2651760" cy="20574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2819400" y="2590800"/>
            <a:ext cx="2057400" cy="1905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181600" y="1295400"/>
            <a:ext cx="1668780" cy="17526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6781800" y="381000"/>
            <a:ext cx="2057400" cy="16002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533400" y="533400"/>
            <a:ext cx="2057400" cy="17526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4800600" y="3962400"/>
            <a:ext cx="1668780" cy="17526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6096000" y="5029200"/>
            <a:ext cx="2057400" cy="16002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3124200"/>
            <a:ext cx="990600" cy="933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222 L 0.00833 -0.563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360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6200" y="6248400"/>
            <a:ext cx="149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53000" y="6324600"/>
            <a:ext cx="3352800" cy="288925"/>
          </a:xfrm>
        </p:spPr>
        <p:txBody>
          <a:bodyPr/>
          <a:lstStyle/>
          <a:p>
            <a:r>
              <a:rPr lang="en-US"/>
              <a:t>1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244475"/>
          </a:xfrm>
        </p:spPr>
        <p:txBody>
          <a:bodyPr/>
          <a:lstStyle/>
          <a:p>
            <a:fld id="{9B3EE24E-6557-4247-8A51-64B89D02C5A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66092"/>
            <a:ext cx="8686800" cy="64633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04802"/>
            <a:ext cx="8382000" cy="618630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Flowchart: Or 11"/>
          <p:cNvSpPr/>
          <p:nvPr/>
        </p:nvSpPr>
        <p:spPr>
          <a:xfrm>
            <a:off x="2209800" y="1295400"/>
            <a:ext cx="4343400" cy="4267200"/>
          </a:xfrm>
          <a:prstGeom prst="flowChartOr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r 12"/>
          <p:cNvSpPr/>
          <p:nvPr/>
        </p:nvSpPr>
        <p:spPr>
          <a:xfrm>
            <a:off x="2209800" y="1371600"/>
            <a:ext cx="4267200" cy="4191000"/>
          </a:xfrm>
          <a:prstGeom prst="flowChartOr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3048000" y="2560811"/>
            <a:ext cx="1336108" cy="352813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4419600" y="2524780"/>
            <a:ext cx="1548674" cy="392996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৮ম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4419600" y="3023989"/>
            <a:ext cx="1554073" cy="392996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3048000" y="3509496"/>
            <a:ext cx="1213460" cy="388094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4419600" y="3507993"/>
            <a:ext cx="1552565" cy="392996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9442" y="3972580"/>
            <a:ext cx="1574158" cy="523220"/>
          </a:xfrm>
          <a:prstGeom prst="rect">
            <a:avLst/>
          </a:prstGeom>
          <a:noFill/>
          <a:ln w="92075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2800" b="1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3048000" y="3962087"/>
            <a:ext cx="1213460" cy="388094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14783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পা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1143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57635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>
                <a:latin typeface="NikoshBAN" pitchFamily="2" charset="0"/>
                <a:cs typeface="NikoshBAN" pitchFamily="2" charset="0"/>
              </a:rPr>
              <a:t>প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91200" y="9906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রি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2316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চি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3810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itchFamily="2" charset="0"/>
                <a:cs typeface="NikoshBAN" pitchFamily="2" charset="0"/>
              </a:rPr>
              <a:t>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3048000" y="3021686"/>
            <a:ext cx="1213459" cy="388094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-photo-frames-free-download-for-mobil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737600" cy="655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z="1000" smtClean="0"/>
              <a:pPr/>
              <a:t>6</a:t>
            </a:fld>
            <a:endParaRPr lang="en-US" sz="1000"/>
          </a:p>
        </p:txBody>
      </p:sp>
      <p:pic>
        <p:nvPicPr>
          <p:cNvPr id="8" name="Picture 7" descr="images (6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81400"/>
            <a:ext cx="3200400" cy="2438400"/>
          </a:xfrm>
          <a:prstGeom prst="rect">
            <a:avLst/>
          </a:prstGeom>
        </p:spPr>
      </p:pic>
      <p:pic>
        <p:nvPicPr>
          <p:cNvPr id="9" name="Picture 8" descr="download (5).jpg"/>
          <p:cNvPicPr>
            <a:picLocks noChangeAspect="1"/>
          </p:cNvPicPr>
          <p:nvPr/>
        </p:nvPicPr>
        <p:blipFill>
          <a:blip r:embed="rId5"/>
          <a:srcRect l="24000"/>
          <a:stretch>
            <a:fillRect/>
          </a:stretch>
        </p:blipFill>
        <p:spPr>
          <a:xfrm>
            <a:off x="1143001" y="3581400"/>
            <a:ext cx="3505199" cy="2209800"/>
          </a:xfrm>
          <a:prstGeom prst="rect">
            <a:avLst/>
          </a:prstGeom>
        </p:spPr>
      </p:pic>
      <p:pic>
        <p:nvPicPr>
          <p:cNvPr id="11" name="Picture 10" descr="images.jpg1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752600"/>
            <a:ext cx="3581400" cy="1847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873204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i="1" dirty="0">
                <a:latin typeface="NikoshBAN" pitchFamily="2" charset="0"/>
                <a:cs typeface="NikoshBAN" pitchFamily="2" charset="0"/>
              </a:rPr>
              <a:t>ছবি গুলো দেখে কি মনে  হয়?</a:t>
            </a:r>
            <a:endParaRPr lang="en-US" sz="6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9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752600"/>
            <a:ext cx="3200400" cy="1847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-photo-frames-free-download-for-mobil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737600" cy="655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143000" y="990600"/>
            <a:ext cx="6858000" cy="4800600"/>
          </a:xfrm>
          <a:prstGeom prst="star32">
            <a:avLst>
              <a:gd name="adj" fmla="val 39753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11430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i="1" dirty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9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2514600"/>
            <a:ext cx="5257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NikoshBAN" pitchFamily="2" charset="0"/>
                <a:cs typeface="NikoshBAN" pitchFamily="2" charset="0"/>
              </a:rPr>
              <a:t>আমাদের জীবনে প্রজনন স্বাস্থ্য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90000" cy="6553200"/>
          </a:xfrm>
          <a:prstGeom prst="rect">
            <a:avLst/>
          </a:prstGeo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>
                <a:solidFill>
                  <a:schemeClr val="tx1"/>
                </a:solidFill>
              </a:rPr>
              <a:pPr/>
              <a:t>3/2/2021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28600" y="192832"/>
            <a:ext cx="8534400" cy="1940768"/>
          </a:xfrm>
          <a:prstGeom prst="downArrowCallout">
            <a:avLst>
              <a:gd name="adj1" fmla="val 106237"/>
              <a:gd name="adj2" fmla="val 198163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6002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১। প্রজনন স্বাস্থ্য সম্পর্কে ব্যাখ্যা করতে পারবে ।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২। অপরিনত বয়সে গর্ভধারণের স্বাস্থ্য ঝুকি , এর প্রভাব এবং প্রতিরোধ ব্যবস্থা ব্যাখ্যা করতে পারবে।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৩। প্রজনন স্বাস্থ্য সম্পর্কে নিজেকে সুস্থ রাখতে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flower-photo-frames-free-download-for-mobil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3/2/2021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33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i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বয়ঃসন্ধিকাল কাকে বলে ?</a:t>
            </a:r>
            <a:endParaRPr lang="en-US" sz="80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600200"/>
            <a:ext cx="662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সাধারণ  ১০ –১৯ বছর বয়সের ছেলেমেদের দৈহিক ,মানসিক ও আচরণ গত যে সব  পরিবর্তন ঘটে , সেই সময় কালকে বয়ঃসন্ধি কাল বলে ।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বয়ঃসন্ধিকালের পরিবর্তন ৩ প্রকার—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শারীরিক,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মানসিক,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আচরণগত</a:t>
            </a:r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904</Words>
  <Application>Microsoft Office PowerPoint</Application>
  <PresentationFormat>On-screen Show (4:3)</PresentationFormat>
  <Paragraphs>257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NikoshBAN</vt:lpstr>
      <vt:lpstr>Wingdings 2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</cp:revision>
  <dcterms:modified xsi:type="dcterms:W3CDTF">2021-03-02T02:50:03Z</dcterms:modified>
</cp:coreProperties>
</file>