
<file path=[Content_Types].xml><?xml version="1.0" encoding="utf-8"?>
<Types xmlns="http://schemas.openxmlformats.org/package/2006/content-types">
  <Default Extension="3gp" ContentType="video/3gpp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96" r:id="rId7"/>
    <p:sldId id="261" r:id="rId8"/>
    <p:sldId id="289" r:id="rId9"/>
    <p:sldId id="292" r:id="rId10"/>
    <p:sldId id="293" r:id="rId11"/>
    <p:sldId id="262" r:id="rId12"/>
    <p:sldId id="294" r:id="rId13"/>
    <p:sldId id="263" r:id="rId14"/>
    <p:sldId id="269" r:id="rId15"/>
    <p:sldId id="29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7" r:id="rId27"/>
    <p:sldId id="288" r:id="rId28"/>
    <p:sldId id="280" r:id="rId29"/>
    <p:sldId id="281" r:id="rId30"/>
    <p:sldId id="282" r:id="rId31"/>
    <p:sldId id="283" r:id="rId32"/>
    <p:sldId id="284" r:id="rId33"/>
    <p:sldId id="285" r:id="rId34"/>
    <p:sldId id="291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7D9E-6735-4F14-B9E7-959692697063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BDD8-FF17-4F01-860B-46B4E66F1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ড়</a:t>
            </a:r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641E-7306-4B50-B8DD-E5F8A6D32A6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শুভেচ্ছা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সবাইকে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%E0%A6%98%E0%A6%B0%E0%A7%87+%E0%A6%AC%E0%A6%B8%E0%A7%87+%E0%A6%B6%E0%A6%BF%E0%A6%96%E0%A6%B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3505200" cy="3581400"/>
          </a:xfrm>
        </p:spPr>
      </p:pic>
      <p:pic>
        <p:nvPicPr>
          <p:cNvPr id="7" name="Content Placeholder 6" descr="NARSINGDI ONLINE PRIMARY SCHOO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33800" y="1600200"/>
            <a:ext cx="4953000" cy="3581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www.bangladeshpress.com.bd/uploads/2018/02/online/photos/Capture-5a7c0a8b67103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l="3782" r="3782"/>
          <a:stretch>
            <a:fillRect/>
          </a:stretch>
        </p:blipFill>
        <p:spPr bwMode="auto">
          <a:xfrm>
            <a:off x="457200" y="4572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%3AANd9GcS84A0QC_fYJ9aLSr6GlADX0qXoJtntStoW8w&amp;usqp=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153400" cy="51054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ইয়াতিমদের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ভালবাসা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পাওয়ার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as-IN" sz="2800" b="1" dirty="0">
                <a:solidFill>
                  <a:srgbClr val="FF0000"/>
                </a:solidFill>
              </a:rPr>
              <a:t> অধিকার রয়েছে। 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ইয়াতিমদের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ভালবাসলে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আল্লাহ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তায়ালা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খুশি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হন</a:t>
            </a:r>
            <a:endParaRPr lang="en-US" sz="2800" dirty="0"/>
          </a:p>
        </p:txBody>
      </p:sp>
      <p:pic>
        <p:nvPicPr>
          <p:cNvPr id="53250" name="Picture 2" descr="https://encrypted-tbn0.gstatic.com/images?q=tbn%3AANd9GcS7WW74Dqm8fyec2Z_YbkBXqZtEo7LbOOWBqA&amp;usqp=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                </a:t>
            </a:r>
          </a:p>
        </p:txBody>
      </p:sp>
      <p:pic>
        <p:nvPicPr>
          <p:cNvPr id="23555" name="Picture 3" descr="C:\Users\MDMASF~1\AppData\Local\Temp\1540616604261_9746_compressed_4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382000" cy="632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400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7338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তোমরা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সবাই</a:t>
            </a:r>
            <a:r>
              <a:rPr lang="en-US" b="1" dirty="0">
                <a:solidFill>
                  <a:srgbClr val="0070C0"/>
                </a:solidFill>
              </a:rPr>
              <a:t> ৮১ </a:t>
            </a:r>
            <a:r>
              <a:rPr lang="en-US" b="1" dirty="0" err="1">
                <a:solidFill>
                  <a:srgbClr val="0070C0"/>
                </a:solidFill>
              </a:rPr>
              <a:t>পৃষ্ঠা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খুলবে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1"/>
            <a:ext cx="8534400" cy="31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as-IN" sz="3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মানুষের অধিকারকে মানবাধিকার কলা হয়। মানুষ সামাজিক জীব। মানুষ একাকী বসবাস করতে পারে না। ধনী-গরিব, শিক্ষিত-অশিক্ষিত, বৃদ্ধ-যুবক ও শিশু সবাই একসাথে ব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স</a:t>
            </a:r>
            <a:r>
              <a:rPr lang="as-IN" sz="3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বাস করে। আবার এদের মধ্যে অনেকে প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ঙ্গু</a:t>
            </a:r>
            <a:r>
              <a:rPr lang="as-IN" sz="3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, বি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কলাঙ্গ</a:t>
            </a:r>
            <a:r>
              <a:rPr lang="as-IN" sz="3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ও ইয়াতীম।</a:t>
            </a:r>
            <a:endParaRPr lang="bn-I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Autofit/>
          </a:bodyPr>
          <a:lstStyle/>
          <a:p>
            <a:r>
              <a:rPr lang="as-IN" b="1" dirty="0">
                <a:solidFill>
                  <a:srgbClr val="0070C0"/>
                </a:solidFill>
              </a:rPr>
              <a:t>মানবাধিকার ও বিশ্বভ্রাতৃত্ব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001000" cy="3970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FF0000"/>
                </a:solidFill>
              </a:rPr>
              <a:t>এরা বিভিন্ন সমস্যায় জর্জরিত থাকে। এসব মানুষের অধিকার রয়েছে। ইসলামের দৃষ্টিতে পৃথিবীর সব মানুষ এক ও </a:t>
            </a:r>
            <a:r>
              <a:rPr lang="en-US" sz="3600" b="1" dirty="0" err="1">
                <a:solidFill>
                  <a:srgbClr val="FF0000"/>
                </a:solidFill>
              </a:rPr>
              <a:t>অভিন্ন</a:t>
            </a:r>
            <a:r>
              <a:rPr lang="as-IN" sz="3600" b="1" dirty="0">
                <a:solidFill>
                  <a:srgbClr val="FF0000"/>
                </a:solidFill>
              </a:rPr>
              <a:t>। ভাষা, বর্ণ, </a:t>
            </a:r>
            <a:r>
              <a:rPr lang="en-US" sz="3600" b="1" dirty="0" err="1">
                <a:solidFill>
                  <a:srgbClr val="FF0000"/>
                </a:solidFill>
              </a:rPr>
              <a:t>বং</a:t>
            </a:r>
            <a:r>
              <a:rPr lang="as-IN" sz="3600" b="1" dirty="0">
                <a:solidFill>
                  <a:srgbClr val="FF0000"/>
                </a:solidFill>
              </a:rPr>
              <a:t>শ ও অঞ্চলবিশেষে মানুষের মধ্যে কিছুটা পার্থক্য থাকলেও সবাই মানব জাতির অন্তর্ভুক্ত।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077200" cy="4031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SutonnyMJ" pitchFamily="2" charset="0"/>
                <a:cs typeface="SutonnyMJ" pitchFamily="2" charset="0"/>
              </a:rPr>
              <a:t>মানুষের মধ্যে কো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নো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 ভেদাভেদ নেই। সকলেই সমান। সকলের সমান অধিকার রয়েছে। ইসলাম সকল মানুষের ন্যায্য অধিকার দান করেছে। ইসলামপূর্ব যুগে মানুষ বেচাকেনা হতো। তারা কেনা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গো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লামের পর নির্মম অত্যাচার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করত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। 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কেনা গোলামের কো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নো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 স্বাধীনতা ছিল না। সে বেতনও পেত না। মালিকের খেয়াল-খুশিম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তো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 তাকে চলতে হতো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762001"/>
            <a:ext cx="7793182" cy="5417127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4145973" y="762001"/>
            <a:ext cx="4655127" cy="357447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8483" y="1143000"/>
            <a:ext cx="3990108" cy="34163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0580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/>
              <a:t>মালিক তার ওপর নির্মম অত্যাচার করলেও সে কো</a:t>
            </a:r>
            <a:r>
              <a:rPr lang="en-US" sz="3200" dirty="0" err="1"/>
              <a:t>নো</a:t>
            </a:r>
            <a:r>
              <a:rPr lang="as-IN" sz="3200" dirty="0"/>
              <a:t> প্রতিবাদ করতে পারত না। সব অত্যাচার সহ</a:t>
            </a:r>
            <a:r>
              <a:rPr lang="en-US" sz="3200" dirty="0" err="1"/>
              <a:t>্য</a:t>
            </a:r>
            <a:r>
              <a:rPr lang="as-IN" sz="3200" dirty="0"/>
              <a:t> করতে হ</a:t>
            </a:r>
            <a:r>
              <a:rPr lang="en-US" sz="3200" dirty="0" err="1"/>
              <a:t>তো</a:t>
            </a:r>
            <a:r>
              <a:rPr lang="as-IN" sz="3200" dirty="0"/>
              <a:t>। এহেন কেনা গোলামের সাথে মহানবি (স) এবং সাহাবিগণ অত্যন্ত মধুর</a:t>
            </a:r>
            <a:r>
              <a:rPr lang="en-US" sz="3200" dirty="0"/>
              <a:t> </a:t>
            </a:r>
            <a:r>
              <a:rPr lang="as-IN" sz="3200" dirty="0"/>
              <a:t>আচরণ করেছেন। হযরত বেলাল </a:t>
            </a:r>
            <a:r>
              <a:rPr lang="en-US" sz="3200" dirty="0"/>
              <a:t>(</a:t>
            </a:r>
            <a:r>
              <a:rPr lang="as-IN" sz="3200" dirty="0"/>
              <a:t>রা</a:t>
            </a:r>
            <a:r>
              <a:rPr lang="en-US" sz="3200" dirty="0"/>
              <a:t>)</a:t>
            </a:r>
            <a:r>
              <a:rPr lang="as-IN" sz="3200" dirty="0"/>
              <a:t> এবং আরও অনেক কেনা </a:t>
            </a:r>
            <a:r>
              <a:rPr lang="en-US" sz="3200" dirty="0" err="1"/>
              <a:t>গো</a:t>
            </a:r>
            <a:r>
              <a:rPr lang="as-IN" sz="3200" dirty="0"/>
              <a:t>লামকে তারা মুক্ত করে দিয়েছিলেন।</a:t>
            </a:r>
            <a:r>
              <a:rPr lang="en-US" sz="3200" dirty="0"/>
              <a:t> </a:t>
            </a:r>
            <a:r>
              <a:rPr lang="as-IN" sz="3200" dirty="0"/>
              <a:t>হযরত যায়িদ (র) ছিলেন হযরত খাদিজা </a:t>
            </a:r>
            <a:r>
              <a:rPr lang="en-US" sz="3200" dirty="0"/>
              <a:t>(</a:t>
            </a:r>
            <a:r>
              <a:rPr lang="as-IN" sz="3200" dirty="0"/>
              <a:t>রা)-এর কেনা গোলাম 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1046202"/>
            <a:ext cx="8305800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s-IN" sz="3600" dirty="0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মহানবি (স) তাকে নিজ পুত্রের নায় স্নেহ করতেন এবং তাকে সেনাপতির পদ দান করেছিলেন। এ</a:t>
            </a:r>
            <a:r>
              <a:rPr lang="en-US" sz="3600" dirty="0" err="1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ভা</a:t>
            </a:r>
            <a:r>
              <a:rPr lang="as-IN" sz="3600" dirty="0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বে ইসলাম মানবাধিকারের উজ্জ্বল দৃষ্টান্ত স্থাপন করেছে। আর এটাই নৈতিক মূল্য</a:t>
            </a:r>
            <a:r>
              <a:rPr lang="en-US" sz="3600" dirty="0" err="1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বো</a:t>
            </a:r>
            <a:r>
              <a:rPr lang="as-IN" sz="3600" dirty="0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ধের অবি</a:t>
            </a:r>
            <a:r>
              <a:rPr lang="en-US" sz="3600" dirty="0" err="1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স্মরণী</a:t>
            </a:r>
            <a:r>
              <a:rPr lang="as-IN" sz="3600" dirty="0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য় ইতিহাস।</a:t>
            </a:r>
            <a:endParaRPr kumimoji="0" lang="bn-I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534400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C0000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মানবাধিকার সম্পর্কে একটি আদর্শ কাহিনী</a:t>
            </a:r>
            <a:endParaRPr lang="en-US" sz="3600" dirty="0">
              <a:solidFill>
                <a:srgbClr val="C00000"/>
              </a:solidFill>
              <a:latin typeface="SutonnyOMJ" pitchFamily="2" charset="0"/>
              <a:ea typeface="Times New Roman" pitchFamily="18" charset="0"/>
              <a:cs typeface="SutonnyOMJ" pitchFamily="2" charset="0"/>
            </a:endParaRPr>
          </a:p>
          <a:p>
            <a:r>
              <a:rPr lang="as-IN" sz="36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একদিন মহানবি (স) দেখলেন যে রাস্তার ওপর একটি বালক শীতে ঠকঠক করে কাঁপছে। তার পরনে ছিল হেঁড়া </a:t>
            </a:r>
            <a:r>
              <a:rPr lang="en-US" sz="3600" dirty="0" err="1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নোং</a:t>
            </a:r>
            <a:r>
              <a:rPr lang="as-IN" sz="36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রা জামা-কাপড়। মাথায় ছিল ভারী লাকড়ির </a:t>
            </a:r>
            <a:r>
              <a:rPr lang="en-US" sz="3600" dirty="0" err="1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বো</a:t>
            </a:r>
            <a:r>
              <a:rPr lang="as-IN" sz="36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ঝা। তাকে দেখে মহানবি (স)-এর মনে দয়া হ</a:t>
            </a:r>
            <a:r>
              <a:rPr lang="en-US" sz="3600" dirty="0" err="1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লো</a:t>
            </a:r>
            <a:r>
              <a:rPr lang="as-IN" sz="36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। তিনি বালকটিকে জিজ্ঞাসা করে জানতে পারেন যে বালকটির পিতা-মাতা নেই।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458200" cy="353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সে </a:t>
            </a:r>
            <a:r>
              <a:rPr lang="en-US" sz="3200" dirty="0" err="1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রো</a:t>
            </a:r>
            <a:r>
              <a:rPr lang="as-IN" sz="32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জ জ্</a:t>
            </a:r>
            <a:r>
              <a:rPr lang="en-US" sz="3200" dirty="0" err="1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ঙ্গল</a:t>
            </a:r>
            <a:r>
              <a:rPr lang="as-IN" sz="32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থেকে লাকড়ি কুড়িয়ে আনে। আর তা বিক্রি করে জীবিকা নির্বাহ করে। বালকটির কষ্টের কাহিনী শুনে মহানবি (স)-এর চোখ দিয়ে অশ্রু ঝরতে লাগল। তিনি বালকটিকে আদর করলেন এবং ত</a:t>
            </a:r>
            <a:r>
              <a:rPr lang="en-US" sz="3200" dirty="0" err="1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াকে</a:t>
            </a:r>
            <a:r>
              <a:rPr lang="as-IN" sz="32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সাথে নিয়ে বাড়িতে আসলেন। তিনি বালকটিকে হযরত খাদিজা (রা) -এর কাছে দিয়ে বললেন, বালকটি ইয়াতীম, তুমি একে স্বীয় পুত্রের ন্যায় স্নেহ</a:t>
            </a:r>
            <a:r>
              <a:rPr lang="en-US" sz="32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য</a:t>
            </a:r>
            <a:r>
              <a:rPr lang="as-IN" sz="32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ত্ন দিয়ে লালন-পালন </a:t>
            </a:r>
            <a:r>
              <a:rPr lang="en-US" sz="3200" dirty="0" err="1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করবে</a:t>
            </a:r>
            <a:r>
              <a:rPr lang="as-IN" sz="32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।</a:t>
            </a:r>
            <a:r>
              <a:rPr lang="en-US" sz="32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as-IN" sz="32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মহানবি (স) এভাবে বালকটিকে আশ্রয় দিয়ে মানবাধিকারের আদর্শ স্থাপন করেছেন।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580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পৃথিবীর সকল মানুষের আদি পিতা হযরত আদম (আ)</a:t>
            </a:r>
            <a:r>
              <a:rPr lang="en-US" sz="3200" b="1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as-IN" sz="3200" b="1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এবং মাতা হাওয়া (আ)। আমরা সকলে আদম (আ) এবং হাওয়া (আ)-এর সন্তান। অতএব, আমরা সকল মানুষ ভাই ভাই। মানব জাতি হযরত আদম (আ)-এর বংশধর। আস্তে আস্তে এই মানব জাতি পৃথিবীর সব জায়গায় ছড়িয়ে পড়েছে এবং বসবাস করছে।</a:t>
            </a:r>
            <a:r>
              <a:rPr lang="en-US" sz="3200" b="1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as-IN" sz="3200" b="1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এদের আকৃতি ও বর্ণ ভিন্ন ভিন্ন</a:t>
            </a:r>
            <a:r>
              <a:rPr lang="en-US" sz="3200" b="1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। </a:t>
            </a:r>
            <a:r>
              <a:rPr lang="as-IN" sz="3200" b="1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তবুও এরা ভাই ভাই। বিশ্বের সকল মানুষ ভাই ভাই। এরা সবাই আদম (আ) হতে</a:t>
            </a:r>
            <a:r>
              <a:rPr lang="en-US" sz="3200" b="1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as-IN" sz="3200" b="1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সৃষ্ট।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40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/>
              <a:t>আমরা বর্ণ-</a:t>
            </a:r>
            <a:r>
              <a:rPr lang="en-US" sz="3200" b="1" dirty="0" err="1"/>
              <a:t>গো</a:t>
            </a:r>
            <a:r>
              <a:rPr lang="as-IN" sz="3200" b="1" dirty="0"/>
              <a:t>ত্র নির্বিশেষে সকল ভেদাভেদ ও কলহ-বিবাদ ভুলে যাব। বিশ্বর সবাই ভাই ভাই হিসেবে মিলেমিশে বসবাস করব। সকল দুর্নীতি ও বৈষম্য দূর করে বিশ্বভ্রাতৃত্ব </a:t>
            </a:r>
            <a:r>
              <a:rPr lang="en-US" sz="3200" b="1" dirty="0" err="1"/>
              <a:t>বন্ধনে</a:t>
            </a:r>
            <a:r>
              <a:rPr lang="as-IN" sz="3200" b="1" dirty="0"/>
              <a:t> আবন্ধ হব। আর </a:t>
            </a:r>
            <a:r>
              <a:rPr lang="en-US" sz="3200" b="1" dirty="0" err="1"/>
              <a:t>কোনো</a:t>
            </a:r>
            <a:r>
              <a:rPr lang="as-IN" sz="3200" b="1" dirty="0"/>
              <a:t> হিংসা বিদ্বেষ করব না। কা</a:t>
            </a:r>
            <a:r>
              <a:rPr lang="en-US" sz="3200" b="1" dirty="0" err="1"/>
              <a:t>রো</a:t>
            </a:r>
            <a:r>
              <a:rPr lang="as-IN" sz="3200" b="1" dirty="0"/>
              <a:t> কো</a:t>
            </a:r>
            <a:r>
              <a:rPr lang="en-US" sz="3200" b="1" dirty="0" err="1"/>
              <a:t>নো</a:t>
            </a:r>
            <a:r>
              <a:rPr lang="as-IN" sz="3200" b="1" dirty="0"/>
              <a:t> অনিষ্ট </a:t>
            </a:r>
            <a:r>
              <a:rPr lang="en-US" sz="3200" b="1" dirty="0"/>
              <a:t>ক</a:t>
            </a:r>
            <a:r>
              <a:rPr lang="as-IN" sz="3200" b="1" dirty="0"/>
              <a:t>ৱৰ না। একে অপরের উপকার করব।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90600"/>
            <a:ext cx="8229600" cy="28007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48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মহানবি (স) বলেছেন</a:t>
            </a:r>
            <a:r>
              <a:rPr lang="as-IN" sz="4800" dirty="0"/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তো</a:t>
            </a:r>
            <a:r>
              <a:rPr lang="as-IN" sz="3200" b="1" dirty="0">
                <a:solidFill>
                  <a:srgbClr val="C00000"/>
                </a:solidFill>
              </a:rPr>
              <a:t>মরা প্রত্যেকে আদম (আ) হতে আর আদম (আ) মাটি হতে (স</a:t>
            </a:r>
            <a:r>
              <a:rPr lang="en-US" sz="3200" b="1" dirty="0">
                <a:solidFill>
                  <a:srgbClr val="C00000"/>
                </a:solidFill>
              </a:rPr>
              <a:t>ৃ</a:t>
            </a:r>
            <a:r>
              <a:rPr lang="as-IN" sz="3200" b="1" dirty="0">
                <a:solidFill>
                  <a:srgbClr val="C00000"/>
                </a:solidFill>
              </a:rPr>
              <a:t>ষ্ট)।</a:t>
            </a:r>
            <a:r>
              <a:rPr lang="as-IN" sz="3200" dirty="0"/>
              <a:t> আমরা বিশ্বভ্রাতৃত্ব গড়ব। মানবাধিকার সুপ্রতিষ্ঠিত করব। </a:t>
            </a:r>
            <a:r>
              <a:rPr lang="en-US" sz="3200" dirty="0" err="1"/>
              <a:t>সো</a:t>
            </a:r>
            <a:r>
              <a:rPr lang="as-IN" sz="3200" dirty="0"/>
              <a:t>নার বাংলাদেশ গড়ব। এটা আমাদের নৈতিক দায়িত্ব।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       </a:t>
            </a:r>
            <a:r>
              <a:rPr lang="en-US" sz="5400" dirty="0" err="1">
                <a:solidFill>
                  <a:srgbClr val="FF0000"/>
                </a:solidFill>
              </a:rPr>
              <a:t>মূল্যায়ন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229600" cy="5105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3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প্রশ্নোত্তরগুলো</a:t>
            </a:r>
            <a:r>
              <a:rPr lang="en-US" sz="43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বলার</a:t>
            </a:r>
            <a:r>
              <a:rPr lang="en-US" sz="43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চেষ্টা</a:t>
            </a:r>
            <a:r>
              <a:rPr lang="en-US" sz="43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করো</a:t>
            </a:r>
            <a:endParaRPr lang="en-US" sz="43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4000" dirty="0">
                <a:solidFill>
                  <a:srgbClr val="FF0000"/>
                </a:solidFill>
              </a:rPr>
              <a:t>ক) </a:t>
            </a:r>
            <a:r>
              <a:rPr lang="en-US" sz="4400" dirty="0" err="1">
                <a:solidFill>
                  <a:srgbClr val="FF0000"/>
                </a:solidFill>
              </a:rPr>
              <a:t>মানবাধিকার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কাকে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বলে</a:t>
            </a:r>
            <a:r>
              <a:rPr lang="en-US" sz="4400" dirty="0">
                <a:solidFill>
                  <a:srgbClr val="FF0000"/>
                </a:solidFill>
              </a:rPr>
              <a:t> ?</a:t>
            </a:r>
          </a:p>
          <a:p>
            <a:pPr marL="742950" indent="-742950"/>
            <a:r>
              <a:rPr lang="as-IN" sz="4400" dirty="0"/>
              <a:t>মানুষের অধিকারকে মানবাধিকার </a:t>
            </a:r>
            <a:r>
              <a:rPr lang="en-US" sz="4400" dirty="0"/>
              <a:t>ব</a:t>
            </a:r>
            <a:r>
              <a:rPr lang="as-IN" sz="4400" dirty="0"/>
              <a:t>লা হয়।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85800"/>
            <a:ext cx="8229600" cy="4038600"/>
          </a:xfrm>
        </p:spPr>
        <p:txBody>
          <a:bodyPr>
            <a:normAutofit/>
          </a:bodyPr>
          <a:lstStyle/>
          <a:p>
            <a:pPr marL="742950" indent="-742950"/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২) </a:t>
            </a:r>
            <a:r>
              <a:rPr lang="as-IN" sz="4000" b="1" dirty="0">
                <a:solidFill>
                  <a:srgbClr val="FF0000"/>
                </a:solidFill>
              </a:rPr>
              <a:t>বিশ্বভ্রাতৃত্ব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কাকে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বলে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as-IN" sz="4400" dirty="0"/>
              <a:t>বিশ্বভ্রাতৃত্ব অর্থ পৃথিবীর সব মানুষের মধ্যে ভ্রাতৃত্ব, সৌহার্দ্য, সম্প্রীতি ও ঐক্য।</a:t>
            </a:r>
            <a:endParaRPr lang="en-US" sz="5400" dirty="0"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87560" y="304800"/>
            <a:ext cx="6587836" cy="203661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2895600"/>
            <a:ext cx="4267200" cy="32765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আলীম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উদ্দীন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করতেতৈল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794" name="Picture 2" descr="https://scontent.fdac28-1.fna.fbcdn.net/v/t1.0-1/c0.62.160.160a/p160x160/12106702_111618579197972_7257760471731591399_n.jpg?_nc_cat=101&amp;_nc_sid=dbb9e7&amp;_nc_eui2=AeFWzxdDvkegrHHKild1SRaxympt7_DVdyrKam3v8NV3Ksmsva61QIzoGWi6JNaOO6qdp4jR5fHsoq7joluT-J-6&amp;_nc_ohc=3qe3rP7B0VoAX-0IKvr&amp;_nc_ht=scontent.fdac28-1.fna&amp;oh=23e9e72d15bb7bdd143479a07ad78d48&amp;oe=5F6A466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4419600" y="2819400"/>
            <a:ext cx="4495800" cy="337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51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8229600" cy="1905000"/>
          </a:xfrm>
        </p:spPr>
        <p:txBody>
          <a:bodyPr>
            <a:normAutofit fontScale="92500" lnSpcReduction="10000"/>
          </a:bodyPr>
          <a:lstStyle/>
          <a:p>
            <a:pPr marL="742950" indent="-742950"/>
            <a:r>
              <a:rPr lang="en-US" sz="4800" dirty="0" err="1"/>
              <a:t>তো</a:t>
            </a:r>
            <a:r>
              <a:rPr lang="as-IN" sz="4800" dirty="0"/>
              <a:t>মরা প্রত্যেকে আদম (আ) হতে আর আদম (আ) মাটি হতে (স</a:t>
            </a:r>
            <a:r>
              <a:rPr lang="en-US" sz="4800" dirty="0"/>
              <a:t>ৃ</a:t>
            </a:r>
            <a:r>
              <a:rPr lang="as-IN" sz="4800" dirty="0"/>
              <a:t>ষ্ট)।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91440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baseline="-25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৩) </a:t>
            </a:r>
            <a:r>
              <a:rPr lang="en-US" sz="6000" b="1" baseline="-25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বিশ্বভ্রাতৃত্ব</a:t>
            </a:r>
            <a:r>
              <a:rPr lang="en-US" sz="6000" b="1" baseline="-25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baseline="-25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6000" b="1" baseline="-25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baseline="-25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মহানবি</a:t>
            </a:r>
            <a:r>
              <a:rPr lang="en-US" sz="6000" b="1" baseline="-25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(স) </a:t>
            </a:r>
            <a:r>
              <a:rPr lang="en-US" sz="6000" b="1" baseline="-25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6000" b="1" baseline="-25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baseline="-25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বলেছেন</a:t>
            </a:r>
            <a:r>
              <a:rPr lang="en-US" sz="6000" b="1" baseline="-25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6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শূন্যস্থান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পূরণ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ক) </a:t>
            </a:r>
            <a:r>
              <a:rPr lang="en-US" sz="2400" dirty="0" err="1"/>
              <a:t>মানুষের</a:t>
            </a:r>
            <a:r>
              <a:rPr lang="en-US" sz="2400" dirty="0"/>
              <a:t> </a:t>
            </a:r>
            <a:r>
              <a:rPr lang="en-US" sz="2400" dirty="0" err="1"/>
              <a:t>অধিকারকে</a:t>
            </a:r>
            <a:r>
              <a:rPr lang="en-US" sz="2400" dirty="0"/>
              <a:t>  ________ </a:t>
            </a:r>
            <a:r>
              <a:rPr lang="en-US" sz="2400" dirty="0" err="1"/>
              <a:t>বলে</a:t>
            </a:r>
            <a:r>
              <a:rPr lang="en-US" sz="2400" dirty="0"/>
              <a:t> ।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খ) </a:t>
            </a:r>
            <a:r>
              <a:rPr lang="as-IN" sz="2400" dirty="0"/>
              <a:t>ইসলামের দৃষ্টিতে পৃথিবীর সব মানুষ এক ও</a:t>
            </a:r>
            <a:r>
              <a:rPr lang="en-US" sz="2400" dirty="0"/>
              <a:t> _________  ।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গ) _________ </a:t>
            </a:r>
            <a:r>
              <a:rPr lang="as-IN" sz="2400" dirty="0"/>
              <a:t> যুগে মানুষ বেচাকেনা হতো।</a:t>
            </a:r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ঘ) </a:t>
            </a:r>
            <a:r>
              <a:rPr lang="as-IN" sz="2400" dirty="0"/>
              <a:t>পৃথিবীর সকল মানুষের আদি পিতা </a:t>
            </a:r>
            <a:r>
              <a:rPr lang="en-US" sz="2400" dirty="0"/>
              <a:t>________ ।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800" dirty="0"/>
              <a:t>ঙ) </a:t>
            </a:r>
            <a:r>
              <a:rPr lang="as-IN" sz="2400" dirty="0"/>
              <a:t>বিশ্বভ্রাতৃত্ব গ</a:t>
            </a:r>
            <a:r>
              <a:rPr lang="en-US" sz="2400" dirty="0" err="1"/>
              <a:t>ড়ে</a:t>
            </a:r>
            <a:r>
              <a:rPr lang="as-IN" sz="2400" dirty="0"/>
              <a:t> </a:t>
            </a:r>
            <a:r>
              <a:rPr lang="en-US" sz="2400" dirty="0" err="1"/>
              <a:t>তোলা</a:t>
            </a:r>
            <a:r>
              <a:rPr lang="as-IN" sz="2400" dirty="0"/>
              <a:t> আমাদের নৈতিক </a:t>
            </a:r>
            <a:r>
              <a:rPr lang="en-US" sz="2400" dirty="0"/>
              <a:t>_______ </a:t>
            </a:r>
            <a:r>
              <a:rPr lang="as-IN" sz="2400" dirty="0"/>
              <a:t>।</a:t>
            </a:r>
            <a:endParaRPr lang="en-US" sz="24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000" dirty="0"/>
              <a:t>ক) </a:t>
            </a:r>
            <a:r>
              <a:rPr lang="en-US" sz="2000" dirty="0" err="1"/>
              <a:t>মানবাধিকার</a:t>
            </a:r>
            <a:r>
              <a:rPr lang="en-US" sz="2000" dirty="0"/>
              <a:t>      খ) </a:t>
            </a:r>
            <a:r>
              <a:rPr lang="en-US" sz="2000" dirty="0" err="1"/>
              <a:t>অভিন্ন</a:t>
            </a:r>
            <a:r>
              <a:rPr lang="en-US" sz="2000" dirty="0"/>
              <a:t>      গ) </a:t>
            </a:r>
            <a:r>
              <a:rPr lang="as-IN" sz="2000" dirty="0"/>
              <a:t>ইসলামপূর্ব</a:t>
            </a:r>
            <a:r>
              <a:rPr lang="en-US" sz="2000" dirty="0"/>
              <a:t>       ঘ) </a:t>
            </a:r>
            <a:r>
              <a:rPr lang="as-IN" sz="2000" dirty="0"/>
              <a:t>হযরত আদম</a:t>
            </a:r>
            <a:r>
              <a:rPr lang="en-US" sz="2000" dirty="0"/>
              <a:t> </a:t>
            </a:r>
            <a:r>
              <a:rPr lang="as-IN" sz="2000" dirty="0"/>
              <a:t>(আ)</a:t>
            </a:r>
            <a:r>
              <a:rPr lang="en-US" sz="2000" dirty="0"/>
              <a:t>   ঙ) </a:t>
            </a:r>
            <a:r>
              <a:rPr lang="en-US" sz="2000" dirty="0" err="1"/>
              <a:t>দায়িত্ব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4724400" cy="1569660"/>
          </a:xfrm>
          <a:prstGeom prst="rect">
            <a:avLst/>
          </a:prstGeom>
          <a:solidFill>
            <a:schemeClr val="accent3"/>
          </a:solidFill>
          <a:ln w="19050">
            <a:solidFill>
              <a:srgbClr val="99009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71800"/>
            <a:ext cx="7162800" cy="212365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chemeClr val="bg2"/>
                </a:solidFill>
              </a:rPr>
              <a:t> </a:t>
            </a:r>
            <a:r>
              <a:rPr lang="as-IN" sz="4400" b="1" dirty="0">
                <a:solidFill>
                  <a:schemeClr val="bg1"/>
                </a:solidFill>
              </a:rPr>
              <a:t>মানবাধিকার এবং বিশ্ব ভ্রাতৃত্ব সম্পর্কে ইসলামের শিক্ষা </a:t>
            </a:r>
            <a:r>
              <a:rPr lang="en-US" sz="4400" b="1" dirty="0">
                <a:solidFill>
                  <a:schemeClr val="bg1"/>
                </a:solidFill>
              </a:rPr>
              <a:t>৫টি </a:t>
            </a:r>
            <a:r>
              <a:rPr lang="en-US" sz="4400" b="1" dirty="0" err="1">
                <a:solidFill>
                  <a:schemeClr val="bg1"/>
                </a:solidFill>
              </a:rPr>
              <a:t>বাক্যে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খাতায়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লিখবে</a:t>
            </a:r>
            <a:r>
              <a:rPr lang="en-US" sz="4400" b="1" dirty="0">
                <a:solidFill>
                  <a:schemeClr val="bg1"/>
                </a:solidFill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511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আমরা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সকলের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অধিকার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নিঃশ্চিত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করে,মিলে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মিশে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চলবো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এবং </a:t>
            </a:r>
            <a:r>
              <a:rPr lang="en-US" dirty="0" err="1">
                <a:solidFill>
                  <a:srgbClr val="FF0000"/>
                </a:solidFill>
              </a:rPr>
              <a:t>বিশ্বভ্রাতৃত্ববোধ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গড়ে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তুলবো</a:t>
            </a:r>
            <a:r>
              <a:rPr lang="en-US" dirty="0">
                <a:solidFill>
                  <a:srgbClr val="FF0000"/>
                </a:solidFill>
              </a:rPr>
              <a:t> ।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447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আজকের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পাঠ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শেষে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আমরা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যা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শিখলাম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iore-stripes-colorful-cute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8578" y="0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23" name="Straight Connector 22"/>
          <p:cNvCxnSpPr/>
          <p:nvPr/>
        </p:nvCxnSpPr>
        <p:spPr>
          <a:xfrm rot="5400000">
            <a:off x="1372394" y="6476206"/>
            <a:ext cx="762000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-3275806" y="3428206"/>
            <a:ext cx="685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819400" y="1219200"/>
            <a:ext cx="4876800" cy="3810000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81400" y="1676400"/>
            <a:ext cx="3505200" cy="28194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ouque_of_pink_rosses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4419600" y="1828800"/>
            <a:ext cx="1485900" cy="20002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43200" y="5181600"/>
            <a:ext cx="54102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bg2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6000" b="1" dirty="0"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 </a:t>
            </a:r>
            <a:endParaRPr lang="en-US" sz="6000" b="1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43200" y="5105400"/>
            <a:ext cx="5410200" cy="110799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0541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খোদাহাফেজ</a:t>
            </a:r>
            <a:r>
              <a:rPr lang="bn-BD" sz="6600" b="1" dirty="0"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19400" y="1219200"/>
            <a:ext cx="4953000" cy="381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 w="38100">
            <a:solidFill>
              <a:srgbClr val="40F12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balloons-colourful-rise-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95400"/>
            <a:ext cx="1143000" cy="3657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90600" y="24384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25908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200" y="22098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762000"/>
            <a:ext cx="8229600" cy="304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0" y="6553200"/>
            <a:ext cx="8686800" cy="304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4852556" cy="2327563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62200" y="45720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133600"/>
            <a:ext cx="6096000" cy="563231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শ্রেণি: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পঞ্চম</a:t>
            </a:r>
            <a:endParaRPr lang="bn-BD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বিষয়: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ইসলাম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নৈতিক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bn-BD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অধ্যায়: </a:t>
            </a:r>
            <a:r>
              <a:rPr lang="bn-BD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আখলাক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চরিত্র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নৈতিক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মূল্যবোধ</a:t>
            </a:r>
            <a:r>
              <a:rPr lang="bn-BD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)  </a:t>
            </a:r>
          </a:p>
          <a:p>
            <a:pPr algn="ctr"/>
            <a:r>
              <a:rPr lang="bn-BD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পাঠ: </a:t>
            </a:r>
            <a:r>
              <a:rPr lang="as-I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মানবাধিকার ও বিশ্বভ্রাতৃত্ব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bn-BD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err="1"/>
              <a:t>এসো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দেখি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পথের পাশের মানুষগুলো কেমনে কাটায় দিন   Potho Shishu   Aqsa Anas   নতুন ইসলামিক গান   New Song">
            <a:hlinkClick r:id="" action="ppaction://media"/>
            <a:extLst>
              <a:ext uri="{FF2B5EF4-FFF2-40B4-BE49-F238E27FC236}">
                <a16:creationId xmlns:a16="http://schemas.microsoft.com/office/drawing/2014/main" id="{203FCBBE-F4AD-4572-970E-F348D1F71B3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609600"/>
            <a:ext cx="8045450" cy="5516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676399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rgbClr val="FF0000"/>
                </a:solidFill>
              </a:rPr>
              <a:t>আজকের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পাঠ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5400" b="1" dirty="0">
                <a:solidFill>
                  <a:srgbClr val="0070C0"/>
                </a:solidFill>
              </a:rPr>
              <a:t>মানবাধিকার ও বিশ্বভ্রাতৃত্ব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077200" cy="838200"/>
          </a:xfrm>
        </p:spPr>
        <p:txBody>
          <a:bodyPr>
            <a:noAutofit/>
          </a:bodyPr>
          <a:lstStyle/>
          <a:p>
            <a:r>
              <a:rPr lang="en-US" sz="2800" dirty="0" err="1"/>
              <a:t>ধনী</a:t>
            </a:r>
            <a:r>
              <a:rPr lang="en-US" sz="2800" dirty="0"/>
              <a:t> ও </a:t>
            </a:r>
            <a:r>
              <a:rPr lang="en-US" sz="2800" dirty="0" err="1"/>
              <a:t>গরিব</a:t>
            </a:r>
            <a:r>
              <a:rPr lang="en-US" sz="2800" dirty="0"/>
              <a:t> </a:t>
            </a:r>
            <a:r>
              <a:rPr lang="en-US" sz="2800" dirty="0" err="1"/>
              <a:t>উভয়ের</a:t>
            </a:r>
            <a:r>
              <a:rPr lang="en-US" sz="2800" dirty="0"/>
              <a:t> </a:t>
            </a:r>
            <a:r>
              <a:rPr lang="en-US" sz="2800" dirty="0" err="1"/>
              <a:t>সমান</a:t>
            </a:r>
            <a:r>
              <a:rPr lang="en-US" sz="2800" dirty="0"/>
              <a:t> </a:t>
            </a:r>
            <a:r>
              <a:rPr lang="en-US" sz="2800" dirty="0" err="1"/>
              <a:t>অধিকার</a:t>
            </a:r>
            <a:r>
              <a:rPr lang="en-US" sz="2800" dirty="0"/>
              <a:t> </a:t>
            </a:r>
            <a:r>
              <a:rPr lang="en-US" sz="2800" dirty="0" err="1"/>
              <a:t>রয়েছে</a:t>
            </a:r>
            <a:endParaRPr lang="en-US" sz="2800" dirty="0"/>
          </a:p>
        </p:txBody>
      </p:sp>
      <p:pic>
        <p:nvPicPr>
          <p:cNvPr id="47106" name="Picture 2" descr="ঐতিহাসিক মে দিবস আজ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366252"/>
            <a:ext cx="8077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err="1"/>
              <a:t>পঙ্গু</a:t>
            </a:r>
            <a:r>
              <a:rPr lang="en-US" sz="3600" dirty="0"/>
              <a:t> ও </a:t>
            </a:r>
            <a:r>
              <a:rPr lang="en-US" sz="3600" dirty="0" err="1"/>
              <a:t>বিকলাঙ্গদের</a:t>
            </a:r>
            <a:r>
              <a:rPr lang="en-US" sz="3600" dirty="0"/>
              <a:t> </a:t>
            </a:r>
            <a:r>
              <a:rPr lang="en-US" sz="3600" dirty="0" err="1"/>
              <a:t>বাঁচার</a:t>
            </a:r>
            <a:r>
              <a:rPr lang="en-US" sz="3600" dirty="0"/>
              <a:t> </a:t>
            </a:r>
            <a:r>
              <a:rPr lang="en-US" sz="3600" dirty="0" err="1"/>
              <a:t>অধিকার</a:t>
            </a:r>
            <a:r>
              <a:rPr lang="en-US" sz="3600" dirty="0"/>
              <a:t> </a:t>
            </a:r>
            <a:r>
              <a:rPr lang="en-US" sz="3600" dirty="0" err="1"/>
              <a:t>রয়েছে</a:t>
            </a:r>
            <a:r>
              <a:rPr lang="en-US" sz="3600" dirty="0"/>
              <a:t>  </a:t>
            </a:r>
          </a:p>
        </p:txBody>
      </p:sp>
      <p:pic>
        <p:nvPicPr>
          <p:cNvPr id="51202" name="Picture 2" descr="পঙ্গুত্ব মুক্তির আশায় কাঙালি ভোজে পঙ্গু কিশোর | 535220 | কালের কণ্ঠ |  kalerkantho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l="9750" r="9750"/>
          <a:stretch>
            <a:fillRect/>
          </a:stretch>
        </p:blipFill>
        <p:spPr bwMode="auto">
          <a:xfrm>
            <a:off x="457200" y="457200"/>
            <a:ext cx="8382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852</Words>
  <Application>Microsoft Office PowerPoint</Application>
  <PresentationFormat>On-screen Show (4:3)</PresentationFormat>
  <Paragraphs>66</Paragraphs>
  <Slides>35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NikoshBAN</vt:lpstr>
      <vt:lpstr>SutonnyMJ</vt:lpstr>
      <vt:lpstr>SutonnyOMJ</vt:lpstr>
      <vt:lpstr>Office Theme</vt:lpstr>
      <vt:lpstr>শুভেচ্ছা সবাইকে</vt:lpstr>
      <vt:lpstr>PowerPoint Presentation</vt:lpstr>
      <vt:lpstr>PowerPoint Presentation</vt:lpstr>
      <vt:lpstr>PowerPoint Presentation</vt:lpstr>
      <vt:lpstr>এসো আমরা একটি ভিডিও দেখি</vt:lpstr>
      <vt:lpstr>PowerPoint Presentation</vt:lpstr>
      <vt:lpstr>আজকের পাঠ</vt:lpstr>
      <vt:lpstr>ধনী ও গরিব উভয়ের সমান অধিকার রয়েছে</vt:lpstr>
      <vt:lpstr>পঙ্গু ও বিকলাঙ্গদের বাঁচার অধিকার রয়েছে  </vt:lpstr>
      <vt:lpstr>PowerPoint Presentation</vt:lpstr>
      <vt:lpstr>ইয়াতিমদের ভালবাসা পাওয়ার  অধিকার রয়েছে। </vt:lpstr>
      <vt:lpstr>ইয়াতিমদের ভালবাসলে আল্লাহ তায়ালা  খুশি হন</vt:lpstr>
      <vt:lpstr>                </vt:lpstr>
      <vt:lpstr>PowerPoint Presentation</vt:lpstr>
      <vt:lpstr>PowerPoint Presentation</vt:lpstr>
      <vt:lpstr>তোমরা সবাই ৮১ পৃষ্ঠা খুলবে</vt:lpstr>
      <vt:lpstr>মানবাধিকার ও বিশ্বভ্রাতৃত্ব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মূল্যায়ন</vt:lpstr>
      <vt:lpstr>PowerPoint Presentation</vt:lpstr>
      <vt:lpstr>PowerPoint Presentation</vt:lpstr>
      <vt:lpstr>শূন্যস্থান পূরণ করি</vt:lpstr>
      <vt:lpstr>PowerPoint Presentation</vt:lpstr>
      <vt:lpstr>আমরা সকলের সম অধিকার নিঃশ্চিত করে,মিলে মিশে চলবো এবং বিশ্বভ্রাতৃত্ববোধ গড়ে তুলবো ।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সবাইকে</dc:title>
  <dc:creator>MD Masfiq Marjuq</dc:creator>
  <cp:lastModifiedBy>dell</cp:lastModifiedBy>
  <cp:revision>177</cp:revision>
  <dcterms:created xsi:type="dcterms:W3CDTF">2006-08-16T00:00:00Z</dcterms:created>
  <dcterms:modified xsi:type="dcterms:W3CDTF">2021-03-19T18:52:56Z</dcterms:modified>
</cp:coreProperties>
</file>