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9" r:id="rId3"/>
    <p:sldId id="257" r:id="rId4"/>
    <p:sldId id="258" r:id="rId5"/>
    <p:sldId id="259" r:id="rId6"/>
    <p:sldId id="260" r:id="rId7"/>
    <p:sldId id="262" r:id="rId8"/>
    <p:sldId id="261"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0" d="100"/>
          <a:sy n="70" d="100"/>
        </p:scale>
        <p:origin x="-73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7D51FC-F143-445F-8D7F-534E475832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BB4839C2-C1DB-4FAC-ADC6-C2FD2C813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4AA9F78D-6D4E-49A8-80CE-A51638128627}"/>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5" name="Footer Placeholder 4">
            <a:extLst>
              <a:ext uri="{FF2B5EF4-FFF2-40B4-BE49-F238E27FC236}">
                <a16:creationId xmlns="" xmlns:a16="http://schemas.microsoft.com/office/drawing/2014/main" id="{9E29C532-2AD6-4828-8A6F-EA37CC3D3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56BB774-8E62-4DBD-9B9A-9E7C2392EAC8}"/>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287272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C10A08-8A08-4A54-879F-1169A90CAD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4984012-9370-4548-9A73-C8858DE1B8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9C963A6-2B4D-48B4-B13C-0AC12DCBA1DD}"/>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5" name="Footer Placeholder 4">
            <a:extLst>
              <a:ext uri="{FF2B5EF4-FFF2-40B4-BE49-F238E27FC236}">
                <a16:creationId xmlns="" xmlns:a16="http://schemas.microsoft.com/office/drawing/2014/main" id="{35CFFA9C-C091-4CB9-91C1-24D3CB317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FFCA6CD-46C4-4A56-B5B8-74695BFD17B4}"/>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271868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0E2741D-F267-4E71-AEBD-92CD344CFC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4E1BFBC-F001-442F-9424-43A786EF9A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035DA3-B631-4DC0-8BEF-6D5FADA0E0BD}"/>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5" name="Footer Placeholder 4">
            <a:extLst>
              <a:ext uri="{FF2B5EF4-FFF2-40B4-BE49-F238E27FC236}">
                <a16:creationId xmlns="" xmlns:a16="http://schemas.microsoft.com/office/drawing/2014/main" id="{8BFA4C2D-1586-4B9A-9F92-5FBED6C58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497ED33-858A-4E8E-B5D2-E998D8A5DDEC}"/>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1708415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57DC54-6F44-4478-8BDD-8109023E6C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790EC2C-7D35-4E52-9BF7-56DCB0D92E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8DCE504-8202-4B26-B3F2-076E55794E56}"/>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5" name="Footer Placeholder 4">
            <a:extLst>
              <a:ext uri="{FF2B5EF4-FFF2-40B4-BE49-F238E27FC236}">
                <a16:creationId xmlns="" xmlns:a16="http://schemas.microsoft.com/office/drawing/2014/main" id="{3CEF61C7-ED3D-47E0-AB80-D21F858D8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7CDF5AA-5613-4797-87C7-E1E09DCEE105}"/>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364206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46A902-AD2F-411E-B03D-4925CA3F31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B6C51C7-1A63-446B-989D-3A66B6123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912965A-EC63-432B-9A94-53DA9B741C64}"/>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5" name="Footer Placeholder 4">
            <a:extLst>
              <a:ext uri="{FF2B5EF4-FFF2-40B4-BE49-F238E27FC236}">
                <a16:creationId xmlns="" xmlns:a16="http://schemas.microsoft.com/office/drawing/2014/main" id="{4CD5C591-F226-4A00-BCFC-2D3D1F8AB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E045516-EEB2-41AC-BFA0-FC7A6B86F9F1}"/>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238017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CEE5E9-FA62-4ECD-8D20-9A90F10B46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9CE762B-4296-4BD6-8B9A-90B1F74F9A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42CB388-A2A0-4086-8DA0-6F5C792B87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E0B57AC-45D7-4AF3-9A97-965B5FBEB935}"/>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6" name="Footer Placeholder 5">
            <a:extLst>
              <a:ext uri="{FF2B5EF4-FFF2-40B4-BE49-F238E27FC236}">
                <a16:creationId xmlns="" xmlns:a16="http://schemas.microsoft.com/office/drawing/2014/main" id="{13D42B4D-691C-4FD7-8627-7B046796C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21271FD-7B0C-4287-B1D0-A9B06018DD75}"/>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336437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46B604-A0C3-47A6-9FF5-AF1A254DFD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F5C9BD4-8778-485E-9EDA-95F628F739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526B0F8-AD42-44D9-8B87-29D95C61C6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8207022-C633-4390-81A1-9301A28529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30F7681-1B4A-4638-94A5-1CA0256498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ADB0F11-662F-404E-A04F-2E3039E8905B}"/>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8" name="Footer Placeholder 7">
            <a:extLst>
              <a:ext uri="{FF2B5EF4-FFF2-40B4-BE49-F238E27FC236}">
                <a16:creationId xmlns="" xmlns:a16="http://schemas.microsoft.com/office/drawing/2014/main" id="{EFEE0A52-245E-439E-969B-A4C842BDC4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1C4ED64-441E-457F-BE76-DB41117ADE23}"/>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365201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0D1485-0A9A-43FB-AD01-FBBFE5BED4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7EA7A21-3D30-4100-9C29-886277D92CF0}"/>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4" name="Footer Placeholder 3">
            <a:extLst>
              <a:ext uri="{FF2B5EF4-FFF2-40B4-BE49-F238E27FC236}">
                <a16:creationId xmlns="" xmlns:a16="http://schemas.microsoft.com/office/drawing/2014/main" id="{62DA21AA-D6D9-4EEA-944E-E6921D533D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313AABE-D9E8-4ED7-81DB-ECBBCDF2BDA7}"/>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2237529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8800161-CACD-4D5E-B9B9-BE6A02EF6428}"/>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3" name="Footer Placeholder 2">
            <a:extLst>
              <a:ext uri="{FF2B5EF4-FFF2-40B4-BE49-F238E27FC236}">
                <a16:creationId xmlns="" xmlns:a16="http://schemas.microsoft.com/office/drawing/2014/main" id="{4E5B1C66-17B0-4BA3-ACA3-F44D59492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32BC94C-2A40-4B84-AAE0-3FADC1B73F34}"/>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179301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209774-37DB-42BF-A593-7CD63D6457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EC56131-FD7F-4C90-B7F7-4850D7714C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E3A1C80-D318-49B4-881A-D9031CBD4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99333DD-E932-425C-ADBE-4A80606E0EAA}"/>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6" name="Footer Placeholder 5">
            <a:extLst>
              <a:ext uri="{FF2B5EF4-FFF2-40B4-BE49-F238E27FC236}">
                <a16:creationId xmlns="" xmlns:a16="http://schemas.microsoft.com/office/drawing/2014/main" id="{1717C475-2186-4990-ABF4-4719F7E8BB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DB2B64-4FE5-4F40-A178-77780D55EC2E}"/>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73492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4239C3-1BC9-48AD-B24D-1CF47493A6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781A7D9-9DB6-4CE9-A846-01AF4B8554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B33AA8D-5E1E-45CC-A9C7-B77092D02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18A89B1-82B0-4898-8FF2-4A358CBE5C1C}"/>
              </a:ext>
            </a:extLst>
          </p:cNvPr>
          <p:cNvSpPr>
            <a:spLocks noGrp="1"/>
          </p:cNvSpPr>
          <p:nvPr>
            <p:ph type="dt" sz="half" idx="10"/>
          </p:nvPr>
        </p:nvSpPr>
        <p:spPr/>
        <p:txBody>
          <a:bodyPr/>
          <a:lstStyle/>
          <a:p>
            <a:fld id="{84E4E620-CE3F-4E11-9BA8-8A1F64F86562}" type="datetimeFigureOut">
              <a:rPr lang="en-US" smtClean="0"/>
              <a:pPr/>
              <a:t>3/20/2021</a:t>
            </a:fld>
            <a:endParaRPr lang="en-US"/>
          </a:p>
        </p:txBody>
      </p:sp>
      <p:sp>
        <p:nvSpPr>
          <p:cNvPr id="6" name="Footer Placeholder 5">
            <a:extLst>
              <a:ext uri="{FF2B5EF4-FFF2-40B4-BE49-F238E27FC236}">
                <a16:creationId xmlns="" xmlns:a16="http://schemas.microsoft.com/office/drawing/2014/main" id="{C044A4FD-023E-4443-9AE8-18598E65A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BA72BF9-B031-4A2F-9925-3F48C5D74983}"/>
              </a:ext>
            </a:extLst>
          </p:cNvPr>
          <p:cNvSpPr>
            <a:spLocks noGrp="1"/>
          </p:cNvSpPr>
          <p:nvPr>
            <p:ph type="sldNum" sz="quarter" idx="12"/>
          </p:nvPr>
        </p:nvSpPr>
        <p:spPr/>
        <p:txBody>
          <a:bodyPr/>
          <a:lstStyle/>
          <a:p>
            <a:fld id="{5C21C33F-513F-4D64-8016-F932791860FE}" type="slidenum">
              <a:rPr lang="en-US" smtClean="0"/>
              <a:pPr/>
              <a:t>‹#›</a:t>
            </a:fld>
            <a:endParaRPr lang="en-US"/>
          </a:p>
        </p:txBody>
      </p:sp>
    </p:spTree>
    <p:extLst>
      <p:ext uri="{BB962C8B-B14F-4D97-AF65-F5344CB8AC3E}">
        <p14:creationId xmlns:p14="http://schemas.microsoft.com/office/powerpoint/2010/main" val="108071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B4DF14F-C3D6-4244-9FD2-328B5BA8D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C8F2F93B-8BC0-4210-9A2C-0D81DAF70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10BA571-B363-4CAA-BF2C-F2951C5D39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4E620-CE3F-4E11-9BA8-8A1F64F86562}" type="datetimeFigureOut">
              <a:rPr lang="en-US" smtClean="0"/>
              <a:pPr/>
              <a:t>3/20/2021</a:t>
            </a:fld>
            <a:endParaRPr lang="en-US"/>
          </a:p>
        </p:txBody>
      </p:sp>
      <p:sp>
        <p:nvSpPr>
          <p:cNvPr id="5" name="Footer Placeholder 4">
            <a:extLst>
              <a:ext uri="{FF2B5EF4-FFF2-40B4-BE49-F238E27FC236}">
                <a16:creationId xmlns="" xmlns:a16="http://schemas.microsoft.com/office/drawing/2014/main" id="{94E076DC-D4A3-4C72-AFE7-516DE4DE26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BD6A428-F899-46DB-8868-8DC38DB92E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1C33F-513F-4D64-8016-F932791860FE}" type="slidenum">
              <a:rPr lang="en-US" smtClean="0"/>
              <a:pPr/>
              <a:t>‹#›</a:t>
            </a:fld>
            <a:endParaRPr lang="en-US"/>
          </a:p>
        </p:txBody>
      </p:sp>
    </p:spTree>
    <p:extLst>
      <p:ext uri="{BB962C8B-B14F-4D97-AF65-F5344CB8AC3E}">
        <p14:creationId xmlns:p14="http://schemas.microsoft.com/office/powerpoint/2010/main" val="103813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779ED93A-65AB-4880-9F19-DD53DD692C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082" y="165847"/>
            <a:ext cx="11704545" cy="652630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a:extLst>
              <a:ext uri="{FF2B5EF4-FFF2-40B4-BE49-F238E27FC236}">
                <a16:creationId xmlns="" xmlns:a16="http://schemas.microsoft.com/office/drawing/2014/main" id="{24BFEF91-A5E5-4DD8-B8B8-238769E44641}"/>
              </a:ext>
            </a:extLst>
          </p:cNvPr>
          <p:cNvSpPr txBox="1"/>
          <p:nvPr/>
        </p:nvSpPr>
        <p:spPr>
          <a:xfrm>
            <a:off x="3048000" y="523545"/>
            <a:ext cx="6096000" cy="1200329"/>
          </a:xfrm>
          <a:prstGeom prst="rect">
            <a:avLst/>
          </a:prstGeom>
          <a:noFill/>
        </p:spPr>
        <p:txBody>
          <a:bodyPr wrap="square">
            <a:spAutoFit/>
          </a:bodyPr>
          <a:lstStyle/>
          <a:p>
            <a:r>
              <a:rPr lang="en-US" sz="7200" b="1" dirty="0">
                <a:solidFill>
                  <a:srgbClr val="FF0000"/>
                </a:solidFill>
              </a:rPr>
              <a:t>WEEL COME</a:t>
            </a:r>
            <a:endParaRPr lang="en-US" sz="7200" dirty="0">
              <a:solidFill>
                <a:srgbClr val="FF0000"/>
              </a:solidFill>
            </a:endParaRPr>
          </a:p>
        </p:txBody>
      </p:sp>
    </p:spTree>
    <p:extLst>
      <p:ext uri="{BB962C8B-B14F-4D97-AF65-F5344CB8AC3E}">
        <p14:creationId xmlns:p14="http://schemas.microsoft.com/office/powerpoint/2010/main" val="622310204"/>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AA840D2-96FE-4336-A903-C3FACFDF36DA}"/>
              </a:ext>
            </a:extLst>
          </p:cNvPr>
          <p:cNvSpPr txBox="1"/>
          <p:nvPr/>
        </p:nvSpPr>
        <p:spPr>
          <a:xfrm>
            <a:off x="0" y="0"/>
            <a:ext cx="12192000" cy="1015663"/>
          </a:xfrm>
          <a:prstGeom prst="rect">
            <a:avLst/>
          </a:prstGeom>
          <a:solidFill>
            <a:srgbClr val="00B0F0"/>
          </a:solidFill>
        </p:spPr>
        <p:txBody>
          <a:bodyPr wrap="square">
            <a:spAutoFit/>
          </a:bodyPr>
          <a:lstStyle/>
          <a:p>
            <a:pPr algn="ctr"/>
            <a:r>
              <a:rPr lang="en-US" sz="6000" dirty="0" err="1">
                <a:latin typeface="NikoshBAN" panose="02000000000000000000" pitchFamily="2" charset="0"/>
                <a:cs typeface="NikoshBAN" panose="02000000000000000000" pitchFamily="2" charset="0"/>
              </a:rPr>
              <a:t>একক</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কাজ</a:t>
            </a:r>
            <a:endParaRPr lang="en-US" sz="6000" dirty="0"/>
          </a:p>
        </p:txBody>
      </p:sp>
      <p:sp>
        <p:nvSpPr>
          <p:cNvPr id="5" name="TextBox 4">
            <a:extLst>
              <a:ext uri="{FF2B5EF4-FFF2-40B4-BE49-F238E27FC236}">
                <a16:creationId xmlns="" xmlns:a16="http://schemas.microsoft.com/office/drawing/2014/main" id="{9A1BD341-D0DC-4B57-BBFC-184D85C059F8}"/>
              </a:ext>
            </a:extLst>
          </p:cNvPr>
          <p:cNvSpPr txBox="1"/>
          <p:nvPr/>
        </p:nvSpPr>
        <p:spPr>
          <a:xfrm>
            <a:off x="98612" y="2438401"/>
            <a:ext cx="11994776" cy="1323439"/>
          </a:xfrm>
          <a:prstGeom prst="rect">
            <a:avLst/>
          </a:prstGeom>
          <a:noFill/>
        </p:spPr>
        <p:txBody>
          <a:bodyPr wrap="square">
            <a:spAutoFit/>
          </a:bodyPr>
          <a:lstStyle/>
          <a:p>
            <a:pPr marL="571500" indent="-571500">
              <a:buFont typeface="Wingdings" panose="05000000000000000000" pitchFamily="2" charset="2"/>
              <a:buChar char="ü"/>
            </a:pPr>
            <a:r>
              <a:rPr lang="en-US" sz="4000" dirty="0" err="1"/>
              <a:t>জিম্যান</a:t>
            </a:r>
            <a:r>
              <a:rPr lang="en-US" sz="4000" dirty="0"/>
              <a:t> </a:t>
            </a:r>
            <a:r>
              <a:rPr lang="en-US" sz="4000" dirty="0" err="1"/>
              <a:t>প্রভাব</a:t>
            </a:r>
            <a:r>
              <a:rPr lang="en-US" sz="4000" dirty="0"/>
              <a:t> </a:t>
            </a:r>
            <a:r>
              <a:rPr lang="en-US" sz="4000" dirty="0" err="1"/>
              <a:t>কি</a:t>
            </a:r>
            <a:r>
              <a:rPr lang="en-US" sz="4000" dirty="0"/>
              <a:t> ?</a:t>
            </a:r>
          </a:p>
          <a:p>
            <a:pPr marL="571500" indent="-571500">
              <a:buFont typeface="Wingdings" panose="05000000000000000000" pitchFamily="2" charset="2"/>
              <a:buChar char="ü"/>
            </a:pPr>
            <a:r>
              <a:rPr lang="en-US" sz="4000" dirty="0"/>
              <a:t> </a:t>
            </a:r>
            <a:r>
              <a:rPr lang="en-US" sz="4000" dirty="0" err="1"/>
              <a:t>হাইজেনবার্গের</a:t>
            </a:r>
            <a:r>
              <a:rPr lang="en-US" sz="4000" dirty="0"/>
              <a:t> </a:t>
            </a:r>
            <a:r>
              <a:rPr lang="en-US" sz="4000" dirty="0" err="1"/>
              <a:t>অনিশ্চয়তা</a:t>
            </a:r>
            <a:r>
              <a:rPr lang="en-US" sz="4000" dirty="0"/>
              <a:t> </a:t>
            </a:r>
            <a:r>
              <a:rPr lang="en-US" sz="4000" dirty="0" err="1"/>
              <a:t>নীতি</a:t>
            </a:r>
            <a:r>
              <a:rPr lang="en-US" sz="4000" dirty="0"/>
              <a:t> </a:t>
            </a:r>
            <a:r>
              <a:rPr lang="en-US" sz="4000" dirty="0" err="1"/>
              <a:t>কি</a:t>
            </a:r>
            <a:r>
              <a:rPr lang="en-US" sz="4000" dirty="0"/>
              <a:t> ?</a:t>
            </a:r>
          </a:p>
        </p:txBody>
      </p:sp>
    </p:spTree>
    <p:extLst>
      <p:ext uri="{BB962C8B-B14F-4D97-AF65-F5344CB8AC3E}">
        <p14:creationId xmlns:p14="http://schemas.microsoft.com/office/powerpoint/2010/main" val="3197662660"/>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DD4EEFF-2A98-468E-84FF-3AA5A961E369}"/>
              </a:ext>
            </a:extLst>
          </p:cNvPr>
          <p:cNvSpPr txBox="1"/>
          <p:nvPr/>
        </p:nvSpPr>
        <p:spPr>
          <a:xfrm>
            <a:off x="0" y="0"/>
            <a:ext cx="12192000" cy="1015663"/>
          </a:xfrm>
          <a:prstGeom prst="rect">
            <a:avLst/>
          </a:prstGeom>
          <a:solidFill>
            <a:srgbClr val="00B0F0"/>
          </a:solidFill>
        </p:spPr>
        <p:txBody>
          <a:bodyPr wrap="square">
            <a:spAutoFit/>
          </a:bodyPr>
          <a:lstStyle/>
          <a:p>
            <a:pPr algn="ctr"/>
            <a:r>
              <a:rPr lang="en-US" sz="6000" dirty="0" err="1">
                <a:latin typeface="NikoshBAN" panose="02000000000000000000" pitchFamily="2" charset="0"/>
                <a:cs typeface="NikoshBAN" panose="02000000000000000000" pitchFamily="2" charset="0"/>
              </a:rPr>
              <a:t>দলীয়</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কাজ</a:t>
            </a:r>
            <a:endParaRPr lang="en-US" sz="6000" dirty="0"/>
          </a:p>
        </p:txBody>
      </p:sp>
      <p:sp>
        <p:nvSpPr>
          <p:cNvPr id="5" name="TextBox 4">
            <a:extLst>
              <a:ext uri="{FF2B5EF4-FFF2-40B4-BE49-F238E27FC236}">
                <a16:creationId xmlns="" xmlns:a16="http://schemas.microsoft.com/office/drawing/2014/main" id="{289AC44A-5E54-4924-B98B-EA79ACD13BF3}"/>
              </a:ext>
            </a:extLst>
          </p:cNvPr>
          <p:cNvSpPr txBox="1"/>
          <p:nvPr/>
        </p:nvSpPr>
        <p:spPr>
          <a:xfrm>
            <a:off x="125506" y="2832847"/>
            <a:ext cx="12066494" cy="1938992"/>
          </a:xfrm>
          <a:prstGeom prst="rect">
            <a:avLst/>
          </a:prstGeom>
          <a:noFill/>
        </p:spPr>
        <p:txBody>
          <a:bodyPr wrap="square">
            <a:spAutoFit/>
          </a:bodyPr>
          <a:lstStyle/>
          <a:p>
            <a:pPr marL="571500" indent="-571500">
              <a:buFont typeface="Wingdings" panose="05000000000000000000" pitchFamily="2" charset="2"/>
              <a:buChar char="ü"/>
            </a:pPr>
            <a:r>
              <a:rPr lang="en-US" sz="4000" dirty="0"/>
              <a:t>বোর </a:t>
            </a:r>
            <a:r>
              <a:rPr lang="en-US" sz="4000" dirty="0" err="1"/>
              <a:t>পরমানু</a:t>
            </a:r>
            <a:r>
              <a:rPr lang="en-US" sz="4000" dirty="0"/>
              <a:t> </a:t>
            </a:r>
            <a:r>
              <a:rPr lang="en-US" sz="4000" dirty="0" err="1"/>
              <a:t>মডেলের</a:t>
            </a:r>
            <a:r>
              <a:rPr lang="en-US" sz="4000" dirty="0"/>
              <a:t> </a:t>
            </a:r>
            <a:r>
              <a:rPr lang="en-US" sz="4000" dirty="0" err="1"/>
              <a:t>সাফল্য</a:t>
            </a:r>
            <a:r>
              <a:rPr lang="en-US" sz="4000" dirty="0"/>
              <a:t> ও </a:t>
            </a:r>
            <a:r>
              <a:rPr lang="en-US" sz="4000" dirty="0" err="1"/>
              <a:t>গ্রহণযোগ্যতা</a:t>
            </a:r>
            <a:r>
              <a:rPr lang="en-US" sz="4000" dirty="0"/>
              <a:t> </a:t>
            </a:r>
            <a:r>
              <a:rPr lang="en-US" sz="4000" dirty="0" err="1"/>
              <a:t>লিখ</a:t>
            </a:r>
            <a:r>
              <a:rPr lang="en-US" sz="4000" dirty="0"/>
              <a:t> ?</a:t>
            </a:r>
          </a:p>
          <a:p>
            <a:pPr marL="571500" indent="-571500">
              <a:buFont typeface="Wingdings" panose="05000000000000000000" pitchFamily="2" charset="2"/>
              <a:buChar char="ü"/>
            </a:pPr>
            <a:r>
              <a:rPr lang="en-US" sz="4000" dirty="0"/>
              <a:t>H </a:t>
            </a:r>
            <a:r>
              <a:rPr lang="en-US" sz="4000" dirty="0" err="1"/>
              <a:t>পরমানুর</a:t>
            </a:r>
            <a:r>
              <a:rPr lang="en-US" sz="4000" dirty="0"/>
              <a:t> </a:t>
            </a:r>
            <a:r>
              <a:rPr lang="en-US" sz="4000" dirty="0" err="1"/>
              <a:t>বোরের</a:t>
            </a:r>
            <a:r>
              <a:rPr lang="en-US" sz="4000" dirty="0"/>
              <a:t> ৩য় </a:t>
            </a:r>
            <a:r>
              <a:rPr lang="en-US" sz="4000" dirty="0" err="1"/>
              <a:t>কক্ষে</a:t>
            </a:r>
            <a:r>
              <a:rPr lang="en-US" sz="4000" dirty="0"/>
              <a:t> </a:t>
            </a:r>
            <a:r>
              <a:rPr lang="en-US" sz="4000" dirty="0" err="1"/>
              <a:t>কৌনিক</a:t>
            </a:r>
            <a:r>
              <a:rPr lang="en-US" sz="4000" dirty="0"/>
              <a:t> </a:t>
            </a:r>
            <a:r>
              <a:rPr lang="en-US" sz="4000" dirty="0" err="1"/>
              <a:t>ভরবেগ</a:t>
            </a:r>
            <a:r>
              <a:rPr lang="en-US" sz="4000" dirty="0"/>
              <a:t> </a:t>
            </a:r>
            <a:r>
              <a:rPr lang="en-US" sz="4000" dirty="0" err="1"/>
              <a:t>কত</a:t>
            </a:r>
            <a:r>
              <a:rPr lang="en-US" sz="4000" dirty="0"/>
              <a:t> ?</a:t>
            </a:r>
          </a:p>
          <a:p>
            <a:pPr marL="571500" indent="-571500">
              <a:buFont typeface="Wingdings" panose="05000000000000000000" pitchFamily="2" charset="2"/>
              <a:buChar char="ü"/>
            </a:pPr>
            <a:endParaRPr lang="en-US" sz="4000" dirty="0"/>
          </a:p>
        </p:txBody>
      </p:sp>
    </p:spTree>
    <p:extLst>
      <p:ext uri="{BB962C8B-B14F-4D97-AF65-F5344CB8AC3E}">
        <p14:creationId xmlns:p14="http://schemas.microsoft.com/office/powerpoint/2010/main" val="1563201528"/>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3B72F1F-F135-49F3-89DA-242F64135558}"/>
              </a:ext>
            </a:extLst>
          </p:cNvPr>
          <p:cNvSpPr txBox="1"/>
          <p:nvPr/>
        </p:nvSpPr>
        <p:spPr>
          <a:xfrm>
            <a:off x="0" y="0"/>
            <a:ext cx="12192000" cy="1015663"/>
          </a:xfrm>
          <a:prstGeom prst="rect">
            <a:avLst/>
          </a:prstGeom>
          <a:solidFill>
            <a:srgbClr val="00B0F0"/>
          </a:solidFill>
        </p:spPr>
        <p:txBody>
          <a:bodyPr wrap="square">
            <a:spAutoFit/>
          </a:bodyPr>
          <a:lstStyle/>
          <a:p>
            <a:pPr algn="ctr"/>
            <a:r>
              <a:rPr lang="en-US" sz="6000" dirty="0" err="1">
                <a:latin typeface="NikoshBAN" panose="02000000000000000000" pitchFamily="2" charset="0"/>
                <a:cs typeface="NikoshBAN" panose="02000000000000000000" pitchFamily="2" charset="0"/>
              </a:rPr>
              <a:t>মূল্যায়ন</a:t>
            </a:r>
            <a:endParaRPr lang="en-US" sz="6000" dirty="0"/>
          </a:p>
        </p:txBody>
      </p:sp>
      <p:sp>
        <p:nvSpPr>
          <p:cNvPr id="5" name="TextBox 4">
            <a:extLst>
              <a:ext uri="{FF2B5EF4-FFF2-40B4-BE49-F238E27FC236}">
                <a16:creationId xmlns="" xmlns:a16="http://schemas.microsoft.com/office/drawing/2014/main" id="{5DD6A35B-5F50-40CA-9F61-FEC677AD1645}"/>
              </a:ext>
            </a:extLst>
          </p:cNvPr>
          <p:cNvSpPr txBox="1"/>
          <p:nvPr/>
        </p:nvSpPr>
        <p:spPr>
          <a:xfrm>
            <a:off x="143435" y="1720840"/>
            <a:ext cx="11905129" cy="3416320"/>
          </a:xfrm>
          <a:prstGeom prst="rect">
            <a:avLst/>
          </a:prstGeom>
          <a:noFill/>
        </p:spPr>
        <p:txBody>
          <a:bodyPr wrap="square">
            <a:spAutoFit/>
          </a:bodyPr>
          <a:lstStyle/>
          <a:p>
            <a:pPr marL="571500" indent="-571500">
              <a:buFont typeface="Wingdings" panose="05000000000000000000" pitchFamily="2" charset="2"/>
              <a:buChar char="ü"/>
            </a:pPr>
            <a:r>
              <a:rPr lang="as-IN" sz="5400" dirty="0">
                <a:latin typeface="NikoshBAN" panose="02000000000000000000" pitchFamily="2" charset="0"/>
                <a:cs typeface="NikoshBAN" panose="02000000000000000000" pitchFamily="2" charset="0"/>
              </a:rPr>
              <a:t>বোর পরমাণু মডেলের সীমাবদ্ধতা লেখ</a:t>
            </a:r>
            <a:r>
              <a:rPr lang="bn-BD" sz="5400" dirty="0">
                <a:latin typeface="NikoshBAN" panose="02000000000000000000" pitchFamily="2" charset="0"/>
                <a:cs typeface="NikoshBAN" panose="02000000000000000000" pitchFamily="2" charset="0"/>
              </a:rPr>
              <a:t>?</a:t>
            </a:r>
            <a:endParaRPr lang="en-US" sz="5400" dirty="0">
              <a:latin typeface="NikoshBAN" panose="02000000000000000000" pitchFamily="2" charset="0"/>
              <a:cs typeface="NikoshBAN" panose="02000000000000000000" pitchFamily="2" charset="0"/>
            </a:endParaRPr>
          </a:p>
          <a:p>
            <a:pPr marL="571500" indent="-571500">
              <a:buFont typeface="Wingdings" panose="05000000000000000000" pitchFamily="2" charset="2"/>
              <a:buChar char="ü"/>
            </a:pPr>
            <a:r>
              <a:rPr lang="bn-BD" sz="5400" dirty="0">
                <a:latin typeface="NikoshBAN" panose="02000000000000000000" pitchFamily="2" charset="0"/>
                <a:cs typeface="NikoshBAN" panose="02000000000000000000" pitchFamily="2" charset="0"/>
              </a:rPr>
              <a:t>রার্দারফোর্ড ও বোরের পরমানুর মডেলের তুলনা ব্যাখ্যা কর?</a:t>
            </a:r>
          </a:p>
          <a:p>
            <a:pPr marL="571500" indent="-571500">
              <a:buFont typeface="Wingdings" panose="05000000000000000000" pitchFamily="2" charset="2"/>
              <a:buChar char="ü"/>
            </a:pPr>
            <a:r>
              <a:rPr lang="en-US" sz="4800" dirty="0">
                <a:latin typeface="NikoshBAN" panose="02000000000000000000" pitchFamily="2" charset="0"/>
                <a:cs typeface="NikoshBAN" panose="02000000000000000000" pitchFamily="2" charset="0"/>
              </a:rPr>
              <a:t>H </a:t>
            </a:r>
            <a:r>
              <a:rPr lang="en-US" sz="4800" dirty="0" err="1">
                <a:latin typeface="NikoshBAN" panose="02000000000000000000" pitchFamily="2" charset="0"/>
                <a:cs typeface="NikoshBAN" panose="02000000000000000000" pitchFamily="2" charset="0"/>
              </a:rPr>
              <a:t>পরমানুর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দ্বিতীয়</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কক্ষপথের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ব্যাসার্ধ</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নির্ণয়</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করো</a:t>
            </a:r>
            <a:r>
              <a:rPr lang="en-US" sz="4800" dirty="0">
                <a:latin typeface="NikoshBAN" panose="02000000000000000000" pitchFamily="2" charset="0"/>
                <a:cs typeface="NikoshBAN" panose="02000000000000000000" pitchFamily="2" charset="0"/>
              </a:rPr>
              <a:t> </a:t>
            </a:r>
            <a:r>
              <a:rPr lang="en-US" sz="5400"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3514828980"/>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AFC8D00-8216-4BAD-A9C5-132DEBB16D86}"/>
              </a:ext>
            </a:extLst>
          </p:cNvPr>
          <p:cNvSpPr txBox="1"/>
          <p:nvPr/>
        </p:nvSpPr>
        <p:spPr>
          <a:xfrm>
            <a:off x="0" y="0"/>
            <a:ext cx="12192000" cy="1015663"/>
          </a:xfrm>
          <a:prstGeom prst="rect">
            <a:avLst/>
          </a:prstGeom>
          <a:solidFill>
            <a:srgbClr val="00B0F0"/>
          </a:solidFill>
        </p:spPr>
        <p:txBody>
          <a:bodyPr wrap="square">
            <a:spAutoFit/>
          </a:bodyPr>
          <a:lstStyle/>
          <a:p>
            <a:pPr algn="ctr"/>
            <a:r>
              <a:rPr lang="en-US" sz="6000" dirty="0" err="1">
                <a:latin typeface="NikoshBAN" panose="02000000000000000000" pitchFamily="2" charset="0"/>
                <a:cs typeface="NikoshBAN" panose="02000000000000000000" pitchFamily="2" charset="0"/>
              </a:rPr>
              <a:t>বাড়ীর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কাজ</a:t>
            </a:r>
            <a:endParaRPr lang="en-US" sz="6000"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683867C8-792B-4525-BBF5-387D3E48B1A0}"/>
                  </a:ext>
                </a:extLst>
              </p:cNvPr>
              <p:cNvSpPr txBox="1"/>
              <p:nvPr/>
            </p:nvSpPr>
            <p:spPr>
              <a:xfrm>
                <a:off x="0" y="2474259"/>
                <a:ext cx="12192000" cy="1969642"/>
              </a:xfrm>
              <a:prstGeom prst="rect">
                <a:avLst/>
              </a:prstGeom>
              <a:noFill/>
            </p:spPr>
            <p:txBody>
              <a:bodyPr wrap="square">
                <a:spAutoFit/>
              </a:bodyPr>
              <a:lstStyle/>
              <a:p>
                <a:pPr marL="571500" indent="-571500">
                  <a:buFont typeface="Wingdings" panose="05000000000000000000" pitchFamily="2" charset="2"/>
                  <a:buChar char="ü"/>
                </a:pPr>
                <a:r>
                  <a:rPr lang="en-US" sz="4000" dirty="0"/>
                  <a:t>H </a:t>
                </a:r>
                <a:r>
                  <a:rPr lang="en-US" sz="4000" dirty="0" err="1"/>
                  <a:t>পরমানুরব্যাসার্ধ</a:t>
                </a:r>
                <a:r>
                  <a:rPr lang="en-US" sz="4000" dirty="0"/>
                  <a:t> 0.53</a:t>
                </a:r>
                <a14:m>
                  <m:oMath xmlns:m="http://schemas.openxmlformats.org/officeDocument/2006/math">
                    <m:r>
                      <a:rPr lang="en-US" sz="4000" i="1" smtClean="0">
                        <a:latin typeface="Cambria Math" panose="02040503050406030204" pitchFamily="18" charset="0"/>
                      </a:rPr>
                      <m:t>Å</m:t>
                    </m:r>
                  </m:oMath>
                </a14:m>
                <a:r>
                  <a:rPr lang="en-US" sz="4000" dirty="0" err="1"/>
                  <a:t>হলে</a:t>
                </a:r>
                <a14:m>
                  <m:oMath xmlns:m="http://schemas.openxmlformats.org/officeDocument/2006/math">
                    <m:sSup>
                      <m:sSupPr>
                        <m:ctrlPr>
                          <a:rPr lang="en-US" sz="4000" i="1" smtClean="0">
                            <a:latin typeface="Cambria Math"/>
                          </a:rPr>
                        </m:ctrlPr>
                      </m:sSupPr>
                      <m:e>
                        <m:r>
                          <a:rPr lang="en-US" sz="4000" b="0" i="1" smtClean="0">
                            <a:latin typeface="Cambria Math" panose="02040503050406030204" pitchFamily="18" charset="0"/>
                          </a:rPr>
                          <m:t>𝐿𝑖</m:t>
                        </m:r>
                      </m:e>
                      <m:sup>
                        <m:r>
                          <a:rPr lang="en-US" sz="4000" b="0" i="1" smtClean="0">
                            <a:latin typeface="Cambria Math" panose="02040503050406030204" pitchFamily="18" charset="0"/>
                          </a:rPr>
                          <m:t>2</m:t>
                        </m:r>
                        <m:r>
                          <a:rPr lang="en-US" sz="4000" b="0" i="1" smtClean="0">
                            <a:latin typeface="Cambria Math" panose="02040503050406030204" pitchFamily="18" charset="0"/>
                            <a:ea typeface="Cambria Math" panose="02040503050406030204" pitchFamily="18" charset="0"/>
                          </a:rPr>
                          <m:t>+</m:t>
                        </m:r>
                      </m:sup>
                    </m:sSup>
                  </m:oMath>
                </a14:m>
                <a:r>
                  <a:rPr lang="en-US" sz="4000" dirty="0" err="1"/>
                  <a:t>এরব্যাসার্ধকত</a:t>
                </a:r>
                <a:r>
                  <a:rPr lang="en-US" sz="4000" dirty="0"/>
                  <a:t> ?</a:t>
                </a:r>
              </a:p>
              <a:p>
                <a:pPr marL="571500" indent="-571500">
                  <a:buFont typeface="Wingdings" panose="05000000000000000000" pitchFamily="2" charset="2"/>
                  <a:buChar char="ü"/>
                </a:pPr>
                <a:r>
                  <a:rPr lang="en-US" sz="4000" dirty="0" err="1"/>
                  <a:t>প্রথমবোরকক্ষেরশক্তি</a:t>
                </a:r>
                <a:r>
                  <a:rPr lang="en-US" sz="4000" dirty="0"/>
                  <a:t> -13.58eV </a:t>
                </a:r>
                <a:r>
                  <a:rPr lang="en-US" sz="4000" dirty="0" err="1"/>
                  <a:t>হলেতৃতীয়বোরকক্ষপথেরশক্তিকত</a:t>
                </a:r>
                <a:r>
                  <a:rPr lang="en-US" sz="4000" dirty="0"/>
                  <a:t> ?</a:t>
                </a:r>
              </a:p>
            </p:txBody>
          </p:sp>
        </mc:Choice>
        <mc:Fallback xmlns="">
          <p:sp>
            <p:nvSpPr>
              <p:cNvPr id="5" name="TextBox 4">
                <a:extLst>
                  <a:ext uri="{FF2B5EF4-FFF2-40B4-BE49-F238E27FC236}">
                    <a16:creationId xmlns:a16="http://schemas.microsoft.com/office/drawing/2014/main" xmlns="" xmlns:a14="http://schemas.microsoft.com/office/drawing/2010/main" id="{683867C8-792B-4525-BBF5-387D3E48B1A0}"/>
                  </a:ext>
                </a:extLst>
              </p:cNvPr>
              <p:cNvSpPr txBox="1">
                <a:spLocks noRot="1" noChangeAspect="1" noMove="1" noResize="1" noEditPoints="1" noAdjustHandles="1" noChangeArrowheads="1" noChangeShapeType="1" noTextEdit="1"/>
              </p:cNvSpPr>
              <p:nvPr/>
            </p:nvSpPr>
            <p:spPr>
              <a:xfrm>
                <a:off x="0" y="2474259"/>
                <a:ext cx="12192000" cy="1969642"/>
              </a:xfrm>
              <a:prstGeom prst="rect">
                <a:avLst/>
              </a:prstGeom>
              <a:blipFill>
                <a:blip r:embed="rId2"/>
                <a:stretch>
                  <a:fillRect l="-1600" t="-4644" b="-12693"/>
                </a:stretch>
              </a:blipFill>
            </p:spPr>
            <p:txBody>
              <a:bodyPr/>
              <a:lstStyle/>
              <a:p>
                <a:r>
                  <a:rPr lang="en-US">
                    <a:noFill/>
                  </a:rPr>
                  <a:t> </a:t>
                </a:r>
              </a:p>
            </p:txBody>
          </p:sp>
        </mc:Fallback>
      </mc:AlternateContent>
    </p:spTree>
    <p:extLst>
      <p:ext uri="{BB962C8B-B14F-4D97-AF65-F5344CB8AC3E}">
        <p14:creationId xmlns:p14="http://schemas.microsoft.com/office/powerpoint/2010/main" val="1349803231"/>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EFEA0FA5-0632-4C51-A500-58B61EC959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870" y="92123"/>
            <a:ext cx="11779623" cy="6653283"/>
          </a:xfrm>
          <a:prstGeom prst="rect">
            <a:avLst/>
          </a:prstGeom>
          <a:ln w="88900" cap="sq" cmpd="thickThin">
            <a:solidFill>
              <a:srgbClr val="000000"/>
            </a:solidFill>
            <a:prstDash val="solid"/>
            <a:miter lim="800000"/>
          </a:ln>
          <a:effectLst>
            <a:innerShdw blurRad="76200">
              <a:srgbClr val="000000"/>
            </a:innerShdw>
          </a:effectLst>
        </p:spPr>
      </p:pic>
      <p:sp>
        <p:nvSpPr>
          <p:cNvPr id="6" name="TextBox 5">
            <a:extLst>
              <a:ext uri="{FF2B5EF4-FFF2-40B4-BE49-F238E27FC236}">
                <a16:creationId xmlns="" xmlns:a16="http://schemas.microsoft.com/office/drawing/2014/main" id="{EA221BDC-E32C-41F8-8BC0-7B606AFFAA5E}"/>
              </a:ext>
            </a:extLst>
          </p:cNvPr>
          <p:cNvSpPr txBox="1"/>
          <p:nvPr/>
        </p:nvSpPr>
        <p:spPr>
          <a:xfrm>
            <a:off x="1344706" y="927429"/>
            <a:ext cx="6078070" cy="1862048"/>
          </a:xfrm>
          <a:prstGeom prst="rect">
            <a:avLst/>
          </a:prstGeom>
          <a:noFill/>
        </p:spPr>
        <p:txBody>
          <a:bodyPr wrap="square">
            <a:spAutoFit/>
          </a:bodyPr>
          <a:lstStyle/>
          <a:p>
            <a:pPr algn="ctr"/>
            <a:r>
              <a:rPr lang="en-US" sz="11500" b="1" cap="none" spc="0" dirty="0" err="1">
                <a:ln w="12700" cmpd="sng">
                  <a:solidFill>
                    <a:schemeClr val="accent4"/>
                  </a:solidFill>
                  <a:prstDash val="solid"/>
                </a:ln>
                <a:solidFill>
                  <a:srgbClr val="FF0000"/>
                </a:solidFill>
                <a:effectLst/>
                <a:latin typeface="NikoshBAN" panose="02000000000000000000" pitchFamily="2" charset="0"/>
                <a:cs typeface="NikoshBAN" panose="02000000000000000000" pitchFamily="2" charset="0"/>
              </a:rPr>
              <a:t>ধন্যবাদ</a:t>
            </a:r>
            <a:endParaRPr lang="en-GB" sz="11500" b="1" cap="none" spc="0" dirty="0">
              <a:ln w="12700" cmpd="sng">
                <a:solidFill>
                  <a:schemeClr val="accent4"/>
                </a:solidFill>
                <a:prstDash val="solid"/>
              </a:ln>
              <a:solidFill>
                <a:srgbClr val="FF0000"/>
              </a:solidFill>
              <a:effectLst/>
            </a:endParaRPr>
          </a:p>
        </p:txBody>
      </p:sp>
    </p:spTree>
    <p:extLst>
      <p:ext uri="{BB962C8B-B14F-4D97-AF65-F5344CB8AC3E}">
        <p14:creationId xmlns:p14="http://schemas.microsoft.com/office/powerpoint/2010/main" val="80415537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D4C1834-08D6-45D7-BE6C-F64E8AA2E266}"/>
              </a:ext>
            </a:extLst>
          </p:cNvPr>
          <p:cNvSpPr txBox="1"/>
          <p:nvPr/>
        </p:nvSpPr>
        <p:spPr>
          <a:xfrm>
            <a:off x="7001300" y="4081753"/>
            <a:ext cx="4724535" cy="2677656"/>
          </a:xfrm>
          <a:prstGeom prst="rect">
            <a:avLst/>
          </a:prstGeom>
          <a:noFill/>
        </p:spPr>
        <p:txBody>
          <a:bodyPr wrap="square">
            <a:spAutoFit/>
          </a:bodyPr>
          <a:lstStyle/>
          <a:p>
            <a:pPr algn="ctr"/>
            <a:r>
              <a:rPr lang="bn-BD" sz="7200" dirty="0">
                <a:solidFill>
                  <a:srgbClr val="FF0000"/>
                </a:solidFill>
                <a:effectLst>
                  <a:outerShdw blurRad="38100" dist="38100" dir="2700000" algn="tl">
                    <a:srgbClr val="000000">
                      <a:alpha val="43137"/>
                    </a:srgbClr>
                  </a:outerShdw>
                </a:effectLst>
                <a:latin typeface="NikoshBAN" pitchFamily="2" charset="0"/>
                <a:cs typeface="NikoshBAN" pitchFamily="2" charset="0"/>
              </a:rPr>
              <a:t>পাঠ পরিচিতি</a:t>
            </a:r>
            <a:endParaRPr lang="en-US" sz="72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r>
              <a:rPr lang="en-US" sz="3200" dirty="0" err="1"/>
              <a:t>শ্রেনীঃ</a:t>
            </a:r>
            <a:r>
              <a:rPr lang="en-US" sz="3200" dirty="0"/>
              <a:t> </a:t>
            </a:r>
            <a:r>
              <a:rPr lang="en-US" sz="3200" dirty="0" err="1"/>
              <a:t>একাদশ</a:t>
            </a:r>
            <a:endParaRPr lang="en-US" sz="3200" dirty="0"/>
          </a:p>
          <a:p>
            <a:r>
              <a:rPr lang="en-US" sz="3200" dirty="0" err="1"/>
              <a:t>বিষয়ঃ</a:t>
            </a:r>
            <a:r>
              <a:rPr lang="en-US" sz="3200" dirty="0"/>
              <a:t> </a:t>
            </a:r>
            <a:r>
              <a:rPr lang="en-US" sz="3200" dirty="0" err="1"/>
              <a:t>রসায়ন</a:t>
            </a:r>
            <a:r>
              <a:rPr lang="en-US" sz="3200" dirty="0"/>
              <a:t> </a:t>
            </a:r>
            <a:r>
              <a:rPr lang="en-US" sz="3200" dirty="0" err="1"/>
              <a:t>প্রথম</a:t>
            </a:r>
            <a:r>
              <a:rPr lang="en-US" sz="3200" dirty="0"/>
              <a:t> </a:t>
            </a:r>
            <a:r>
              <a:rPr lang="en-US" sz="3200" dirty="0" err="1"/>
              <a:t>পত্র</a:t>
            </a:r>
            <a:endParaRPr lang="en-US" sz="3200" dirty="0"/>
          </a:p>
          <a:p>
            <a:r>
              <a:rPr lang="en-US" sz="3200" dirty="0" err="1"/>
              <a:t>অধ্যায়ঃ</a:t>
            </a:r>
            <a:r>
              <a:rPr lang="en-US" sz="3200" dirty="0"/>
              <a:t> </a:t>
            </a:r>
            <a:r>
              <a:rPr lang="en-US" sz="3200" dirty="0" err="1"/>
              <a:t>গুনগত</a:t>
            </a:r>
            <a:r>
              <a:rPr lang="en-US" sz="3200" dirty="0"/>
              <a:t> </a:t>
            </a:r>
            <a:r>
              <a:rPr lang="en-US" sz="3200" dirty="0" err="1" smtClean="0"/>
              <a:t>রসায়ন</a:t>
            </a:r>
            <a:endParaRPr lang="en-US" sz="3200" dirty="0"/>
          </a:p>
        </p:txBody>
      </p:sp>
      <p:sp>
        <p:nvSpPr>
          <p:cNvPr id="5" name="TextBox 4">
            <a:extLst>
              <a:ext uri="{FF2B5EF4-FFF2-40B4-BE49-F238E27FC236}">
                <a16:creationId xmlns="" xmlns:a16="http://schemas.microsoft.com/office/drawing/2014/main" id="{EFBA4CBD-757B-41C1-A704-FE184F57DAC0}"/>
              </a:ext>
            </a:extLst>
          </p:cNvPr>
          <p:cNvSpPr txBox="1"/>
          <p:nvPr/>
        </p:nvSpPr>
        <p:spPr>
          <a:xfrm>
            <a:off x="286870" y="1958095"/>
            <a:ext cx="6113930" cy="4801314"/>
          </a:xfrm>
          <a:prstGeom prst="rect">
            <a:avLst/>
          </a:prstGeom>
          <a:noFill/>
        </p:spPr>
        <p:txBody>
          <a:bodyPr wrap="square">
            <a:spAutoFit/>
          </a:bodyPr>
          <a:lstStyle/>
          <a:p>
            <a:pPr algn="ctr"/>
            <a:r>
              <a:rPr lang="bn-BD" sz="6600" dirty="0">
                <a:solidFill>
                  <a:srgbClr val="FF0000"/>
                </a:solidFill>
                <a:effectLst>
                  <a:outerShdw blurRad="38100" dist="38100" dir="2700000" algn="tl">
                    <a:srgbClr val="000000">
                      <a:alpha val="43137"/>
                    </a:srgbClr>
                  </a:outerShdw>
                </a:effectLst>
                <a:latin typeface="NikoshBAN" pitchFamily="2" charset="0"/>
                <a:cs typeface="NikoshBAN" pitchFamily="2" charset="0"/>
              </a:rPr>
              <a:t>শিক্ষক পরিচিতি</a:t>
            </a:r>
            <a:endParaRPr lang="en-US" sz="66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r>
              <a:rPr lang="en-US" sz="4400" dirty="0" err="1"/>
              <a:t>মোঃ</a:t>
            </a:r>
            <a:r>
              <a:rPr lang="en-US" sz="4400" dirty="0"/>
              <a:t> </a:t>
            </a:r>
            <a:r>
              <a:rPr lang="en-US" sz="4400" dirty="0" err="1"/>
              <a:t>ইমদাদুল</a:t>
            </a:r>
            <a:r>
              <a:rPr lang="en-US" sz="4400" dirty="0"/>
              <a:t> </a:t>
            </a:r>
            <a:r>
              <a:rPr lang="en-US" sz="4400" dirty="0" err="1"/>
              <a:t>হক</a:t>
            </a:r>
            <a:endParaRPr lang="en-US" sz="4400" dirty="0"/>
          </a:p>
          <a:p>
            <a:r>
              <a:rPr lang="en-US" sz="3600" dirty="0" err="1"/>
              <a:t>প্রভাষক</a:t>
            </a:r>
            <a:r>
              <a:rPr lang="en-US" sz="3600" dirty="0"/>
              <a:t>(</a:t>
            </a:r>
            <a:r>
              <a:rPr lang="en-US" sz="3600" dirty="0" err="1"/>
              <a:t>রসায়ন</a:t>
            </a:r>
            <a:r>
              <a:rPr lang="en-US" sz="4400" dirty="0"/>
              <a:t>)</a:t>
            </a:r>
          </a:p>
          <a:p>
            <a:r>
              <a:rPr lang="en-US" sz="4000" dirty="0" err="1"/>
              <a:t>শংকরপুর</a:t>
            </a:r>
            <a:r>
              <a:rPr lang="en-US" sz="4000" dirty="0"/>
              <a:t> </a:t>
            </a:r>
            <a:r>
              <a:rPr lang="en-US" sz="4000" dirty="0" err="1"/>
              <a:t>কলেজ</a:t>
            </a:r>
            <a:endParaRPr lang="en-US" sz="4000" dirty="0"/>
          </a:p>
          <a:p>
            <a:r>
              <a:rPr lang="en-US" sz="4000" dirty="0" err="1"/>
              <a:t>দিনাজপুর</a:t>
            </a:r>
            <a:r>
              <a:rPr lang="en-US" sz="4000" dirty="0"/>
              <a:t> </a:t>
            </a:r>
            <a:r>
              <a:rPr lang="en-US" sz="4000" dirty="0" err="1"/>
              <a:t>সদর</a:t>
            </a:r>
            <a:r>
              <a:rPr lang="en-US" sz="4000" dirty="0"/>
              <a:t>, </a:t>
            </a:r>
            <a:r>
              <a:rPr lang="en-US" sz="4000" dirty="0" err="1"/>
              <a:t>দিনাজপুর</a:t>
            </a:r>
            <a:r>
              <a:rPr lang="en-US" sz="4000" dirty="0"/>
              <a:t>।</a:t>
            </a:r>
          </a:p>
          <a:p>
            <a:r>
              <a:rPr lang="en-US" sz="3600" dirty="0">
                <a:latin typeface="Times New Roman" panose="02020603050405020304" pitchFamily="18" charset="0"/>
                <a:cs typeface="Times New Roman" panose="02020603050405020304" pitchFamily="18" charset="0"/>
              </a:rPr>
              <a:t>E-mail; emdadulh422@gmail.com</a:t>
            </a:r>
          </a:p>
        </p:txBody>
      </p:sp>
      <p:sp>
        <p:nvSpPr>
          <p:cNvPr id="2" name="Wave 1"/>
          <p:cNvSpPr/>
          <p:nvPr/>
        </p:nvSpPr>
        <p:spPr>
          <a:xfrm>
            <a:off x="2825087" y="0"/>
            <a:ext cx="6605516" cy="1760561"/>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dirty="0">
                <a:solidFill>
                  <a:srgbClr val="FF0000"/>
                </a:solidFill>
                <a:effectLst>
                  <a:outerShdw blurRad="38100" dist="38100" dir="2700000" algn="tl">
                    <a:srgbClr val="000000">
                      <a:alpha val="43137"/>
                    </a:srgbClr>
                  </a:outerShdw>
                </a:effectLst>
                <a:latin typeface="NikoshBAN" pitchFamily="2" charset="0"/>
                <a:cs typeface="NikoshBAN" pitchFamily="2" charset="0"/>
              </a:rPr>
              <a:t>পরিচিতি</a:t>
            </a:r>
            <a:endParaRPr lang="en-US" sz="8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3821" y="1958095"/>
            <a:ext cx="2279176" cy="2279176"/>
          </a:xfrm>
          <a:prstGeom prst="rect">
            <a:avLst/>
          </a:prstGeom>
        </p:spPr>
      </p:pic>
      <p:cxnSp>
        <p:nvCxnSpPr>
          <p:cNvPr id="7" name="Straight Connector 6"/>
          <p:cNvCxnSpPr/>
          <p:nvPr/>
        </p:nvCxnSpPr>
        <p:spPr>
          <a:xfrm>
            <a:off x="6400800" y="4640239"/>
            <a:ext cx="0" cy="17742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64573" y="4940490"/>
            <a:ext cx="0" cy="11464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701051" y="4640239"/>
            <a:ext cx="1" cy="177420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386972"/>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06C07964-1D02-40E0-969C-3E4140943A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436" y="1266826"/>
            <a:ext cx="5109881" cy="5420846"/>
          </a:xfrm>
          <a:prstGeom prst="rect">
            <a:avLst/>
          </a:prstGeom>
        </p:spPr>
      </p:pic>
      <p:pic>
        <p:nvPicPr>
          <p:cNvPr id="5" name="Picture 4">
            <a:extLst>
              <a:ext uri="{FF2B5EF4-FFF2-40B4-BE49-F238E27FC236}">
                <a16:creationId xmlns="" xmlns:a16="http://schemas.microsoft.com/office/drawing/2014/main" id="{1CFD7F9C-5353-468E-8058-904DECB78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2518" y="1266825"/>
            <a:ext cx="5576046" cy="5420846"/>
          </a:xfrm>
          <a:prstGeom prst="rect">
            <a:avLst/>
          </a:prstGeom>
        </p:spPr>
      </p:pic>
      <p:sp>
        <p:nvSpPr>
          <p:cNvPr id="7" name="TextBox 6">
            <a:extLst>
              <a:ext uri="{FF2B5EF4-FFF2-40B4-BE49-F238E27FC236}">
                <a16:creationId xmlns="" xmlns:a16="http://schemas.microsoft.com/office/drawing/2014/main" id="{40D976E8-FB2A-4481-B300-36D720EA9E2C}"/>
              </a:ext>
            </a:extLst>
          </p:cNvPr>
          <p:cNvSpPr txBox="1"/>
          <p:nvPr/>
        </p:nvSpPr>
        <p:spPr>
          <a:xfrm>
            <a:off x="71718" y="44823"/>
            <a:ext cx="12120282" cy="1015663"/>
          </a:xfrm>
          <a:prstGeom prst="rect">
            <a:avLst/>
          </a:prstGeom>
          <a:solidFill>
            <a:srgbClr val="00B0F0"/>
          </a:solidFill>
        </p:spPr>
        <p:txBody>
          <a:bodyPr wrap="square">
            <a:spAutoFit/>
          </a:bodyPr>
          <a:lstStyle/>
          <a:p>
            <a:pPr algn="ctr"/>
            <a:r>
              <a:rPr lang="en-US" sz="6000" dirty="0" err="1">
                <a:latin typeface="NikoshBAN" panose="02000000000000000000" pitchFamily="2" charset="0"/>
                <a:cs typeface="NikoshBAN" panose="02000000000000000000" pitchFamily="2" charset="0"/>
              </a:rPr>
              <a:t>নিচের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ছবি</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লক্ষ্য</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কর</a:t>
            </a:r>
            <a:endParaRPr lang="en-US" sz="6000" dirty="0"/>
          </a:p>
        </p:txBody>
      </p:sp>
    </p:spTree>
    <p:extLst>
      <p:ext uri="{BB962C8B-B14F-4D97-AF65-F5344CB8AC3E}">
        <p14:creationId xmlns:p14="http://schemas.microsoft.com/office/powerpoint/2010/main" val="2143362074"/>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5B68508-6F81-48F3-8401-9E6E6953DC5E}"/>
              </a:ext>
            </a:extLst>
          </p:cNvPr>
          <p:cNvSpPr txBox="1"/>
          <p:nvPr/>
        </p:nvSpPr>
        <p:spPr>
          <a:xfrm>
            <a:off x="0" y="0"/>
            <a:ext cx="12192000" cy="1015663"/>
          </a:xfrm>
          <a:prstGeom prst="rect">
            <a:avLst/>
          </a:prstGeom>
          <a:solidFill>
            <a:srgbClr val="00B0F0"/>
          </a:solidFill>
        </p:spPr>
        <p:txBody>
          <a:bodyPr wrap="square">
            <a:spAutoFit/>
          </a:bodyPr>
          <a:lstStyle/>
          <a:p>
            <a:pPr algn="ctr"/>
            <a:r>
              <a:rPr lang="bn-BD" sz="6000" b="1" cap="none" spc="50" dirty="0">
                <a:ln w="9525" cmpd="sng">
                  <a:solidFill>
                    <a:schemeClr val="accent1"/>
                  </a:solidFill>
                  <a:prstDash val="solid"/>
                </a:ln>
                <a:effectLst>
                  <a:glow rad="38100">
                    <a:schemeClr val="accent1">
                      <a:alpha val="40000"/>
                    </a:schemeClr>
                  </a:glow>
                </a:effectLst>
                <a:latin typeface="NikoshBAN" panose="02000000000000000000" pitchFamily="2" charset="0"/>
                <a:cs typeface="NikoshBAN" panose="02000000000000000000" pitchFamily="2" charset="0"/>
              </a:rPr>
              <a:t>শিখনফল</a:t>
            </a:r>
            <a:endParaRPr lang="en-GB" sz="4400" b="1" cap="none" spc="50" dirty="0">
              <a:ln w="9525" cmpd="sng">
                <a:solidFill>
                  <a:schemeClr val="accent1"/>
                </a:solidFill>
                <a:prstDash val="solid"/>
              </a:ln>
              <a:effectLst>
                <a:glow rad="38100">
                  <a:schemeClr val="accent1">
                    <a:alpha val="40000"/>
                  </a:schemeClr>
                </a:glow>
              </a:effectLst>
            </a:endParaRPr>
          </a:p>
        </p:txBody>
      </p:sp>
      <p:sp>
        <p:nvSpPr>
          <p:cNvPr id="5" name="TextBox 4">
            <a:extLst>
              <a:ext uri="{FF2B5EF4-FFF2-40B4-BE49-F238E27FC236}">
                <a16:creationId xmlns="" xmlns:a16="http://schemas.microsoft.com/office/drawing/2014/main" id="{60EFC3B6-AC18-42C6-8CCD-2180AE85441E}"/>
              </a:ext>
            </a:extLst>
          </p:cNvPr>
          <p:cNvSpPr txBox="1"/>
          <p:nvPr/>
        </p:nvSpPr>
        <p:spPr>
          <a:xfrm>
            <a:off x="161365" y="1338392"/>
            <a:ext cx="12191999" cy="830997"/>
          </a:xfrm>
          <a:prstGeom prst="rect">
            <a:avLst/>
          </a:prstGeom>
          <a:noFill/>
        </p:spPr>
        <p:txBody>
          <a:bodyPr wrap="square">
            <a:spAutoFit/>
          </a:bodyPr>
          <a:lstStyle/>
          <a:p>
            <a:r>
              <a:rPr lang="en-US" sz="4800" dirty="0">
                <a:latin typeface="NikoshBAN" panose="02000000000000000000" pitchFamily="2" charset="0"/>
                <a:cs typeface="NikoshBAN" panose="02000000000000000000" pitchFamily="2" charset="0"/>
              </a:rPr>
              <a:t> </a:t>
            </a:r>
            <a:r>
              <a:rPr lang="bn-BD" sz="4800" dirty="0">
                <a:latin typeface="NikoshBAN" panose="02000000000000000000" pitchFamily="2" charset="0"/>
                <a:cs typeface="NikoshBAN" panose="02000000000000000000" pitchFamily="2" charset="0"/>
              </a:rPr>
              <a:t>পাঠশেষে শিক্ষার্থীরা</a:t>
            </a:r>
            <a:endParaRPr lang="en-US" sz="4800" dirty="0"/>
          </a:p>
        </p:txBody>
      </p:sp>
      <p:sp>
        <p:nvSpPr>
          <p:cNvPr id="7" name="TextBox 6">
            <a:extLst>
              <a:ext uri="{FF2B5EF4-FFF2-40B4-BE49-F238E27FC236}">
                <a16:creationId xmlns="" xmlns:a16="http://schemas.microsoft.com/office/drawing/2014/main" id="{0F60ECB7-EB2D-4CB6-9C23-05849E4824D3}"/>
              </a:ext>
            </a:extLst>
          </p:cNvPr>
          <p:cNvSpPr txBox="1"/>
          <p:nvPr/>
        </p:nvSpPr>
        <p:spPr>
          <a:xfrm>
            <a:off x="161365" y="2211630"/>
            <a:ext cx="11869269" cy="3077766"/>
          </a:xfrm>
          <a:prstGeom prst="rect">
            <a:avLst/>
          </a:prstGeom>
          <a:noFill/>
        </p:spPr>
        <p:txBody>
          <a:bodyPr wrap="square">
            <a:spAutoFit/>
          </a:bodyPr>
          <a:lstStyle/>
          <a:p>
            <a:pPr marL="571500" indent="-571500">
              <a:buFont typeface="Arial" panose="020B0604020202020204" pitchFamily="34" charset="0"/>
              <a:buChar char="•"/>
            </a:pPr>
            <a:r>
              <a:rPr lang="bn-BD" sz="4400" dirty="0">
                <a:latin typeface="NikoshBAN" panose="02000000000000000000" pitchFamily="2" charset="0"/>
                <a:cs typeface="NikoshBAN" panose="02000000000000000000" pitchFamily="2" charset="0"/>
              </a:rPr>
              <a:t>বোরের </a:t>
            </a:r>
            <a:r>
              <a:rPr lang="bn-BD" sz="4400" dirty="0" smtClean="0">
                <a:latin typeface="NikoshBAN" panose="02000000000000000000" pitchFamily="2" charset="0"/>
                <a:cs typeface="NikoshBAN" panose="02000000000000000000" pitchFamily="2" charset="0"/>
              </a:rPr>
              <a:t>পরমা</a:t>
            </a:r>
            <a:r>
              <a:rPr lang="en-US" sz="4400" dirty="0" err="1" smtClean="0">
                <a:latin typeface="NikoshBAN" panose="02000000000000000000" pitchFamily="2" charset="0"/>
                <a:cs typeface="NikoshBAN" panose="02000000000000000000" pitchFamily="2" charset="0"/>
              </a:rPr>
              <a:t>ণু</a:t>
            </a:r>
            <a:r>
              <a:rPr lang="bn-BD" sz="4400" dirty="0" smtClean="0">
                <a:latin typeface="NikoshBAN" panose="02000000000000000000" pitchFamily="2" charset="0"/>
                <a:cs typeface="NikoshBAN" panose="02000000000000000000" pitchFamily="2" charset="0"/>
              </a:rPr>
              <a:t>র </a:t>
            </a:r>
            <a:r>
              <a:rPr lang="en-US" sz="4000" dirty="0" err="1">
                <a:latin typeface="NikoshBAN" panose="02000000000000000000" pitchFamily="2" charset="0"/>
                <a:cs typeface="NikoshBAN" panose="02000000000000000000" pitchFamily="2" charset="0"/>
              </a:rPr>
              <a:t>মডেল</a:t>
            </a:r>
            <a:r>
              <a:rPr lang="bn-BD" sz="4000" dirty="0">
                <a:latin typeface="NikoshBAN" panose="02000000000000000000" pitchFamily="2" charset="0"/>
                <a:cs typeface="NikoshBAN" panose="02000000000000000000" pitchFamily="2" charset="0"/>
              </a:rPr>
              <a:t> </a:t>
            </a:r>
            <a:r>
              <a:rPr lang="bn-BD" sz="4400" dirty="0">
                <a:latin typeface="NikoshBAN" panose="02000000000000000000" pitchFamily="2" charset="0"/>
                <a:cs typeface="NikoshBAN" panose="02000000000000000000" pitchFamily="2" charset="0"/>
              </a:rPr>
              <a:t>ব্যাখ্যা করতে </a:t>
            </a:r>
            <a:r>
              <a:rPr lang="bn-BD" sz="4400" dirty="0" smtClean="0">
                <a:latin typeface="NikoshBAN" panose="02000000000000000000" pitchFamily="2" charset="0"/>
                <a:cs typeface="NikoshBAN" panose="02000000000000000000" pitchFamily="2" charset="0"/>
              </a:rPr>
              <a:t>পারবে</a:t>
            </a:r>
            <a:r>
              <a:rPr lang="en-US"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a:p>
            <a:pPr marL="571500" indent="-571500">
              <a:buFont typeface="Arial" panose="020B0604020202020204" pitchFamily="34" charset="0"/>
              <a:buChar char="•"/>
            </a:pPr>
            <a:r>
              <a:rPr lang="bn-BD" sz="4400" dirty="0">
                <a:latin typeface="NikoshBAN" panose="02000000000000000000" pitchFamily="2" charset="0"/>
                <a:cs typeface="NikoshBAN" panose="02000000000000000000" pitchFamily="2" charset="0"/>
              </a:rPr>
              <a:t>বোরের </a:t>
            </a:r>
            <a:r>
              <a:rPr lang="bn-BD" sz="4400" dirty="0" smtClean="0">
                <a:latin typeface="NikoshBAN" panose="02000000000000000000" pitchFamily="2" charset="0"/>
                <a:cs typeface="NikoshBAN" panose="02000000000000000000" pitchFamily="2" charset="0"/>
              </a:rPr>
              <a:t>পরমা</a:t>
            </a:r>
            <a:r>
              <a:rPr lang="en-US" sz="4400" dirty="0" err="1" smtClean="0">
                <a:latin typeface="NikoshBAN" panose="02000000000000000000" pitchFamily="2" charset="0"/>
                <a:cs typeface="NikoshBAN" panose="02000000000000000000" pitchFamily="2" charset="0"/>
              </a:rPr>
              <a:t>ণু</a:t>
            </a:r>
            <a:r>
              <a:rPr lang="bn-BD" sz="4400" dirty="0" smtClean="0">
                <a:latin typeface="NikoshBAN" panose="02000000000000000000" pitchFamily="2" charset="0"/>
                <a:cs typeface="NikoshBAN" panose="02000000000000000000" pitchFamily="2" charset="0"/>
              </a:rPr>
              <a:t>র </a:t>
            </a:r>
            <a:r>
              <a:rPr lang="bn-BD" sz="4400" dirty="0">
                <a:latin typeface="NikoshBAN" panose="02000000000000000000" pitchFamily="2" charset="0"/>
                <a:cs typeface="NikoshBAN" panose="02000000000000000000" pitchFamily="2" charset="0"/>
              </a:rPr>
              <a:t>মডেলের সীমাবদ্ধতা</a:t>
            </a:r>
            <a:r>
              <a:rPr lang="en-US" sz="4400" dirty="0">
                <a:latin typeface="NikoshBAN" panose="02000000000000000000" pitchFamily="2" charset="0"/>
                <a:cs typeface="NikoshBAN" panose="02000000000000000000" pitchFamily="2" charset="0"/>
              </a:rPr>
              <a:t> </a:t>
            </a:r>
            <a:r>
              <a:rPr lang="bn-BD" sz="4400" dirty="0">
                <a:latin typeface="NikoshBAN" panose="02000000000000000000" pitchFamily="2" charset="0"/>
                <a:cs typeface="NikoshBAN" panose="02000000000000000000" pitchFamily="2" charset="0"/>
              </a:rPr>
              <a:t>ব্যাখ্যা করতে </a:t>
            </a:r>
            <a:r>
              <a:rPr lang="bn-BD" sz="4400" dirty="0" smtClean="0">
                <a:latin typeface="NikoshBAN" panose="02000000000000000000" pitchFamily="2" charset="0"/>
                <a:cs typeface="NikoshBAN" panose="02000000000000000000" pitchFamily="2" charset="0"/>
              </a:rPr>
              <a:t>পারবে</a:t>
            </a:r>
            <a:r>
              <a:rPr lang="en-US"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a:p>
            <a:pPr marL="571500" indent="-571500">
              <a:buFont typeface="Arial" panose="020B0604020202020204" pitchFamily="34" charset="0"/>
              <a:buChar char="•"/>
            </a:pPr>
            <a:r>
              <a:rPr lang="bn-BD" sz="4400" dirty="0">
                <a:latin typeface="NikoshBAN" panose="02000000000000000000" pitchFamily="2" charset="0"/>
                <a:cs typeface="NikoshBAN" panose="02000000000000000000" pitchFamily="2" charset="0"/>
              </a:rPr>
              <a:t>রার্দারফোর্ড ও বোরের </a:t>
            </a:r>
            <a:r>
              <a:rPr lang="bn-BD" sz="4400" dirty="0" smtClean="0">
                <a:latin typeface="NikoshBAN" panose="02000000000000000000" pitchFamily="2" charset="0"/>
                <a:cs typeface="NikoshBAN" panose="02000000000000000000" pitchFamily="2" charset="0"/>
              </a:rPr>
              <a:t>পরমা</a:t>
            </a:r>
            <a:r>
              <a:rPr lang="en-US" sz="4400" dirty="0" err="1" smtClean="0">
                <a:latin typeface="NikoshBAN" panose="02000000000000000000" pitchFamily="2" charset="0"/>
                <a:cs typeface="NikoshBAN" panose="02000000000000000000" pitchFamily="2" charset="0"/>
              </a:rPr>
              <a:t>ণু</a:t>
            </a:r>
            <a:r>
              <a:rPr lang="bn-BD" sz="4400" dirty="0" smtClean="0">
                <a:latin typeface="NikoshBAN" panose="02000000000000000000" pitchFamily="2" charset="0"/>
                <a:cs typeface="NikoshBAN" panose="02000000000000000000" pitchFamily="2" charset="0"/>
              </a:rPr>
              <a:t>র </a:t>
            </a:r>
            <a:r>
              <a:rPr lang="bn-BD" sz="4400" dirty="0">
                <a:latin typeface="NikoshBAN" panose="02000000000000000000" pitchFamily="2" charset="0"/>
                <a:cs typeface="NikoshBAN" panose="02000000000000000000" pitchFamily="2" charset="0"/>
              </a:rPr>
              <a:t>মডেলের তুলনা </a:t>
            </a:r>
            <a:r>
              <a:rPr lang="en-US" sz="4400" dirty="0" err="1" smtClean="0">
                <a:latin typeface="NikoshBAN" panose="02000000000000000000" pitchFamily="2" charset="0"/>
                <a:cs typeface="NikoshBAN" panose="02000000000000000000" pitchFamily="2" charset="0"/>
              </a:rPr>
              <a:t>বর্ননা</a:t>
            </a:r>
            <a:r>
              <a:rPr lang="bn-BD" sz="4400" dirty="0" smtClean="0">
                <a:latin typeface="NikoshBAN" panose="02000000000000000000" pitchFamily="2" charset="0"/>
                <a:cs typeface="NikoshBAN" panose="02000000000000000000" pitchFamily="2" charset="0"/>
              </a:rPr>
              <a:t> </a:t>
            </a:r>
            <a:r>
              <a:rPr lang="bn-BD" sz="4400" dirty="0">
                <a:latin typeface="NikoshBAN" panose="02000000000000000000" pitchFamily="2" charset="0"/>
                <a:cs typeface="NikoshBAN" panose="02000000000000000000" pitchFamily="2" charset="0"/>
              </a:rPr>
              <a:t>করতে </a:t>
            </a:r>
            <a:r>
              <a:rPr lang="bn-BD" sz="4400" dirty="0" smtClean="0">
                <a:latin typeface="NikoshBAN" panose="02000000000000000000" pitchFamily="2" charset="0"/>
                <a:cs typeface="NikoshBAN" panose="02000000000000000000" pitchFamily="2" charset="0"/>
              </a:rPr>
              <a:t>পারব</a:t>
            </a:r>
            <a:r>
              <a:rPr lang="en-US"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a:p>
            <a:endParaRPr lang="en-US" sz="1800" dirty="0"/>
          </a:p>
        </p:txBody>
      </p:sp>
    </p:spTree>
    <p:extLst>
      <p:ext uri="{BB962C8B-B14F-4D97-AF65-F5344CB8AC3E}">
        <p14:creationId xmlns:p14="http://schemas.microsoft.com/office/powerpoint/2010/main" val="2624972900"/>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xmlns="" id="{90E7D11E-E833-4AC4-A005-2471BB563A89}"/>
                  </a:ext>
                </a:extLst>
              </p:cNvPr>
              <p:cNvSpPr txBox="1"/>
              <p:nvPr/>
            </p:nvSpPr>
            <p:spPr>
              <a:xfrm>
                <a:off x="0" y="1183342"/>
                <a:ext cx="12192000" cy="5539978"/>
              </a:xfrm>
              <a:prstGeom prst="rect">
                <a:avLst/>
              </a:prstGeom>
              <a:noFill/>
              <a:ln>
                <a:solidFill>
                  <a:schemeClr val="tx1"/>
                </a:solidFill>
              </a:ln>
            </p:spPr>
            <p:txBody>
              <a:bodyPr wrap="square">
                <a:spAutoFit/>
              </a:bodyPr>
              <a:lstStyle/>
              <a:p>
                <a:r>
                  <a:rPr lang="as-IN" sz="2400" dirty="0">
                    <a:latin typeface="NikoshBAN" panose="02000000000000000000" pitchFamily="2" charset="0"/>
                    <a:cs typeface="NikoshBAN" panose="02000000000000000000" pitchFamily="2" charset="0"/>
                  </a:rPr>
                  <a:t>১। </a:t>
                </a:r>
                <a:r>
                  <a:rPr lang="as-IN" sz="2400" dirty="0">
                    <a:highlight>
                      <a:srgbClr val="FFFF00"/>
                    </a:highlight>
                    <a:latin typeface="NikoshBAN" panose="02000000000000000000" pitchFamily="2" charset="0"/>
                    <a:cs typeface="NikoshBAN" panose="02000000000000000000" pitchFamily="2" charset="0"/>
                  </a:rPr>
                  <a:t>শক্তিস্তর সম্পর্কিত ধারণা </a:t>
                </a:r>
                <a:r>
                  <a:rPr lang="as-IN" sz="2400" dirty="0">
                    <a:latin typeface="NikoshBAN" panose="02000000000000000000" pitchFamily="2" charset="0"/>
                    <a:cs typeface="NikoshBAN" panose="02000000000000000000" pitchFamily="2" charset="0"/>
                  </a:rPr>
                  <a:t>: পরমাণুর ইলেকট্রনগুলো নিউক্লিয়াসকে কেন্দ্র করে কতগুলো অনুমোদিত বৃত্তাকার কক্ষপথে ঘোরে। এ অনুমোদিত বৃত্তাকার কক্ষপথগুলোকে প্রধান শক্তিস্তর বলে। এ শক্তিস্তরে ইলেকট্রনগুলো ঘূর্ণনের সময় কোনো শক্তি শোষণ বা বিকিরণ করে না। প্রধান শক্তিস্তরকে ‘</a:t>
                </a:r>
                <a:r>
                  <a:rPr lang="en-US" sz="2400" dirty="0">
                    <a:latin typeface="NikoshBAN" panose="02000000000000000000" pitchFamily="2" charset="0"/>
                    <a:cs typeface="NikoshBAN" panose="02000000000000000000" pitchFamily="2" charset="0"/>
                  </a:rPr>
                  <a:t>n</a:t>
                </a:r>
                <a:r>
                  <a:rPr lang="as-IN" sz="2400" dirty="0">
                    <a:latin typeface="NikoshBAN" panose="02000000000000000000" pitchFamily="2" charset="0"/>
                    <a:cs typeface="NikoshBAN" panose="02000000000000000000" pitchFamily="2" charset="0"/>
                  </a:rPr>
                  <a:t>’ দ্বারা প্রকাশ করা হয়। </a:t>
                </a:r>
                <a:r>
                  <a:rPr lang="en-US" sz="2400" dirty="0">
                    <a:latin typeface="NikoshBAN" panose="02000000000000000000" pitchFamily="2" charset="0"/>
                    <a:cs typeface="NikoshBAN" panose="02000000000000000000" pitchFamily="2" charset="0"/>
                  </a:rPr>
                  <a:t>n=1, 2, 3, 4...</a:t>
                </a:r>
              </a:p>
              <a:p>
                <a:r>
                  <a:rPr lang="en-US" sz="2400" dirty="0">
                    <a:latin typeface="NikoshBAN" panose="02000000000000000000" pitchFamily="2" charset="0"/>
                    <a:cs typeface="NikoshBAN" panose="02000000000000000000" pitchFamily="2" charset="0"/>
                  </a:rPr>
                  <a:t>n = 1 </a:t>
                </a:r>
                <a:r>
                  <a:rPr lang="as-IN" sz="2400" dirty="0">
                    <a:latin typeface="NikoshBAN" panose="02000000000000000000" pitchFamily="2" charset="0"/>
                    <a:cs typeface="NikoshBAN" panose="02000000000000000000" pitchFamily="2" charset="0"/>
                  </a:rPr>
                  <a:t>হলে, প্রধান শক্তিস্তর = </a:t>
                </a:r>
                <a:r>
                  <a:rPr lang="en-US" sz="2400" dirty="0">
                    <a:latin typeface="NikoshBAN" panose="02000000000000000000" pitchFamily="2" charset="0"/>
                    <a:cs typeface="NikoshBAN" panose="02000000000000000000" pitchFamily="2" charset="0"/>
                  </a:rPr>
                  <a:t>K, n = 2 </a:t>
                </a:r>
                <a:r>
                  <a:rPr lang="as-IN" sz="2400" dirty="0">
                    <a:latin typeface="NikoshBAN" panose="02000000000000000000" pitchFamily="2" charset="0"/>
                    <a:cs typeface="NikoshBAN" panose="02000000000000000000" pitchFamily="2" charset="0"/>
                  </a:rPr>
                  <a:t>হলে, প্রধান শক্তিস্তর = </a:t>
                </a:r>
                <a:r>
                  <a:rPr lang="en-US" sz="2400" dirty="0">
                    <a:latin typeface="NikoshBAN" panose="02000000000000000000" pitchFamily="2" charset="0"/>
                    <a:cs typeface="NikoshBAN" panose="02000000000000000000" pitchFamily="2" charset="0"/>
                  </a:rPr>
                  <a:t>L, n = 3 </a:t>
                </a:r>
                <a:r>
                  <a:rPr lang="as-IN" sz="2400" dirty="0">
                    <a:latin typeface="NikoshBAN" panose="02000000000000000000" pitchFamily="2" charset="0"/>
                    <a:cs typeface="NikoshBAN" panose="02000000000000000000" pitchFamily="2" charset="0"/>
                  </a:rPr>
                  <a:t>হলে, প্রধান শক্তিস্তর = </a:t>
                </a:r>
                <a:r>
                  <a:rPr lang="en-US" sz="2400" dirty="0">
                    <a:latin typeface="NikoshBAN" panose="02000000000000000000" pitchFamily="2" charset="0"/>
                    <a:cs typeface="NikoshBAN" panose="02000000000000000000" pitchFamily="2" charset="0"/>
                  </a:rPr>
                  <a:t>M, n = 4 </a:t>
                </a:r>
                <a:r>
                  <a:rPr lang="as-IN" sz="2400" dirty="0">
                    <a:latin typeface="NikoshBAN" panose="02000000000000000000" pitchFamily="2" charset="0"/>
                    <a:cs typeface="NikoshBAN" panose="02000000000000000000" pitchFamily="2" charset="0"/>
                  </a:rPr>
                  <a:t>হলে, প্রধান শক্তিস্তর </a:t>
                </a:r>
                <a:r>
                  <a:rPr lang="bn-BD" sz="2400" dirty="0">
                    <a:latin typeface="NikoshBAN" panose="02000000000000000000" pitchFamily="2" charset="0"/>
                    <a:cs typeface="NikoshBAN" panose="02000000000000000000" pitchFamily="2" charset="0"/>
                  </a:rPr>
                  <a:t>= N</a:t>
                </a:r>
                <a:endParaRPr lang="en-US" sz="2400" dirty="0">
                  <a:latin typeface="NikoshBAN" panose="02000000000000000000" pitchFamily="2" charset="0"/>
                  <a:cs typeface="NikoshBAN" panose="02000000000000000000" pitchFamily="2" charset="0"/>
                </a:endParaRPr>
              </a:p>
              <a:p>
                <a:r>
                  <a:rPr lang="as-IN" sz="2400" dirty="0">
                    <a:latin typeface="NikoshBAN" panose="02000000000000000000" pitchFamily="2" charset="0"/>
                    <a:cs typeface="NikoshBAN" panose="02000000000000000000" pitchFamily="2" charset="0"/>
                  </a:rPr>
                  <a:t>২। </a:t>
                </a:r>
                <a:r>
                  <a:rPr lang="as-IN" sz="2400" dirty="0">
                    <a:highlight>
                      <a:srgbClr val="FFFF00"/>
                    </a:highlight>
                    <a:latin typeface="NikoshBAN" panose="02000000000000000000" pitchFamily="2" charset="0"/>
                    <a:cs typeface="NikoshBAN" panose="02000000000000000000" pitchFamily="2" charset="0"/>
                  </a:rPr>
                  <a:t>কৌণিক ভরবেগ সম্পর্কিত ধারণা </a:t>
                </a:r>
                <a:r>
                  <a:rPr lang="as-IN" sz="2400" dirty="0">
                    <a:latin typeface="NikoshBAN" panose="02000000000000000000" pitchFamily="2" charset="0"/>
                    <a:cs typeface="NikoshBAN" panose="02000000000000000000" pitchFamily="2" charset="0"/>
                  </a:rPr>
                  <a:t>: একটি নির্দিষ্ট শক্তিস্তর ঘূর্ণমান ইলেকট্রনের কৌণিক ভরবেগ নির্দিষ্ট এবং তা </a:t>
                </a:r>
                <a:r>
                  <a:rPr lang="en-US" sz="2400" dirty="0">
                    <a:latin typeface="NikoshBAN" panose="02000000000000000000" pitchFamily="2" charset="0"/>
                    <a:cs typeface="NikoshBAN" panose="02000000000000000000" pitchFamily="2" charset="0"/>
                  </a:rPr>
                  <a:t>h/</a:t>
                </a:r>
                <a14:m>
                  <m:oMath xmlns:m="http://schemas.openxmlformats.org/officeDocument/2006/math">
                    <m:r>
                      <a:rPr lang="en-US" sz="2400" b="0" i="1" smtClean="0">
                        <a:latin typeface="Cambria Math" panose="02040503050406030204" pitchFamily="18" charset="0"/>
                        <a:cs typeface="NikoshBAN" panose="02000000000000000000" pitchFamily="2" charset="0"/>
                      </a:rPr>
                      <m:t>2</m:t>
                    </m:r>
                    <m:r>
                      <a:rPr lang="en-US" sz="2400" b="0" i="1" smtClean="0">
                        <a:latin typeface="Cambria Math" panose="02040503050406030204" pitchFamily="18" charset="0"/>
                        <a:ea typeface="Cambria Math" panose="02040503050406030204" pitchFamily="18" charset="0"/>
                        <a:cs typeface="NikoshBAN" panose="02000000000000000000" pitchFamily="2" charset="0"/>
                      </a:rPr>
                      <m:t>𝜋</m:t>
                    </m:r>
                  </m:oMath>
                </a14:m>
                <a:r>
                  <a:rPr lang="as-IN" sz="2400" dirty="0">
                    <a:latin typeface="NikoshBAN" panose="02000000000000000000" pitchFamily="2" charset="0"/>
                    <a:cs typeface="NikoshBAN" panose="02000000000000000000" pitchFamily="2" charset="0"/>
                  </a:rPr>
                  <a:t>এর গুণিতক।সুতরাং, কৌণিক ভরবেগ, </a:t>
                </a:r>
                <a:r>
                  <a:rPr lang="en-US" sz="2400" dirty="0" err="1">
                    <a:latin typeface="NikoshBAN" panose="02000000000000000000" pitchFamily="2" charset="0"/>
                    <a:cs typeface="NikoshBAN" panose="02000000000000000000" pitchFamily="2" charset="0"/>
                  </a:rPr>
                  <a:t>mvr</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nh</a:t>
                </a:r>
                <a:r>
                  <a:rPr lang="en-US" sz="2400" dirty="0">
                    <a:latin typeface="NikoshBAN" panose="02000000000000000000" pitchFamily="2" charset="0"/>
                    <a:cs typeface="NikoshBAN" panose="02000000000000000000" pitchFamily="2" charset="0"/>
                  </a:rPr>
                  <a:t>/</a:t>
                </a:r>
                <a14:m>
                  <m:oMath xmlns:m="http://schemas.openxmlformats.org/officeDocument/2006/math">
                    <m:r>
                      <a:rPr lang="en-US" sz="2400" b="0" i="1" smtClean="0">
                        <a:latin typeface="Cambria Math" panose="02040503050406030204" pitchFamily="18" charset="0"/>
                        <a:cs typeface="NikoshBAN" panose="02000000000000000000" pitchFamily="2" charset="0"/>
                      </a:rPr>
                      <m:t>2</m:t>
                    </m:r>
                    <m:r>
                      <a:rPr lang="en-US" sz="2400" b="0" i="1" smtClean="0">
                        <a:latin typeface="Cambria Math" panose="02040503050406030204" pitchFamily="18" charset="0"/>
                        <a:ea typeface="Cambria Math" panose="02040503050406030204" pitchFamily="18" charset="0"/>
                        <a:cs typeface="NikoshBAN" panose="02000000000000000000" pitchFamily="2" charset="0"/>
                      </a:rPr>
                      <m:t>𝜋</m:t>
                    </m:r>
                  </m:oMath>
                </a14:m>
                <a:r>
                  <a:rPr lang="en-US" sz="2400" dirty="0">
                    <a:latin typeface="NikoshBAN" panose="02000000000000000000" pitchFamily="2" charset="0"/>
                    <a:cs typeface="NikoshBAN" panose="02000000000000000000" pitchFamily="2" charset="0"/>
                  </a:rPr>
                  <a:t> ,</a:t>
                </a:r>
              </a:p>
              <a:p>
                <a:r>
                  <a:rPr lang="as-IN" sz="2400" dirty="0">
                    <a:latin typeface="NikoshBAN" panose="02000000000000000000" pitchFamily="2" charset="0"/>
                    <a:cs typeface="NikoshBAN" panose="02000000000000000000" pitchFamily="2" charset="0"/>
                  </a:rPr>
                  <a:t>এখানে, </a:t>
                </a:r>
                <a:r>
                  <a:rPr lang="en-US" sz="2400" dirty="0">
                    <a:latin typeface="NikoshBAN" panose="02000000000000000000" pitchFamily="2" charset="0"/>
                    <a:cs typeface="NikoshBAN" panose="02000000000000000000" pitchFamily="2" charset="0"/>
                  </a:rPr>
                  <a:t>m = </a:t>
                </a:r>
                <a:r>
                  <a:rPr lang="as-IN" sz="2400" dirty="0">
                    <a:latin typeface="NikoshBAN" panose="02000000000000000000" pitchFamily="2" charset="0"/>
                    <a:cs typeface="NikoshBAN" panose="02000000000000000000" pitchFamily="2" charset="0"/>
                  </a:rPr>
                  <a:t>ইলেকট্রনের ভর</a:t>
                </a:r>
                <a:r>
                  <a:rPr lang="en-US" sz="2400" dirty="0">
                    <a:latin typeface="NikoshBAN" panose="02000000000000000000" pitchFamily="2" charset="0"/>
                    <a:cs typeface="NikoshBAN" panose="02000000000000000000" pitchFamily="2" charset="0"/>
                  </a:rPr>
                  <a:t>, v = </a:t>
                </a:r>
                <a:r>
                  <a:rPr lang="as-IN" sz="2400" dirty="0">
                    <a:latin typeface="NikoshBAN" panose="02000000000000000000" pitchFamily="2" charset="0"/>
                    <a:cs typeface="NikoshBAN" panose="02000000000000000000" pitchFamily="2" charset="0"/>
                  </a:rPr>
                  <a:t>গতিবেগ</a:t>
                </a:r>
                <a:r>
                  <a:rPr lang="en-US" sz="2400" dirty="0">
                    <a:latin typeface="NikoshBAN" panose="02000000000000000000" pitchFamily="2" charset="0"/>
                    <a:cs typeface="NikoshBAN" panose="02000000000000000000" pitchFamily="2" charset="0"/>
                  </a:rPr>
                  <a:t>, r = </a:t>
                </a:r>
                <a:r>
                  <a:rPr lang="as-IN" sz="2400" dirty="0">
                    <a:latin typeface="NikoshBAN" panose="02000000000000000000" pitchFamily="2" charset="0"/>
                    <a:cs typeface="NikoshBAN" panose="02000000000000000000" pitchFamily="2" charset="0"/>
                  </a:rPr>
                  <a:t>শক্তিস্তরের ব্যাসার্ধ</a:t>
                </a:r>
                <a:r>
                  <a:rPr lang="en-US" sz="2400" dirty="0">
                    <a:latin typeface="NikoshBAN" panose="02000000000000000000" pitchFamily="2" charset="0"/>
                    <a:cs typeface="NikoshBAN" panose="02000000000000000000" pitchFamily="2" charset="0"/>
                  </a:rPr>
                  <a:t>, n = </a:t>
                </a:r>
                <a:r>
                  <a:rPr lang="as-IN" sz="2400" dirty="0">
                    <a:latin typeface="NikoshBAN" panose="02000000000000000000" pitchFamily="2" charset="0"/>
                    <a:cs typeface="NikoshBAN" panose="02000000000000000000" pitchFamily="2" charset="0"/>
                  </a:rPr>
                  <a:t>প্রধান শক্তিস্তর</a:t>
                </a:r>
                <a:r>
                  <a:rPr lang="en-US" sz="2400" dirty="0">
                    <a:latin typeface="NikoshBAN" panose="02000000000000000000" pitchFamily="2" charset="0"/>
                    <a:cs typeface="NikoshBAN" panose="02000000000000000000" pitchFamily="2" charset="0"/>
                  </a:rPr>
                  <a:t>, h = </a:t>
                </a:r>
                <a:r>
                  <a:rPr lang="as-IN" sz="2400" dirty="0">
                    <a:latin typeface="NikoshBAN" panose="02000000000000000000" pitchFamily="2" charset="0"/>
                    <a:cs typeface="NikoshBAN" panose="02000000000000000000" pitchFamily="2" charset="0"/>
                  </a:rPr>
                  <a:t>প্ল্যাংকের ধু্রবক (6.63×10</a:t>
                </a:r>
                <a:r>
                  <a:rPr lang="as-IN" sz="2400" baseline="30000" dirty="0">
                    <a:latin typeface="NikoshBAN" panose="02000000000000000000" pitchFamily="2" charset="0"/>
                    <a:cs typeface="NikoshBAN" panose="02000000000000000000" pitchFamily="2" charset="0"/>
                  </a:rPr>
                  <a:t>-34</a:t>
                </a:r>
                <a:r>
                  <a:rPr lang="as-IN" sz="2400" dirty="0">
                    <a:latin typeface="NikoshBAN" panose="02000000000000000000" pitchFamily="2" charset="0"/>
                    <a:cs typeface="NikoshBAN" panose="02000000000000000000" pitchFamily="2" charset="0"/>
                  </a:rPr>
                  <a:t> </a:t>
                </a:r>
                <a:r>
                  <a:rPr lang="en-US" sz="2400" dirty="0">
                    <a:latin typeface="NikoshBAN" panose="02000000000000000000" pitchFamily="2" charset="0"/>
                    <a:cs typeface="NikoshBAN" panose="02000000000000000000" pitchFamily="2" charset="0"/>
                  </a:rPr>
                  <a:t>JS)</a:t>
                </a:r>
              </a:p>
              <a:p>
                <a:r>
                  <a:rPr lang="as-IN" sz="2400" dirty="0">
                    <a:latin typeface="NikoshBAN" panose="02000000000000000000" pitchFamily="2" charset="0"/>
                    <a:cs typeface="NikoshBAN" panose="02000000000000000000" pitchFamily="2" charset="0"/>
                  </a:rPr>
                  <a:t>৩</a:t>
                </a:r>
                <a:r>
                  <a:rPr lang="en-US" sz="2400" dirty="0">
                    <a:latin typeface="NikoshBAN" panose="02000000000000000000" pitchFamily="2" charset="0"/>
                    <a:cs typeface="NikoshBAN" panose="02000000000000000000" pitchFamily="2" charset="0"/>
                  </a:rPr>
                  <a:t>|</a:t>
                </a:r>
                <a:r>
                  <a:rPr lang="as-IN" sz="2400" dirty="0">
                    <a:highlight>
                      <a:srgbClr val="FFFF00"/>
                    </a:highlight>
                    <a:latin typeface="NikoshBAN" panose="02000000000000000000" pitchFamily="2" charset="0"/>
                    <a:cs typeface="NikoshBAN" panose="02000000000000000000" pitchFamily="2" charset="0"/>
                  </a:rPr>
                  <a:t>শক্তির বিকিরণ সম্পর্কিত ধারণা </a:t>
                </a:r>
                <a:r>
                  <a:rPr lang="as-IN" sz="2400" dirty="0">
                    <a:latin typeface="NikoshBAN" panose="02000000000000000000" pitchFamily="2" charset="0"/>
                    <a:cs typeface="NikoshBAN" panose="02000000000000000000" pitchFamily="2" charset="0"/>
                  </a:rPr>
                  <a:t>: বোর পরমাণুর মডেল অনুসারে ইলেকট্রন বিভিন্ন শক্তিস্তরে ঘূর্ণমান থাকার সময় কোনো শক্তি শোষণ বা বিকিরণ করে না। কিন্তু ইলেকট্রন এক শক্তিস্তর থেকে অন্য শক্তিস্তরে যাওয়ার সময় শক্তি শোষণ বা বিকিরণ করে। এ ক্ষেত্রে ইলেকট্রন যদি নিম্ন কক্ষপথ থেকে উচ্চ কক্ষপথে স্থানান্তরিত হয় তবে শক্তির শোষণ ঘটবে, আর যদি উচ্চ কক্ষপথ থেকে নিম্ন কক্ষপথে নেমে আসে, তখন শক্তির বিকিরণ ঘটবে।</a:t>
                </a:r>
                <a:endParaRPr lang="en-US" sz="2400" dirty="0">
                  <a:latin typeface="NikoshBAN" panose="02000000000000000000" pitchFamily="2" charset="0"/>
                  <a:cs typeface="NikoshBAN" panose="02000000000000000000" pitchFamily="2" charset="0"/>
                </a:endParaRPr>
              </a:p>
              <a:p>
                <a:r>
                  <a:rPr lang="en-US" sz="2400" dirty="0" err="1">
                    <a:latin typeface="NikoshBAN" panose="02000000000000000000" pitchFamily="2" charset="0"/>
                    <a:cs typeface="NikoshBAN" panose="02000000000000000000" pitchFamily="2" charset="0"/>
                  </a:rPr>
                  <a:t>অর্থ্য</a:t>
                </a:r>
                <a:r>
                  <a:rPr lang="en-US" sz="2400" dirty="0">
                    <a:latin typeface="NikoshBAN" panose="02000000000000000000" pitchFamily="2" charset="0"/>
                    <a:cs typeface="NikoshBAN" panose="02000000000000000000" pitchFamily="2" charset="0"/>
                  </a:rPr>
                  <a:t>ৎ, </a:t>
                </a:r>
                <a14:m>
                  <m:oMath xmlns:m="http://schemas.openxmlformats.org/officeDocument/2006/math">
                    <m:sSub>
                      <m:sSubPr>
                        <m:ctrlPr>
                          <a:rPr lang="en-US" sz="2400" i="1" smtClean="0">
                            <a:latin typeface="Cambria Math"/>
                            <a:cs typeface="NikoshBAN" panose="02000000000000000000" pitchFamily="2" charset="0"/>
                          </a:rPr>
                        </m:ctrlPr>
                      </m:sSubPr>
                      <m:e>
                        <m:r>
                          <a:rPr lang="en-US" sz="2400" b="0" i="1" smtClean="0">
                            <a:latin typeface="Cambria Math" panose="02040503050406030204" pitchFamily="18" charset="0"/>
                            <a:cs typeface="NikoshBAN" panose="02000000000000000000" pitchFamily="2" charset="0"/>
                          </a:rPr>
                          <m:t>𝐸</m:t>
                        </m:r>
                      </m:e>
                      <m:sub>
                        <m:r>
                          <a:rPr lang="en-US" sz="2400" b="0" i="1" smtClean="0">
                            <a:latin typeface="Cambria Math" panose="02040503050406030204" pitchFamily="18" charset="0"/>
                            <a:cs typeface="NikoshBAN" panose="02000000000000000000" pitchFamily="2" charset="0"/>
                          </a:rPr>
                          <m:t>2</m:t>
                        </m:r>
                      </m:sub>
                    </m:sSub>
                  </m:oMath>
                </a14:m>
                <a:r>
                  <a:rPr lang="en-US" sz="2400" dirty="0">
                    <a:latin typeface="NikoshBAN" panose="02000000000000000000" pitchFamily="2" charset="0"/>
                    <a:cs typeface="NikoshBAN" panose="02000000000000000000" pitchFamily="2" charset="0"/>
                  </a:rPr>
                  <a:t> - </a:t>
                </a:r>
                <a14:m>
                  <m:oMath xmlns:m="http://schemas.openxmlformats.org/officeDocument/2006/math">
                    <m:sSub>
                      <m:sSubPr>
                        <m:ctrlPr>
                          <a:rPr lang="en-US" sz="2400" i="1" smtClean="0">
                            <a:latin typeface="Cambria Math"/>
                            <a:cs typeface="NikoshBAN" panose="02000000000000000000" pitchFamily="2" charset="0"/>
                          </a:rPr>
                        </m:ctrlPr>
                      </m:sSubPr>
                      <m:e>
                        <m:r>
                          <a:rPr lang="en-US" sz="2400" b="0" i="1" smtClean="0">
                            <a:latin typeface="Cambria Math" panose="02040503050406030204" pitchFamily="18" charset="0"/>
                            <a:cs typeface="NikoshBAN" panose="02000000000000000000" pitchFamily="2" charset="0"/>
                          </a:rPr>
                          <m:t>𝐸</m:t>
                        </m:r>
                      </m:e>
                      <m:sub>
                        <m:r>
                          <a:rPr lang="en-US" sz="2400" b="0" i="1" smtClean="0">
                            <a:latin typeface="Cambria Math" panose="02040503050406030204" pitchFamily="18" charset="0"/>
                            <a:cs typeface="NikoshBAN" panose="02000000000000000000" pitchFamily="2" charset="0"/>
                          </a:rPr>
                          <m:t>1</m:t>
                        </m:r>
                      </m:sub>
                    </m:sSub>
                    <m:r>
                      <a:rPr lang="en-US" sz="2400" i="1" dirty="0" smtClean="0">
                        <a:latin typeface="Cambria Math" panose="02040503050406030204" pitchFamily="18" charset="0"/>
                        <a:ea typeface="Cambria Math" panose="02040503050406030204" pitchFamily="18" charset="0"/>
                        <a:cs typeface="NikoshBAN" panose="02000000000000000000" pitchFamily="2" charset="0"/>
                      </a:rPr>
                      <m:t>=∆</m:t>
                    </m:r>
                  </m:oMath>
                </a14:m>
                <a:r>
                  <a:rPr lang="en-US" sz="2400" dirty="0">
                    <a:latin typeface="NikoshBAN" panose="02000000000000000000" pitchFamily="2" charset="0"/>
                    <a:cs typeface="NikoshBAN" panose="02000000000000000000" pitchFamily="2" charset="0"/>
                  </a:rPr>
                  <a:t>E</a:t>
                </a:r>
                <a:endParaRPr lang="as-IN" sz="2400" dirty="0">
                  <a:latin typeface="NikoshBAN" panose="02000000000000000000" pitchFamily="2" charset="0"/>
                  <a:cs typeface="NikoshBAN" panose="02000000000000000000" pitchFamily="2" charset="0"/>
                </a:endParaRPr>
              </a:p>
              <a:p>
                <a:endParaRPr lang="as-IN" dirty="0"/>
              </a:p>
            </p:txBody>
          </p:sp>
        </mc:Choice>
        <mc:Fallback xmlns="">
          <p:sp>
            <p:nvSpPr>
              <p:cNvPr id="7" name="TextBox 6">
                <a:extLst>
                  <a:ext uri="{FF2B5EF4-FFF2-40B4-BE49-F238E27FC236}">
                    <a16:creationId xmlns:a16="http://schemas.microsoft.com/office/drawing/2014/main" xmlns="" xmlns:a14="http://schemas.microsoft.com/office/drawing/2010/main" id="{90E7D11E-E833-4AC4-A005-2471BB563A89}"/>
                  </a:ext>
                </a:extLst>
              </p:cNvPr>
              <p:cNvSpPr txBox="1">
                <a:spLocks noRot="1" noChangeAspect="1" noMove="1" noResize="1" noEditPoints="1" noAdjustHandles="1" noChangeArrowheads="1" noChangeShapeType="1" noTextEdit="1"/>
              </p:cNvSpPr>
              <p:nvPr/>
            </p:nvSpPr>
            <p:spPr>
              <a:xfrm>
                <a:off x="0" y="1183342"/>
                <a:ext cx="12192000" cy="5539978"/>
              </a:xfrm>
              <a:prstGeom prst="rect">
                <a:avLst/>
              </a:prstGeom>
              <a:blipFill>
                <a:blip r:embed="rId2"/>
                <a:stretch>
                  <a:fillRect l="-699" t="-768" r="-899"/>
                </a:stretch>
              </a:blipFill>
              <a:ln>
                <a:solidFill>
                  <a:schemeClr val="tx1"/>
                </a:solidFill>
              </a:ln>
            </p:spPr>
            <p:txBody>
              <a:bodyPr/>
              <a:lstStyle/>
              <a:p>
                <a:r>
                  <a:rPr lang="en-US">
                    <a:noFill/>
                  </a:rPr>
                  <a:t> </a:t>
                </a:r>
              </a:p>
            </p:txBody>
          </p:sp>
        </mc:Fallback>
      </mc:AlternateContent>
      <p:sp>
        <p:nvSpPr>
          <p:cNvPr id="9" name="TextBox 8">
            <a:extLst>
              <a:ext uri="{FF2B5EF4-FFF2-40B4-BE49-F238E27FC236}">
                <a16:creationId xmlns="" xmlns:a16="http://schemas.microsoft.com/office/drawing/2014/main" id="{A3346B1B-C25B-4352-B58F-4DB3540FF27E}"/>
              </a:ext>
            </a:extLst>
          </p:cNvPr>
          <p:cNvSpPr txBox="1"/>
          <p:nvPr/>
        </p:nvSpPr>
        <p:spPr>
          <a:xfrm>
            <a:off x="0" y="0"/>
            <a:ext cx="12192000" cy="830997"/>
          </a:xfrm>
          <a:prstGeom prst="rect">
            <a:avLst/>
          </a:prstGeom>
          <a:solidFill>
            <a:srgbClr val="00B0F0"/>
          </a:solidFill>
        </p:spPr>
        <p:txBody>
          <a:bodyPr wrap="square">
            <a:spAutoFit/>
          </a:bodyPr>
          <a:lstStyle/>
          <a:p>
            <a:pPr algn="ctr"/>
            <a:r>
              <a:rPr lang="bn-BD" sz="4800" dirty="0">
                <a:latin typeface="NikoshBAN" panose="02000000000000000000" pitchFamily="2" charset="0"/>
                <a:cs typeface="NikoshBAN" panose="02000000000000000000" pitchFamily="2" charset="0"/>
              </a:rPr>
              <a:t>বোর পরমাণু মডেল</a:t>
            </a:r>
            <a:endParaRPr lang="en-GB"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8104670"/>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E5BB95D2-B5EE-438F-ADFD-61625E1F3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083" y="896471"/>
            <a:ext cx="2545976" cy="1470212"/>
          </a:xfrm>
          <a:prstGeom prst="rect">
            <a:avLst/>
          </a:prstGeom>
        </p:spPr>
      </p:pic>
      <p:pic>
        <p:nvPicPr>
          <p:cNvPr id="9" name="Picture 8">
            <a:extLst>
              <a:ext uri="{FF2B5EF4-FFF2-40B4-BE49-F238E27FC236}">
                <a16:creationId xmlns="" xmlns:a16="http://schemas.microsoft.com/office/drawing/2014/main" id="{5E26258B-7990-4251-8931-E877757B1D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083" y="3016266"/>
            <a:ext cx="2671482" cy="1475051"/>
          </a:xfrm>
          <a:prstGeom prst="rect">
            <a:avLst/>
          </a:prstGeom>
        </p:spPr>
      </p:pic>
      <p:sp>
        <p:nvSpPr>
          <p:cNvPr id="12" name="Oval 11">
            <a:extLst>
              <a:ext uri="{FF2B5EF4-FFF2-40B4-BE49-F238E27FC236}">
                <a16:creationId xmlns="" xmlns:a16="http://schemas.microsoft.com/office/drawing/2014/main" id="{213D6E59-0B07-4C3D-90EF-D6D1B23AACF5}"/>
              </a:ext>
            </a:extLst>
          </p:cNvPr>
          <p:cNvSpPr/>
          <p:nvPr/>
        </p:nvSpPr>
        <p:spPr>
          <a:xfrm>
            <a:off x="1245155" y="5468827"/>
            <a:ext cx="521831" cy="533041"/>
          </a:xfrm>
          <a:prstGeom prst="ellipse">
            <a:avLst/>
          </a:prstGeom>
          <a:blipFill dpi="0" rotWithShape="1">
            <a:blip r:embed="rId4">
              <a:extLst>
                <a:ext uri="{28A0092B-C50C-407E-A947-70E740481C1C}">
                  <a14:useLocalDpi xmlns:a14="http://schemas.microsoft.com/office/drawing/2010/main" val="0"/>
                </a:ext>
              </a:extLst>
            </a:blip>
            <a:srcRect/>
            <a:stretch>
              <a:fillRect l="-160279" t="-178565" r="-168055" b="-18750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bn-BD" sz="2400" b="1" dirty="0"/>
              <a:t>++</a:t>
            </a:r>
            <a:endParaRPr lang="en-GB" sz="2400" b="1" dirty="0"/>
          </a:p>
        </p:txBody>
      </p:sp>
      <p:sp>
        <p:nvSpPr>
          <p:cNvPr id="15" name="Oval 14">
            <a:extLst>
              <a:ext uri="{FF2B5EF4-FFF2-40B4-BE49-F238E27FC236}">
                <a16:creationId xmlns="" xmlns:a16="http://schemas.microsoft.com/office/drawing/2014/main" id="{7047963D-7BD2-4A7E-8FA2-442FBDA2D521}"/>
              </a:ext>
            </a:extLst>
          </p:cNvPr>
          <p:cNvSpPr/>
          <p:nvPr/>
        </p:nvSpPr>
        <p:spPr>
          <a:xfrm>
            <a:off x="233084" y="4926463"/>
            <a:ext cx="2545976" cy="16177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8" name="Oval 17">
            <a:extLst>
              <a:ext uri="{FF2B5EF4-FFF2-40B4-BE49-F238E27FC236}">
                <a16:creationId xmlns="" xmlns:a16="http://schemas.microsoft.com/office/drawing/2014/main" id="{8F0DB934-1DB3-4974-849A-4AF93148FB51}"/>
              </a:ext>
            </a:extLst>
          </p:cNvPr>
          <p:cNvSpPr/>
          <p:nvPr/>
        </p:nvSpPr>
        <p:spPr>
          <a:xfrm>
            <a:off x="708382" y="6207664"/>
            <a:ext cx="222068" cy="27432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bn-BD" sz="2400" b="1" dirty="0"/>
              <a:t>-</a:t>
            </a:r>
            <a:endParaRPr lang="en-GB" b="1" dirty="0"/>
          </a:p>
        </p:txBody>
      </p:sp>
      <p:sp>
        <p:nvSpPr>
          <p:cNvPr id="21" name="Oval 20">
            <a:extLst>
              <a:ext uri="{FF2B5EF4-FFF2-40B4-BE49-F238E27FC236}">
                <a16:creationId xmlns="" xmlns:a16="http://schemas.microsoft.com/office/drawing/2014/main" id="{ED27B8FF-7E26-4C69-A8A4-D83F0C3F0992}"/>
              </a:ext>
            </a:extLst>
          </p:cNvPr>
          <p:cNvSpPr/>
          <p:nvPr/>
        </p:nvSpPr>
        <p:spPr>
          <a:xfrm rot="10472806" flipH="1" flipV="1">
            <a:off x="2081435" y="4938340"/>
            <a:ext cx="264291" cy="3010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bn-BD" sz="2400" b="1" dirty="0"/>
              <a:t>-</a:t>
            </a:r>
            <a:endParaRPr lang="en-GB" b="1" dirty="0"/>
          </a:p>
        </p:txBody>
      </p:sp>
      <p:sp>
        <p:nvSpPr>
          <p:cNvPr id="23" name="TextBox 22">
            <a:extLst>
              <a:ext uri="{FF2B5EF4-FFF2-40B4-BE49-F238E27FC236}">
                <a16:creationId xmlns="" xmlns:a16="http://schemas.microsoft.com/office/drawing/2014/main" id="{AB2B60F1-7D73-457C-B05E-8C54E8D6CE52}"/>
              </a:ext>
            </a:extLst>
          </p:cNvPr>
          <p:cNvSpPr txBox="1"/>
          <p:nvPr/>
        </p:nvSpPr>
        <p:spPr>
          <a:xfrm>
            <a:off x="3601934" y="5657901"/>
            <a:ext cx="8590066" cy="646331"/>
          </a:xfrm>
          <a:prstGeom prst="rect">
            <a:avLst/>
          </a:prstGeom>
          <a:noFill/>
        </p:spPr>
        <p:txBody>
          <a:bodyPr wrap="square">
            <a:spAutoFit/>
          </a:bodyPr>
          <a:lstStyle/>
          <a:p>
            <a:pPr>
              <a:buFont typeface="Wingdings" panose="05000000000000000000" pitchFamily="2" charset="2"/>
              <a:buChar char="Ø"/>
            </a:pPr>
            <a:r>
              <a:rPr lang="bn-BD" sz="3600" dirty="0">
                <a:latin typeface="NikoshBAN" panose="02000000000000000000" pitchFamily="2" charset="0"/>
                <a:cs typeface="NikoshBAN" panose="02000000000000000000" pitchFamily="2" charset="0"/>
              </a:rPr>
              <a:t>হাইজে</a:t>
            </a:r>
            <a:r>
              <a:rPr lang="en-US" sz="3600" dirty="0" err="1">
                <a:latin typeface="NikoshBAN" panose="02000000000000000000" pitchFamily="2" charset="0"/>
                <a:cs typeface="NikoshBAN" panose="02000000000000000000" pitchFamily="2" charset="0"/>
              </a:rPr>
              <a:t>নবার্গের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অনিশ্চয়তা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নীতি</a:t>
            </a:r>
            <a:r>
              <a:rPr lang="bn-BD" sz="3600" dirty="0">
                <a:latin typeface="NikoshBAN" panose="02000000000000000000" pitchFamily="2" charset="0"/>
                <a:cs typeface="NikoshBAN" panose="02000000000000000000" pitchFamily="2" charset="0"/>
              </a:rPr>
              <a:t> ব্যাখ্যা করতে পারে না</a:t>
            </a:r>
            <a:r>
              <a:rPr lang="bn-BD" sz="1800" dirty="0">
                <a:latin typeface="NikoshBAN" panose="02000000000000000000" pitchFamily="2" charset="0"/>
                <a:cs typeface="NikoshBAN" panose="02000000000000000000" pitchFamily="2" charset="0"/>
              </a:rPr>
              <a:t>।</a:t>
            </a:r>
          </a:p>
        </p:txBody>
      </p:sp>
      <p:sp>
        <p:nvSpPr>
          <p:cNvPr id="25" name="TextBox 24">
            <a:extLst>
              <a:ext uri="{FF2B5EF4-FFF2-40B4-BE49-F238E27FC236}">
                <a16:creationId xmlns="" xmlns:a16="http://schemas.microsoft.com/office/drawing/2014/main" id="{28A1B62D-CE8F-45D2-9E37-31F604ADEE36}"/>
              </a:ext>
            </a:extLst>
          </p:cNvPr>
          <p:cNvSpPr txBox="1"/>
          <p:nvPr/>
        </p:nvSpPr>
        <p:spPr>
          <a:xfrm>
            <a:off x="3047999" y="1373131"/>
            <a:ext cx="9143999" cy="584775"/>
          </a:xfrm>
          <a:prstGeom prst="rect">
            <a:avLst/>
          </a:prstGeom>
          <a:noFill/>
        </p:spPr>
        <p:txBody>
          <a:bodyPr wrap="square">
            <a:spAutoFit/>
          </a:bodyPr>
          <a:lstStyle/>
          <a:p>
            <a:pPr>
              <a:buFont typeface="Wingdings" panose="05000000000000000000" pitchFamily="2" charset="2"/>
              <a:buChar char="Ø"/>
            </a:pPr>
            <a:r>
              <a:rPr lang="bn-BD" sz="3200" dirty="0">
                <a:latin typeface="NikoshBAN" panose="02000000000000000000" pitchFamily="2" charset="0"/>
                <a:cs typeface="NikoshBAN" panose="02000000000000000000" pitchFamily="2" charset="0"/>
              </a:rPr>
              <a:t>একাধিক ইলেকট্রন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বিশিষ্ট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পরমাণুর</a:t>
            </a:r>
            <a:r>
              <a:rPr lang="bn-BD" sz="3200" dirty="0">
                <a:latin typeface="NikoshBAN" panose="02000000000000000000" pitchFamily="2" charset="0"/>
                <a:cs typeface="NikoshBAN" panose="02000000000000000000" pitchFamily="2" charset="0"/>
              </a:rPr>
              <a:t> বর্ণালি ব্যাখ্যা করতে পারে না।</a:t>
            </a:r>
          </a:p>
        </p:txBody>
      </p:sp>
      <p:sp>
        <p:nvSpPr>
          <p:cNvPr id="27" name="TextBox 26">
            <a:extLst>
              <a:ext uri="{FF2B5EF4-FFF2-40B4-BE49-F238E27FC236}">
                <a16:creationId xmlns="" xmlns:a16="http://schemas.microsoft.com/office/drawing/2014/main" id="{1664937E-0A89-4722-8152-9670ECE15D48}"/>
              </a:ext>
            </a:extLst>
          </p:cNvPr>
          <p:cNvSpPr txBox="1"/>
          <p:nvPr/>
        </p:nvSpPr>
        <p:spPr>
          <a:xfrm>
            <a:off x="3048000" y="3430625"/>
            <a:ext cx="9144000" cy="646331"/>
          </a:xfrm>
          <a:prstGeom prst="rect">
            <a:avLst/>
          </a:prstGeom>
          <a:noFill/>
        </p:spPr>
        <p:txBody>
          <a:bodyPr wrap="square">
            <a:spAutoFit/>
          </a:bodyPr>
          <a:lstStyle/>
          <a:p>
            <a:pPr marL="571500" indent="-571500">
              <a:buFont typeface="Wingdings" panose="05000000000000000000" pitchFamily="2" charset="2"/>
              <a:buChar char="Ø"/>
            </a:pPr>
            <a:r>
              <a:rPr lang="bn-BD" sz="3600" dirty="0">
                <a:latin typeface="NikoshBAN" panose="02000000000000000000" pitchFamily="2" charset="0"/>
                <a:cs typeface="NikoshBAN" panose="02000000000000000000" pitchFamily="2" charset="0"/>
              </a:rPr>
              <a:t>বর্ণালিতে একাধিক রেখার উৎপত্তি ব্যাখ্যা করতে পারে</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না। </a:t>
            </a:r>
            <a:endParaRPr lang="en-US" sz="3600" dirty="0"/>
          </a:p>
        </p:txBody>
      </p:sp>
      <p:sp>
        <p:nvSpPr>
          <p:cNvPr id="29" name="TextBox 28">
            <a:extLst>
              <a:ext uri="{FF2B5EF4-FFF2-40B4-BE49-F238E27FC236}">
                <a16:creationId xmlns="" xmlns:a16="http://schemas.microsoft.com/office/drawing/2014/main" id="{5A3E4B12-74A4-4E1D-B66C-508505B895D3}"/>
              </a:ext>
            </a:extLst>
          </p:cNvPr>
          <p:cNvSpPr txBox="1"/>
          <p:nvPr/>
        </p:nvSpPr>
        <p:spPr>
          <a:xfrm>
            <a:off x="0" y="0"/>
            <a:ext cx="12191998" cy="769441"/>
          </a:xfrm>
          <a:prstGeom prst="rect">
            <a:avLst/>
          </a:prstGeom>
          <a:solidFill>
            <a:srgbClr val="00B0F0"/>
          </a:solidFill>
        </p:spPr>
        <p:txBody>
          <a:bodyPr wrap="square">
            <a:spAutoFit/>
          </a:bodyPr>
          <a:lstStyle/>
          <a:p>
            <a:pPr algn="ctr"/>
            <a:r>
              <a:rPr lang="bn-BD" sz="4400" dirty="0">
                <a:latin typeface="NikoshBAN" panose="02000000000000000000" pitchFamily="2" charset="0"/>
                <a:cs typeface="NikoshBAN" panose="02000000000000000000" pitchFamily="2" charset="0"/>
              </a:rPr>
              <a:t>বোর মডে</a:t>
            </a:r>
            <a:r>
              <a:rPr lang="en-US" sz="4400" dirty="0" err="1">
                <a:latin typeface="NikoshBAN" panose="02000000000000000000" pitchFamily="2" charset="0"/>
                <a:cs typeface="NikoshBAN" panose="02000000000000000000" pitchFamily="2" charset="0"/>
              </a:rPr>
              <a:t>লের</a:t>
            </a:r>
            <a:r>
              <a:rPr lang="bn-BD" sz="4400" dirty="0">
                <a:latin typeface="NikoshBAN" panose="02000000000000000000" pitchFamily="2" charset="0"/>
                <a:cs typeface="NikoshBAN" panose="02000000000000000000" pitchFamily="2" charset="0"/>
              </a:rPr>
              <a:t> ত্রুটি  </a:t>
            </a:r>
            <a:endParaRPr lang="en-GB"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75805453"/>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0EB8B21F-5989-4E25-BE5C-50795917D7D4}"/>
                  </a:ext>
                </a:extLst>
              </p:cNvPr>
              <p:cNvSpPr txBox="1"/>
              <p:nvPr/>
            </p:nvSpPr>
            <p:spPr>
              <a:xfrm>
                <a:off x="0" y="46327"/>
                <a:ext cx="12192000" cy="6610592"/>
              </a:xfrm>
              <a:prstGeom prst="rect">
                <a:avLst/>
              </a:prstGeom>
              <a:noFill/>
            </p:spPr>
            <p:txBody>
              <a:bodyPr wrap="square">
                <a:spAutoFit/>
              </a:bodyPr>
              <a:lstStyle/>
              <a:p>
                <a:pPr marL="457200" indent="-457200">
                  <a:buFont typeface="Wingdings" panose="05000000000000000000" pitchFamily="2" charset="2"/>
                  <a:buChar char="Ø"/>
                </a:pPr>
                <a:r>
                  <a:rPr lang="en-US" sz="2800" dirty="0"/>
                  <a:t>জিম্যান </a:t>
                </a:r>
                <a:r>
                  <a:rPr lang="en-US" sz="2800" dirty="0" err="1"/>
                  <a:t>প্রভাবকিঃবাহ্যিকচৌম্বকপ্রভাবেপারমানবিকবর্ণালিরেখাএকাধিকরেখারবিভক্তহয়েপড়ে</a:t>
                </a:r>
                <a:r>
                  <a:rPr lang="en-US" sz="2800" dirty="0"/>
                  <a:t> ।</a:t>
                </a:r>
              </a:p>
              <a:p>
                <a:pPr marL="457200" indent="-457200">
                  <a:buFont typeface="Wingdings" panose="05000000000000000000" pitchFamily="2" charset="2"/>
                  <a:buChar char="Ø"/>
                </a:pPr>
                <a:r>
                  <a:rPr lang="en-US" sz="2800" dirty="0" err="1"/>
                  <a:t>স্টার্কপ্রভাবকিঃপারমানবিকবর্ণালিরওপরবাহ্যিকতড়িৎক্ষেত্রেরপ্রভাবেপারমানবিকস্তরগুলোআলাদাহয়েযায়এবংজটিলবর্ণালিরউদ্ভবঘটে</a:t>
                </a:r>
                <a:r>
                  <a:rPr lang="en-US" sz="2800" dirty="0"/>
                  <a:t> ।</a:t>
                </a:r>
              </a:p>
              <a:p>
                <a:pPr marL="457200" indent="-457200">
                  <a:buFont typeface="Wingdings" panose="05000000000000000000" pitchFamily="2" charset="2"/>
                  <a:buChar char="Ø"/>
                </a:pPr>
                <a:r>
                  <a:rPr lang="en-US" sz="2800" dirty="0" err="1"/>
                  <a:t>হাইজেনবার্গেরঅনিশ্চয়তানীতিঃযদিকোনোগতিশীলকণারঅবস্থাননির্ভুলভাবেনির্ণয়করাযায়</a:t>
                </a:r>
                <a:r>
                  <a:rPr lang="en-US" sz="2800" dirty="0"/>
                  <a:t>, </a:t>
                </a:r>
                <a:r>
                  <a:rPr lang="en-US" sz="2800" dirty="0" err="1"/>
                  <a:t>তখনএরভরবেগনির্ণয়অনিশ্চিতহয়েপড়ে</a:t>
                </a:r>
                <a:r>
                  <a:rPr lang="en-US" sz="2800" dirty="0"/>
                  <a:t> । </a:t>
                </a:r>
                <a:r>
                  <a:rPr lang="en-US" sz="2800" dirty="0" err="1"/>
                  <a:t>আবার</a:t>
                </a:r>
                <a:r>
                  <a:rPr lang="en-US" sz="2800" dirty="0"/>
                  <a:t> ঐ </a:t>
                </a:r>
                <a:r>
                  <a:rPr lang="en-US" sz="2800" dirty="0" err="1"/>
                  <a:t>কণারভরবেগনির্ভুলভাবেনির্ণয়করাসম্ভবহলে</a:t>
                </a:r>
                <a:r>
                  <a:rPr lang="en-US" sz="2800" dirty="0"/>
                  <a:t>, </a:t>
                </a:r>
                <a:r>
                  <a:rPr lang="en-US" sz="2800" dirty="0" err="1"/>
                  <a:t>তখনএরঅবস্থাননির্ণয়অনিশ্চিতহয়েপড়ে</a:t>
                </a:r>
                <a:r>
                  <a:rPr lang="en-US" sz="2800" dirty="0"/>
                  <a:t> । এ </a:t>
                </a:r>
                <a:r>
                  <a:rPr lang="en-US" sz="2800" dirty="0" err="1"/>
                  <a:t>সম্পর্ককেহাইজেনবার্গেরঅনিশ্চয়তানীতিবলে</a:t>
                </a:r>
                <a:r>
                  <a:rPr lang="en-US" sz="2800" dirty="0"/>
                  <a:t>। </a:t>
                </a:r>
              </a:p>
              <a:p>
                <a:pPr marL="457200" indent="-457200">
                  <a:buFont typeface="Wingdings" panose="05000000000000000000" pitchFamily="2" charset="2"/>
                  <a:buChar char="Ø"/>
                </a:pPr>
                <a:r>
                  <a:rPr lang="en-US" sz="2800" dirty="0" err="1"/>
                  <a:t>কৌনিকভরবেগেঃmvr</a:t>
                </a:r>
                <a14:m>
                  <m:oMath xmlns:m="http://schemas.openxmlformats.org/officeDocument/2006/math">
                    <m:r>
                      <a:rPr lang="en-US" sz="2800" i="1" smtClean="0">
                        <a:latin typeface="Cambria Math" panose="02040503050406030204" pitchFamily="18" charset="0"/>
                        <a:ea typeface="Cambria Math" panose="02040503050406030204" pitchFamily="18" charset="0"/>
                      </a:rPr>
                      <m:t>=</m:t>
                    </m:r>
                    <m:f>
                      <m:fPr>
                        <m:ctrlPr>
                          <a:rPr lang="en-US" sz="2800" i="1" dirty="0" smtClean="0">
                            <a:latin typeface="Cambria Math"/>
                          </a:rPr>
                        </m:ctrlPr>
                      </m:fPr>
                      <m:num>
                        <m:r>
                          <a:rPr lang="en-US" sz="2800" b="0" i="1" dirty="0" smtClean="0">
                            <a:latin typeface="Cambria Math" panose="02040503050406030204" pitchFamily="18" charset="0"/>
                          </a:rPr>
                          <m:t>𝑛</m:t>
                        </m:r>
                        <m:r>
                          <a:rPr lang="en-US" sz="2800" b="0" i="1" dirty="0" smtClean="0">
                            <a:latin typeface="Cambria Math" panose="02040503050406030204" pitchFamily="18" charset="0"/>
                          </a:rPr>
                          <m:t>h</m:t>
                        </m:r>
                      </m:num>
                      <m:den>
                        <m:r>
                          <a:rPr lang="en-US" sz="2800" b="0" i="1" dirty="0" smtClean="0">
                            <a:latin typeface="Cambria Math" panose="02040503050406030204" pitchFamily="18" charset="0"/>
                          </a:rPr>
                          <m:t>2</m:t>
                        </m:r>
                        <m:r>
                          <a:rPr lang="en-US" sz="2800" b="0" i="1" dirty="0" smtClean="0">
                            <a:latin typeface="Cambria Math" panose="02040503050406030204" pitchFamily="18" charset="0"/>
                            <a:ea typeface="Cambria Math" panose="02040503050406030204" pitchFamily="18" charset="0"/>
                          </a:rPr>
                          <m:t>𝜋</m:t>
                        </m:r>
                      </m:den>
                    </m:f>
                  </m:oMath>
                </a14:m>
                <a:endParaRPr lang="en-US" sz="2800" dirty="0" err="1"/>
              </a:p>
              <a:p>
                <a:pPr marL="457200" indent="-457200">
                  <a:buFont typeface="Wingdings" panose="05000000000000000000" pitchFamily="2" charset="2"/>
                  <a:buChar char="Ø"/>
                </a:pPr>
                <a:r>
                  <a:rPr lang="en-US" sz="2800" dirty="0"/>
                  <a:t>n </a:t>
                </a:r>
                <a:r>
                  <a:rPr lang="en-US" sz="2800" dirty="0" err="1"/>
                  <a:t>তমকক্ষেরব্যাসার্ধঃ</a:t>
                </a:r>
                <a:r>
                  <a:rPr lang="en-US" sz="2800" dirty="0"/>
                  <a:t>  r</a:t>
                </a:r>
                <a14:m>
                  <m:oMath xmlns:m="http://schemas.openxmlformats.org/officeDocument/2006/math">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 </m:t>
                    </m:r>
                    <m:f>
                      <m:fPr>
                        <m:ctrlPr>
                          <a:rPr lang="en-US" sz="2800" i="1" dirty="0" smtClean="0">
                            <a:latin typeface="Cambria Math"/>
                          </a:rPr>
                        </m:ctrlPr>
                      </m:fPr>
                      <m:num>
                        <m:sSup>
                          <m:sSupPr>
                            <m:ctrlPr>
                              <a:rPr lang="en-US" sz="2800" i="1" smtClean="0">
                                <a:latin typeface="Cambria Math"/>
                              </a:rPr>
                            </m:ctrlPr>
                          </m:sSupPr>
                          <m:e>
                            <m:r>
                              <a:rPr lang="en-US" sz="2800" b="0" i="1" smtClean="0">
                                <a:latin typeface="Cambria Math" panose="02040503050406030204" pitchFamily="18" charset="0"/>
                              </a:rPr>
                              <m:t>𝑛</m:t>
                            </m:r>
                          </m:e>
                          <m:sup>
                            <m:r>
                              <a:rPr lang="en-US" sz="2800" b="0" i="1" smtClean="0">
                                <a:latin typeface="Cambria Math" panose="02040503050406030204" pitchFamily="18" charset="0"/>
                              </a:rPr>
                              <m:t>2</m:t>
                            </m:r>
                          </m:sup>
                        </m:sSup>
                        <m:sSup>
                          <m:sSupPr>
                            <m:ctrlPr>
                              <a:rPr lang="en-US" sz="2800" i="1" smtClean="0">
                                <a:latin typeface="Cambria Math"/>
                              </a:rPr>
                            </m:ctrlPr>
                          </m:sSupPr>
                          <m:e>
                            <m:r>
                              <a:rPr lang="en-US" sz="2800" b="0" i="1" smtClean="0">
                                <a:latin typeface="Cambria Math" panose="02040503050406030204" pitchFamily="18" charset="0"/>
                              </a:rPr>
                              <m:t>h</m:t>
                            </m:r>
                          </m:e>
                          <m:sup>
                            <m:r>
                              <a:rPr lang="en-US" sz="2800" b="0" i="1" smtClean="0">
                                <a:latin typeface="Cambria Math" panose="02040503050406030204" pitchFamily="18" charset="0"/>
                              </a:rPr>
                              <m:t>2</m:t>
                            </m:r>
                          </m:sup>
                        </m:sSup>
                      </m:num>
                      <m:den>
                        <m:r>
                          <m:rPr>
                            <m:nor/>
                          </m:rPr>
                          <a:rPr lang="en-US" sz="2800" dirty="0" smtClean="0"/>
                          <m:t>4</m:t>
                        </m:r>
                        <m:sSup>
                          <m:sSupPr>
                            <m:ctrlPr>
                              <a:rPr lang="en-US" sz="2800" i="1" dirty="0" smtClean="0">
                                <a:latin typeface="Cambria Math"/>
                                <a:ea typeface="Cambria Math" panose="02040503050406030204" pitchFamily="18" charset="0"/>
                              </a:rPr>
                            </m:ctrlPr>
                          </m:sSupPr>
                          <m:e>
                            <m:r>
                              <a:rPr lang="en-US" sz="2800" i="1" dirty="0" smtClean="0">
                                <a:latin typeface="Cambria Math" panose="02040503050406030204" pitchFamily="18" charset="0"/>
                                <a:ea typeface="Cambria Math" panose="02040503050406030204" pitchFamily="18" charset="0"/>
                              </a:rPr>
                              <m:t>𝜋</m:t>
                            </m:r>
                          </m:e>
                          <m:sup>
                            <m:r>
                              <a:rPr lang="en-US" sz="2800" b="0" i="1" dirty="0" smtClean="0">
                                <a:latin typeface="Cambria Math" panose="02040503050406030204" pitchFamily="18" charset="0"/>
                                <a:ea typeface="Cambria Math" panose="02040503050406030204" pitchFamily="18" charset="0"/>
                              </a:rPr>
                              <m:t>2</m:t>
                            </m:r>
                          </m:sup>
                        </m:sSup>
                        <m:r>
                          <m:rPr>
                            <m:nor/>
                          </m:rPr>
                          <a:rPr lang="en-US" sz="2800" dirty="0"/>
                          <m:t>mZ</m:t>
                        </m:r>
                        <m:sSup>
                          <m:sSupPr>
                            <m:ctrlPr>
                              <a:rPr lang="en-US" sz="2800" i="1" dirty="0" smtClean="0">
                                <a:latin typeface="Cambria Math"/>
                              </a:rPr>
                            </m:ctrlPr>
                          </m:sSupPr>
                          <m:e>
                            <m:r>
                              <a:rPr lang="en-US" sz="2800" b="0" i="1" dirty="0" smtClean="0">
                                <a:latin typeface="Cambria Math" panose="02040503050406030204" pitchFamily="18" charset="0"/>
                              </a:rPr>
                              <m:t>𝑒</m:t>
                            </m:r>
                          </m:e>
                          <m:sup>
                            <m:r>
                              <a:rPr lang="en-US" sz="2800" b="0" i="1" dirty="0" smtClean="0">
                                <a:latin typeface="Cambria Math" panose="02040503050406030204" pitchFamily="18" charset="0"/>
                              </a:rPr>
                              <m:t>2</m:t>
                            </m:r>
                          </m:sup>
                        </m:sSup>
                      </m:den>
                    </m:f>
                  </m:oMath>
                </a14:m>
                <a:endParaRPr lang="en-US" sz="2800" dirty="0"/>
              </a:p>
              <a:p>
                <a:pPr marL="457200" indent="-457200">
                  <a:buFont typeface="Wingdings" panose="05000000000000000000" pitchFamily="2" charset="2"/>
                  <a:buChar char="Ø"/>
                </a:pPr>
                <a:r>
                  <a:rPr lang="en-US" sz="2800" dirty="0"/>
                  <a:t>n </a:t>
                </a:r>
                <a:r>
                  <a:rPr lang="en-US" sz="2800" dirty="0" err="1"/>
                  <a:t>তমকক্ষেরআবর্তনশীলইলেকট্রনেরবেগঃ</a:t>
                </a:r>
                <a14:m>
                  <m:oMath xmlns:m="http://schemas.openxmlformats.org/officeDocument/2006/math">
                    <m:sSub>
                      <m:sSubPr>
                        <m:ctrlPr>
                          <a:rPr lang="en-US" sz="2800" i="1" smtClean="0">
                            <a:latin typeface="Cambria Math"/>
                          </a:rPr>
                        </m:ctrlPr>
                      </m:sSubPr>
                      <m:e>
                        <m:r>
                          <a:rPr lang="en-US" sz="2800" b="0" i="1" smtClean="0">
                            <a:latin typeface="Cambria Math" panose="02040503050406030204" pitchFamily="18" charset="0"/>
                          </a:rPr>
                          <m:t>𝑉</m:t>
                        </m:r>
                      </m:e>
                      <m:sub>
                        <m:r>
                          <a:rPr lang="en-US" sz="2800" b="0" i="1" smtClean="0">
                            <a:latin typeface="Cambria Math" panose="02040503050406030204" pitchFamily="18" charset="0"/>
                          </a:rPr>
                          <m:t>𝑛</m:t>
                        </m:r>
                      </m:sub>
                    </m:sSub>
                    <m:r>
                      <a:rPr lang="en-US" sz="2800" i="1" dirty="0" smtClean="0">
                        <a:latin typeface="Cambria Math" panose="02040503050406030204" pitchFamily="18" charset="0"/>
                        <a:ea typeface="Cambria Math" panose="02040503050406030204" pitchFamily="18" charset="0"/>
                      </a:rPr>
                      <m:t>=</m:t>
                    </m:r>
                    <m:f>
                      <m:fPr>
                        <m:ctrlPr>
                          <a:rPr lang="en-US" sz="2800" i="1" dirty="0" smtClean="0">
                            <a:latin typeface="Cambria Math"/>
                          </a:rPr>
                        </m:ctrlPr>
                      </m:fPr>
                      <m:num>
                        <m:r>
                          <a:rPr lang="en-US" sz="2800" b="0" i="1" dirty="0" smtClean="0">
                            <a:latin typeface="Cambria Math" panose="02040503050406030204" pitchFamily="18" charset="0"/>
                          </a:rPr>
                          <m:t>2</m:t>
                        </m:r>
                        <m:r>
                          <a:rPr lang="en-US" sz="2800" b="0" i="1" dirty="0" smtClean="0">
                            <a:latin typeface="Cambria Math" panose="02040503050406030204" pitchFamily="18" charset="0"/>
                            <a:ea typeface="Cambria Math" panose="02040503050406030204" pitchFamily="18" charset="0"/>
                          </a:rPr>
                          <m:t>𝜋</m:t>
                        </m:r>
                        <m:r>
                          <a:rPr lang="en-US" sz="2800" b="0" i="1" dirty="0" smtClean="0">
                            <a:latin typeface="Cambria Math" panose="02040503050406030204" pitchFamily="18" charset="0"/>
                            <a:ea typeface="Cambria Math" panose="02040503050406030204" pitchFamily="18" charset="0"/>
                          </a:rPr>
                          <m:t>𝑍</m:t>
                        </m:r>
                        <m:sSup>
                          <m:sSupPr>
                            <m:ctrlPr>
                              <a:rPr lang="en-US" sz="2800" i="1" dirty="0" smtClean="0">
                                <a:latin typeface="Cambria Math"/>
                              </a:rPr>
                            </m:ctrlPr>
                          </m:sSupPr>
                          <m:e>
                            <m:r>
                              <a:rPr lang="en-US" sz="2800" b="0" i="1" dirty="0" smtClean="0">
                                <a:latin typeface="Cambria Math" panose="02040503050406030204" pitchFamily="18" charset="0"/>
                              </a:rPr>
                              <m:t>𝑒</m:t>
                            </m:r>
                          </m:e>
                          <m:sup>
                            <m:r>
                              <a:rPr lang="en-US" sz="2800" b="0" i="1" dirty="0" smtClean="0">
                                <a:latin typeface="Cambria Math" panose="02040503050406030204" pitchFamily="18" charset="0"/>
                              </a:rPr>
                              <m:t>2</m:t>
                            </m:r>
                          </m:sup>
                        </m:sSup>
                      </m:num>
                      <m:den>
                        <m:r>
                          <a:rPr lang="en-US" sz="2800" b="0" i="1" dirty="0" smtClean="0">
                            <a:latin typeface="Cambria Math" panose="02040503050406030204" pitchFamily="18" charset="0"/>
                          </a:rPr>
                          <m:t>𝑛</m:t>
                        </m:r>
                        <m:r>
                          <a:rPr lang="en-US" sz="2800" b="0" i="1" dirty="0" smtClean="0">
                            <a:latin typeface="Cambria Math" panose="02040503050406030204" pitchFamily="18" charset="0"/>
                          </a:rPr>
                          <m:t>h</m:t>
                        </m:r>
                      </m:den>
                    </m:f>
                  </m:oMath>
                </a14:m>
                <a:endParaRPr lang="en-US" sz="2800" dirty="0" err="1"/>
              </a:p>
              <a:p>
                <a:pPr marL="457200" indent="-457200">
                  <a:buFont typeface="Wingdings" panose="05000000000000000000" pitchFamily="2" charset="2"/>
                  <a:buChar char="Ø"/>
                </a:pPr>
                <a:r>
                  <a:rPr lang="en-US" sz="2800" dirty="0"/>
                  <a:t>n </a:t>
                </a:r>
                <a:r>
                  <a:rPr lang="en-US" sz="2800" dirty="0" err="1"/>
                  <a:t>তমকক্ষেরআবর্তনশীলইলেকট্রনেরমোটশক্তিঃ</a:t>
                </a:r>
                <a14:m>
                  <m:oMath xmlns:m="http://schemas.openxmlformats.org/officeDocument/2006/math">
                    <m:sSub>
                      <m:sSubPr>
                        <m:ctrlPr>
                          <a:rPr lang="en-US" sz="2800" i="1" smtClean="0">
                            <a:latin typeface="Cambria Math"/>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𝑛</m:t>
                        </m:r>
                      </m:sub>
                    </m:sSub>
                    <m:r>
                      <a:rPr lang="en-US" sz="2800" i="1" dirty="0" smtClean="0">
                        <a:latin typeface="Cambria Math" panose="02040503050406030204" pitchFamily="18" charset="0"/>
                        <a:ea typeface="Cambria Math" panose="02040503050406030204" pitchFamily="18" charset="0"/>
                      </a:rPr>
                      <m:t>=−</m:t>
                    </m:r>
                    <m:f>
                      <m:fPr>
                        <m:ctrlPr>
                          <a:rPr lang="en-US" sz="2800" i="1" dirty="0" smtClean="0">
                            <a:latin typeface="Cambria Math"/>
                          </a:rPr>
                        </m:ctrlPr>
                      </m:fPr>
                      <m:num>
                        <m:r>
                          <m:rPr>
                            <m:nor/>
                          </m:rPr>
                          <a:rPr lang="en-US" sz="2800" dirty="0" smtClean="0"/>
                          <m:t>2</m:t>
                        </m:r>
                        <m:sSup>
                          <m:sSupPr>
                            <m:ctrlPr>
                              <a:rPr lang="en-US" sz="2800" i="1" dirty="0" smtClean="0">
                                <a:latin typeface="Cambria Math"/>
                              </a:rPr>
                            </m:ctrlPr>
                          </m:sSupPr>
                          <m:e>
                            <m:r>
                              <a:rPr lang="en-US" sz="2800" i="1" dirty="0" smtClean="0">
                                <a:latin typeface="Cambria Math" panose="02040503050406030204" pitchFamily="18" charset="0"/>
                                <a:ea typeface="Cambria Math" panose="02040503050406030204" pitchFamily="18" charset="0"/>
                              </a:rPr>
                              <m:t>𝜋</m:t>
                            </m:r>
                          </m:e>
                          <m:sup>
                            <m:r>
                              <a:rPr lang="en-US" sz="2800" b="0" i="1" dirty="0" smtClean="0">
                                <a:latin typeface="Cambria Math" panose="02040503050406030204" pitchFamily="18" charset="0"/>
                              </a:rPr>
                              <m:t>2</m:t>
                            </m:r>
                          </m:sup>
                        </m:sSup>
                        <m:r>
                          <m:rPr>
                            <m:nor/>
                          </m:rPr>
                          <a:rPr lang="en-US" sz="2800" dirty="0"/>
                          <m:t>m</m:t>
                        </m:r>
                        <m:sSup>
                          <m:sSupPr>
                            <m:ctrlPr>
                              <a:rPr lang="en-US" sz="2800" i="1" dirty="0" smtClean="0">
                                <a:latin typeface="Cambria Math"/>
                              </a:rPr>
                            </m:ctrlPr>
                          </m:sSupPr>
                          <m:e>
                            <m:r>
                              <a:rPr lang="en-US" sz="2800" b="0" i="1" dirty="0" smtClean="0">
                                <a:latin typeface="Cambria Math" panose="02040503050406030204" pitchFamily="18" charset="0"/>
                              </a:rPr>
                              <m:t>𝑍</m:t>
                            </m:r>
                          </m:e>
                          <m:sup>
                            <m:r>
                              <a:rPr lang="en-US" sz="2800" b="0" i="1" dirty="0" smtClean="0">
                                <a:latin typeface="Cambria Math" panose="02040503050406030204" pitchFamily="18" charset="0"/>
                              </a:rPr>
                              <m:t>2</m:t>
                            </m:r>
                          </m:sup>
                        </m:sSup>
                        <m:sSup>
                          <m:sSupPr>
                            <m:ctrlPr>
                              <a:rPr lang="en-US" sz="2800" i="1" dirty="0" smtClean="0">
                                <a:latin typeface="Cambria Math"/>
                              </a:rPr>
                            </m:ctrlPr>
                          </m:sSupPr>
                          <m:e>
                            <m:r>
                              <a:rPr lang="en-US" sz="2800" b="0" i="1" dirty="0" smtClean="0">
                                <a:latin typeface="Cambria Math" panose="02040503050406030204" pitchFamily="18" charset="0"/>
                              </a:rPr>
                              <m:t>𝑒</m:t>
                            </m:r>
                          </m:e>
                          <m:sup>
                            <m:r>
                              <a:rPr lang="en-US" sz="2800" b="0" i="1" dirty="0" smtClean="0">
                                <a:latin typeface="Cambria Math" panose="02040503050406030204" pitchFamily="18" charset="0"/>
                              </a:rPr>
                              <m:t>4</m:t>
                            </m:r>
                          </m:sup>
                        </m:sSup>
                      </m:num>
                      <m:den>
                        <m:sSup>
                          <m:sSupPr>
                            <m:ctrlPr>
                              <a:rPr lang="en-US" sz="2800" i="1" smtClean="0">
                                <a:latin typeface="Cambria Math"/>
                              </a:rPr>
                            </m:ctrlPr>
                          </m:sSupPr>
                          <m:e>
                            <m:r>
                              <a:rPr lang="en-US" sz="2800" b="0" i="1" smtClean="0">
                                <a:latin typeface="Cambria Math" panose="02040503050406030204" pitchFamily="18" charset="0"/>
                              </a:rPr>
                              <m:t>𝑛</m:t>
                            </m:r>
                          </m:e>
                          <m:sup>
                            <m:r>
                              <a:rPr lang="en-US" sz="2800" b="0" i="1" smtClean="0">
                                <a:latin typeface="Cambria Math" panose="02040503050406030204" pitchFamily="18" charset="0"/>
                              </a:rPr>
                              <m:t>2</m:t>
                            </m:r>
                          </m:sup>
                        </m:sSup>
                        <m:sSup>
                          <m:sSupPr>
                            <m:ctrlPr>
                              <a:rPr lang="en-US" sz="2800" i="1" smtClean="0">
                                <a:latin typeface="Cambria Math"/>
                              </a:rPr>
                            </m:ctrlPr>
                          </m:sSupPr>
                          <m:e>
                            <m:r>
                              <a:rPr lang="en-US" sz="2800" b="0" i="1" smtClean="0">
                                <a:latin typeface="Cambria Math" panose="02040503050406030204" pitchFamily="18" charset="0"/>
                              </a:rPr>
                              <m:t>h</m:t>
                            </m:r>
                          </m:e>
                          <m:sup>
                            <m:r>
                              <a:rPr lang="en-US" sz="2800" b="0" i="1" smtClean="0">
                                <a:latin typeface="Cambria Math" panose="02040503050406030204" pitchFamily="18" charset="0"/>
                              </a:rPr>
                              <m:t>2</m:t>
                            </m:r>
                          </m:sup>
                        </m:sSup>
                      </m:den>
                    </m:f>
                  </m:oMath>
                </a14:m>
                <a:endParaRPr lang="en-US" sz="2800" dirty="0"/>
              </a:p>
            </p:txBody>
          </p:sp>
        </mc:Choice>
        <mc:Fallback xmlns="">
          <p:sp>
            <p:nvSpPr>
              <p:cNvPr id="3" name="TextBox 2">
                <a:extLst>
                  <a:ext uri="{FF2B5EF4-FFF2-40B4-BE49-F238E27FC236}">
                    <a16:creationId xmlns:a16="http://schemas.microsoft.com/office/drawing/2014/main" xmlns="" xmlns:a14="http://schemas.microsoft.com/office/drawing/2010/main" id="{0EB8B21F-5989-4E25-BE5C-50795917D7D4}"/>
                  </a:ext>
                </a:extLst>
              </p:cNvPr>
              <p:cNvSpPr txBox="1">
                <a:spLocks noRot="1" noChangeAspect="1" noMove="1" noResize="1" noEditPoints="1" noAdjustHandles="1" noChangeArrowheads="1" noChangeShapeType="1" noTextEdit="1"/>
              </p:cNvSpPr>
              <p:nvPr/>
            </p:nvSpPr>
            <p:spPr>
              <a:xfrm>
                <a:off x="0" y="46327"/>
                <a:ext cx="12192000" cy="6610592"/>
              </a:xfrm>
              <a:prstGeom prst="rect">
                <a:avLst/>
              </a:prstGeom>
              <a:blipFill>
                <a:blip r:embed="rId2"/>
                <a:stretch>
                  <a:fillRect l="-850" t="-1199" b="-369"/>
                </a:stretch>
              </a:blipFill>
            </p:spPr>
            <p:txBody>
              <a:bodyPr/>
              <a:lstStyle/>
              <a:p>
                <a:r>
                  <a:rPr lang="en-US">
                    <a:noFill/>
                  </a:rPr>
                  <a:t> </a:t>
                </a:r>
              </a:p>
            </p:txBody>
          </p:sp>
        </mc:Fallback>
      </mc:AlternateContent>
    </p:spTree>
    <p:extLst>
      <p:ext uri="{BB962C8B-B14F-4D97-AF65-F5344CB8AC3E}">
        <p14:creationId xmlns:p14="http://schemas.microsoft.com/office/powerpoint/2010/main" val="3651918282"/>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53596B6-2BF4-4C1D-B5E8-3CB820563372}"/>
              </a:ext>
            </a:extLst>
          </p:cNvPr>
          <p:cNvSpPr txBox="1"/>
          <p:nvPr/>
        </p:nvSpPr>
        <p:spPr>
          <a:xfrm>
            <a:off x="1" y="125506"/>
            <a:ext cx="12048564" cy="923330"/>
          </a:xfrm>
          <a:prstGeom prst="rect">
            <a:avLst/>
          </a:prstGeom>
          <a:solidFill>
            <a:srgbClr val="00B0F0"/>
          </a:solidFill>
        </p:spPr>
        <p:txBody>
          <a:bodyPr wrap="square">
            <a:spAutoFit/>
          </a:bodyPr>
          <a:lstStyle/>
          <a:p>
            <a:pPr algn="ctr"/>
            <a:r>
              <a:rPr lang="bn-BD" dirty="0">
                <a:latin typeface="SutonnyMJ" pitchFamily="2" charset="0"/>
                <a:cs typeface="SutonnyMJ" pitchFamily="2" charset="0"/>
              </a:rPr>
              <a:t> </a:t>
            </a:r>
            <a:r>
              <a:rPr lang="en-US" sz="5400" b="1" dirty="0" err="1">
                <a:latin typeface="SutonnyMJ" pitchFamily="2" charset="0"/>
                <a:cs typeface="SutonnyMJ" pitchFamily="2" charset="0"/>
              </a:rPr>
              <a:t>তুলনা</a:t>
            </a:r>
            <a:endParaRPr lang="en-US" dirty="0"/>
          </a:p>
        </p:txBody>
      </p:sp>
      <p:pic>
        <p:nvPicPr>
          <p:cNvPr id="6" name="Content Placeholder 4">
            <a:extLst>
              <a:ext uri="{FF2B5EF4-FFF2-40B4-BE49-F238E27FC236}">
                <a16:creationId xmlns="" xmlns:a16="http://schemas.microsoft.com/office/drawing/2014/main" id="{E39B41DC-4B27-4792-AE8E-A72A455DF2B1}"/>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332887" y="3606808"/>
            <a:ext cx="5071636" cy="2896516"/>
          </a:xfrm>
          <a:prstGeom prst="rect">
            <a:avLst/>
          </a:prstGeom>
        </p:spPr>
      </p:pic>
      <p:pic>
        <p:nvPicPr>
          <p:cNvPr id="9" name="Content Placeholder 2">
            <a:extLst>
              <a:ext uri="{FF2B5EF4-FFF2-40B4-BE49-F238E27FC236}">
                <a16:creationId xmlns="" xmlns:a16="http://schemas.microsoft.com/office/drawing/2014/main" id="{778CA1B5-DE2A-4B44-9DEA-8FA6A62A9635}"/>
              </a:ext>
            </a:extLst>
          </p:cNvPr>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6992471" y="3551992"/>
            <a:ext cx="4715435" cy="3074324"/>
          </a:xfrm>
          <a:prstGeom prst="rect">
            <a:avLst/>
          </a:prstGeom>
        </p:spPr>
      </p:pic>
      <p:sp>
        <p:nvSpPr>
          <p:cNvPr id="11" name="TextBox 10">
            <a:extLst>
              <a:ext uri="{FF2B5EF4-FFF2-40B4-BE49-F238E27FC236}">
                <a16:creationId xmlns="" xmlns:a16="http://schemas.microsoft.com/office/drawing/2014/main" id="{11D644DA-50E7-4DD7-8FBA-1C1E186715A6}"/>
              </a:ext>
            </a:extLst>
          </p:cNvPr>
          <p:cNvSpPr txBox="1"/>
          <p:nvPr/>
        </p:nvSpPr>
        <p:spPr>
          <a:xfrm>
            <a:off x="0" y="1955108"/>
            <a:ext cx="5071636" cy="707886"/>
          </a:xfrm>
          <a:prstGeom prst="rect">
            <a:avLst/>
          </a:prstGeom>
          <a:noFill/>
        </p:spPr>
        <p:txBody>
          <a:bodyPr wrap="square">
            <a:spAutoFit/>
          </a:bodyPr>
          <a:lstStyle/>
          <a:p>
            <a:r>
              <a:rPr lang="bn-BD" sz="4000" dirty="0">
                <a:latin typeface="NikoshBAN" panose="02000000000000000000" pitchFamily="2" charset="0"/>
                <a:cs typeface="NikoshBAN" panose="02000000000000000000" pitchFamily="2" charset="0"/>
              </a:rPr>
              <a:t>রাদারফোর্ড পরমানু মডেল</a:t>
            </a:r>
            <a:endParaRPr lang="en-GB" sz="4000" dirty="0"/>
          </a:p>
        </p:txBody>
      </p:sp>
      <p:sp>
        <p:nvSpPr>
          <p:cNvPr id="13" name="TextBox 12">
            <a:extLst>
              <a:ext uri="{FF2B5EF4-FFF2-40B4-BE49-F238E27FC236}">
                <a16:creationId xmlns="" xmlns:a16="http://schemas.microsoft.com/office/drawing/2014/main" id="{0B2C84BD-14C7-46C0-BB35-2EE169097AD1}"/>
              </a:ext>
            </a:extLst>
          </p:cNvPr>
          <p:cNvSpPr txBox="1"/>
          <p:nvPr/>
        </p:nvSpPr>
        <p:spPr>
          <a:xfrm>
            <a:off x="7602071" y="1973879"/>
            <a:ext cx="4715435" cy="707886"/>
          </a:xfrm>
          <a:prstGeom prst="rect">
            <a:avLst/>
          </a:prstGeom>
          <a:noFill/>
        </p:spPr>
        <p:txBody>
          <a:bodyPr wrap="square">
            <a:spAutoFit/>
          </a:bodyPr>
          <a:lstStyle/>
          <a:p>
            <a:r>
              <a:rPr lang="bn-BD" sz="4000" dirty="0">
                <a:latin typeface="NikoshBAN" panose="02000000000000000000" pitchFamily="2" charset="0"/>
                <a:cs typeface="NikoshBAN" panose="02000000000000000000" pitchFamily="2" charset="0"/>
              </a:rPr>
              <a:t>বোর পরমাণু মডেল</a:t>
            </a:r>
            <a:endParaRPr lang="en-GB"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36412636"/>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D7F3B2-8DCA-446B-8CCA-0552A7A4C922}"/>
              </a:ext>
            </a:extLst>
          </p:cNvPr>
          <p:cNvSpPr>
            <a:spLocks noGrp="1"/>
          </p:cNvSpPr>
          <p:nvPr>
            <p:ph type="title"/>
          </p:nvPr>
        </p:nvSpPr>
        <p:spPr>
          <a:xfrm>
            <a:off x="0" y="1"/>
            <a:ext cx="12192001" cy="950258"/>
          </a:xfrm>
          <a:solidFill>
            <a:srgbClr val="00B0F0"/>
          </a:solidFill>
        </p:spPr>
        <p:txBody>
          <a:bodyPr>
            <a:normAutofit/>
          </a:bodyPr>
          <a:lstStyle/>
          <a:p>
            <a:pPr algn="ctr"/>
            <a:r>
              <a:rPr lang="en-US" sz="4800" dirty="0" err="1"/>
              <a:t>রাদারফোর্ড</a:t>
            </a:r>
            <a:r>
              <a:rPr lang="en-US" sz="4800" dirty="0"/>
              <a:t> ও </a:t>
            </a:r>
            <a:r>
              <a:rPr lang="en-US" sz="4800" dirty="0" err="1"/>
              <a:t>বোর</a:t>
            </a:r>
            <a:r>
              <a:rPr lang="en-US" sz="4800" dirty="0"/>
              <a:t> </a:t>
            </a:r>
            <a:r>
              <a:rPr lang="en-US" sz="4800" dirty="0" err="1"/>
              <a:t>পরমানু</a:t>
            </a:r>
            <a:r>
              <a:rPr lang="en-US" sz="4800" dirty="0"/>
              <a:t> </a:t>
            </a:r>
            <a:r>
              <a:rPr lang="en-US" sz="4800" dirty="0" err="1"/>
              <a:t>মডেলর</a:t>
            </a:r>
            <a:r>
              <a:rPr lang="en-US" sz="4800" dirty="0"/>
              <a:t> </a:t>
            </a:r>
            <a:r>
              <a:rPr lang="en-US" sz="4800" dirty="0" err="1"/>
              <a:t>বৈসাদৃশ্য</a:t>
            </a:r>
            <a:r>
              <a:rPr lang="en-US" sz="4800" dirty="0"/>
              <a:t> </a:t>
            </a:r>
          </a:p>
        </p:txBody>
      </p:sp>
      <p:graphicFrame>
        <p:nvGraphicFramePr>
          <p:cNvPr id="4" name="Table 4">
            <a:extLst>
              <a:ext uri="{FF2B5EF4-FFF2-40B4-BE49-F238E27FC236}">
                <a16:creationId xmlns="" xmlns:a16="http://schemas.microsoft.com/office/drawing/2014/main" id="{0FEF669E-E914-4D54-8594-BBEC291B0B3D}"/>
              </a:ext>
            </a:extLst>
          </p:cNvPr>
          <p:cNvGraphicFramePr>
            <a:graphicFrameLocks noGrp="1"/>
          </p:cNvGraphicFramePr>
          <p:nvPr>
            <p:ph idx="1"/>
            <p:extLst>
              <p:ext uri="{D42A27DB-BD31-4B8C-83A1-F6EECF244321}">
                <p14:modId xmlns:p14="http://schemas.microsoft.com/office/powerpoint/2010/main" val="2871721327"/>
              </p:ext>
            </p:extLst>
          </p:nvPr>
        </p:nvGraphicFramePr>
        <p:xfrm>
          <a:off x="0" y="903088"/>
          <a:ext cx="12192000" cy="5954911"/>
        </p:xfrm>
        <a:graphic>
          <a:graphicData uri="http://schemas.openxmlformats.org/drawingml/2006/table">
            <a:tbl>
              <a:tblPr firstRow="1" bandRow="1">
                <a:tableStyleId>{5C22544A-7EE6-4342-B048-85BDC9FD1C3A}</a:tableStyleId>
              </a:tblPr>
              <a:tblGrid>
                <a:gridCol w="6096000">
                  <a:extLst>
                    <a:ext uri="{9D8B030D-6E8A-4147-A177-3AD203B41FA5}">
                      <a16:colId xmlns="" xmlns:a16="http://schemas.microsoft.com/office/drawing/2014/main" val="17468608"/>
                    </a:ext>
                  </a:extLst>
                </a:gridCol>
                <a:gridCol w="6096000">
                  <a:extLst>
                    <a:ext uri="{9D8B030D-6E8A-4147-A177-3AD203B41FA5}">
                      <a16:colId xmlns="" xmlns:a16="http://schemas.microsoft.com/office/drawing/2014/main" val="1862330832"/>
                    </a:ext>
                  </a:extLst>
                </a:gridCol>
              </a:tblGrid>
              <a:tr h="1357529">
                <a:tc>
                  <a:txBody>
                    <a:bodyPr/>
                    <a:lstStyle/>
                    <a:p>
                      <a:pPr marL="514350" indent="-514350">
                        <a:buFont typeface="Wingdings" panose="05000000000000000000" pitchFamily="2" charset="2"/>
                        <a:buChar char="§"/>
                      </a:pPr>
                      <a:r>
                        <a:rPr lang="en-US" sz="2800" dirty="0" err="1">
                          <a:solidFill>
                            <a:schemeClr val="tx1"/>
                          </a:solidFill>
                        </a:rPr>
                        <a:t>রাদারফোর্ডের</a:t>
                      </a:r>
                      <a:r>
                        <a:rPr lang="en-US" sz="2800" dirty="0">
                          <a:solidFill>
                            <a:schemeClr val="tx1"/>
                          </a:solidFill>
                        </a:rPr>
                        <a:t> </a:t>
                      </a:r>
                      <a:r>
                        <a:rPr lang="en-US" sz="2800" dirty="0" err="1">
                          <a:solidFill>
                            <a:schemeClr val="tx1"/>
                          </a:solidFill>
                        </a:rPr>
                        <a:t>পরমানু</a:t>
                      </a:r>
                      <a:r>
                        <a:rPr lang="en-US" sz="2800" dirty="0">
                          <a:solidFill>
                            <a:schemeClr val="tx1"/>
                          </a:solidFill>
                        </a:rPr>
                        <a:t> </a:t>
                      </a:r>
                      <a:r>
                        <a:rPr lang="en-US" sz="2800" dirty="0" err="1">
                          <a:solidFill>
                            <a:schemeClr val="tx1"/>
                          </a:solidFill>
                        </a:rPr>
                        <a:t>মডেল</a:t>
                      </a:r>
                      <a:r>
                        <a:rPr lang="en-US" sz="2800" dirty="0">
                          <a:solidFill>
                            <a:schemeClr val="tx1"/>
                          </a:solidFill>
                        </a:rPr>
                        <a:t> </a:t>
                      </a:r>
                      <a:r>
                        <a:rPr lang="en-US" sz="2800" dirty="0" err="1">
                          <a:solidFill>
                            <a:schemeClr val="tx1"/>
                          </a:solidFill>
                        </a:rPr>
                        <a:t>বলবিদ্যা</a:t>
                      </a:r>
                      <a:r>
                        <a:rPr lang="en-US" sz="2800" dirty="0">
                          <a:solidFill>
                            <a:schemeClr val="tx1"/>
                          </a:solidFill>
                        </a:rPr>
                        <a:t> </a:t>
                      </a:r>
                      <a:r>
                        <a:rPr lang="en-US" sz="2800" dirty="0" err="1">
                          <a:solidFill>
                            <a:schemeClr val="tx1"/>
                          </a:solidFill>
                        </a:rPr>
                        <a:t>ওপর</a:t>
                      </a:r>
                      <a:r>
                        <a:rPr lang="en-US" sz="2800" dirty="0">
                          <a:solidFill>
                            <a:schemeClr val="tx1"/>
                          </a:solidFill>
                        </a:rPr>
                        <a:t> </a:t>
                      </a:r>
                      <a:r>
                        <a:rPr lang="en-US" sz="2800" dirty="0" err="1">
                          <a:solidFill>
                            <a:schemeClr val="tx1"/>
                          </a:solidFill>
                        </a:rPr>
                        <a:t>প্রতিষ্ঠিত</a:t>
                      </a:r>
                      <a:endParaRPr lang="en-US" sz="2800" dirty="0">
                        <a:solidFill>
                          <a:schemeClr val="tx1"/>
                        </a:solidFill>
                      </a:endParaRPr>
                    </a:p>
                  </a:txBody>
                  <a:tcPr>
                    <a:solidFill>
                      <a:schemeClr val="accent5">
                        <a:lumMod val="40000"/>
                        <a:lumOff val="60000"/>
                      </a:schemeClr>
                    </a:solidFill>
                  </a:tcPr>
                </a:tc>
                <a:tc>
                  <a:txBody>
                    <a:bodyPr/>
                    <a:lstStyle/>
                    <a:p>
                      <a:pPr marL="514350" indent="-514350">
                        <a:buFont typeface="Wingdings" panose="05000000000000000000" pitchFamily="2" charset="2"/>
                        <a:buChar char="§"/>
                      </a:pPr>
                      <a:r>
                        <a:rPr lang="en-US" sz="2800" dirty="0" err="1">
                          <a:solidFill>
                            <a:schemeClr val="tx1"/>
                          </a:solidFill>
                        </a:rPr>
                        <a:t>বোর</a:t>
                      </a:r>
                      <a:r>
                        <a:rPr lang="en-US" sz="2800" dirty="0">
                          <a:solidFill>
                            <a:schemeClr val="tx1"/>
                          </a:solidFill>
                        </a:rPr>
                        <a:t> </a:t>
                      </a:r>
                      <a:r>
                        <a:rPr lang="en-US" sz="2800" dirty="0" err="1">
                          <a:solidFill>
                            <a:schemeClr val="tx1"/>
                          </a:solidFill>
                        </a:rPr>
                        <a:t>পরমানু</a:t>
                      </a:r>
                      <a:r>
                        <a:rPr lang="en-US" sz="2800" dirty="0">
                          <a:solidFill>
                            <a:schemeClr val="tx1"/>
                          </a:solidFill>
                        </a:rPr>
                        <a:t> </a:t>
                      </a:r>
                      <a:r>
                        <a:rPr lang="en-US" sz="2800" dirty="0" err="1">
                          <a:solidFill>
                            <a:schemeClr val="tx1"/>
                          </a:solidFill>
                        </a:rPr>
                        <a:t>মডেল</a:t>
                      </a:r>
                      <a:r>
                        <a:rPr lang="en-US" sz="2800" dirty="0">
                          <a:solidFill>
                            <a:schemeClr val="tx1"/>
                          </a:solidFill>
                        </a:rPr>
                        <a:t> </a:t>
                      </a:r>
                      <a:r>
                        <a:rPr lang="en-US" sz="2800" dirty="0" err="1">
                          <a:solidFill>
                            <a:schemeClr val="tx1"/>
                          </a:solidFill>
                        </a:rPr>
                        <a:t>প্ল্যাঙ্কের</a:t>
                      </a:r>
                      <a:r>
                        <a:rPr lang="en-US" sz="2800" dirty="0">
                          <a:solidFill>
                            <a:schemeClr val="tx1"/>
                          </a:solidFill>
                        </a:rPr>
                        <a:t> </a:t>
                      </a:r>
                      <a:r>
                        <a:rPr lang="en-US" sz="2800" dirty="0" err="1">
                          <a:solidFill>
                            <a:schemeClr val="tx1"/>
                          </a:solidFill>
                        </a:rPr>
                        <a:t>কোয়ান্টাম</a:t>
                      </a:r>
                      <a:r>
                        <a:rPr lang="en-US" sz="2800" dirty="0">
                          <a:solidFill>
                            <a:schemeClr val="tx1"/>
                          </a:solidFill>
                        </a:rPr>
                        <a:t> </a:t>
                      </a:r>
                      <a:r>
                        <a:rPr lang="en-US" sz="2800" dirty="0" err="1">
                          <a:solidFill>
                            <a:schemeClr val="tx1"/>
                          </a:solidFill>
                        </a:rPr>
                        <a:t>তত্ত্বের</a:t>
                      </a:r>
                      <a:r>
                        <a:rPr lang="en-US" sz="2800" dirty="0">
                          <a:solidFill>
                            <a:schemeClr val="tx1"/>
                          </a:solidFill>
                        </a:rPr>
                        <a:t>  </a:t>
                      </a:r>
                      <a:r>
                        <a:rPr lang="en-US" sz="2800" dirty="0" err="1">
                          <a:solidFill>
                            <a:schemeClr val="tx1"/>
                          </a:solidFill>
                        </a:rPr>
                        <a:t>ওপর</a:t>
                      </a:r>
                      <a:r>
                        <a:rPr lang="en-US" sz="2800" dirty="0">
                          <a:solidFill>
                            <a:schemeClr val="tx1"/>
                          </a:solidFill>
                        </a:rPr>
                        <a:t> </a:t>
                      </a:r>
                      <a:r>
                        <a:rPr lang="en-US" sz="2800" dirty="0" err="1">
                          <a:solidFill>
                            <a:schemeClr val="tx1"/>
                          </a:solidFill>
                        </a:rPr>
                        <a:t>প্রতিষ্ঠিত</a:t>
                      </a:r>
                      <a:endParaRPr lang="en-US" sz="2800" dirty="0">
                        <a:solidFill>
                          <a:schemeClr val="tx1"/>
                        </a:solidFill>
                      </a:endParaRPr>
                    </a:p>
                  </a:txBody>
                  <a:tcPr>
                    <a:solidFill>
                      <a:schemeClr val="accent5">
                        <a:lumMod val="40000"/>
                        <a:lumOff val="60000"/>
                      </a:schemeClr>
                    </a:solidFill>
                  </a:tcPr>
                </a:tc>
                <a:extLst>
                  <a:ext uri="{0D108BD9-81ED-4DB2-BD59-A6C34878D82A}">
                    <a16:rowId xmlns="" xmlns:a16="http://schemas.microsoft.com/office/drawing/2014/main" val="2927769554"/>
                  </a:ext>
                </a:extLst>
              </a:tr>
              <a:tr h="1650426">
                <a:tc>
                  <a:txBody>
                    <a:bodyPr/>
                    <a:lstStyle/>
                    <a:p>
                      <a:pPr marL="457200" indent="-457200">
                        <a:buFont typeface="Wingdings" panose="05000000000000000000" pitchFamily="2" charset="2"/>
                        <a:buChar char="§"/>
                      </a:pPr>
                      <a:r>
                        <a:rPr lang="en-US" sz="2800" dirty="0" err="1"/>
                        <a:t>পরমানুর</a:t>
                      </a:r>
                      <a:r>
                        <a:rPr lang="en-US" sz="2800" dirty="0"/>
                        <a:t> </a:t>
                      </a:r>
                      <a:r>
                        <a:rPr lang="en-US" sz="2800" dirty="0" err="1"/>
                        <a:t>নিউক্লিয়াসকে</a:t>
                      </a:r>
                      <a:r>
                        <a:rPr lang="en-US" sz="2800" dirty="0"/>
                        <a:t> </a:t>
                      </a:r>
                      <a:r>
                        <a:rPr lang="en-US" sz="2800" dirty="0" err="1"/>
                        <a:t>কেন্দ্র</a:t>
                      </a:r>
                      <a:r>
                        <a:rPr lang="en-US" sz="2800" dirty="0"/>
                        <a:t> </a:t>
                      </a:r>
                      <a:r>
                        <a:rPr lang="en-US" sz="2800" dirty="0" err="1"/>
                        <a:t>করে</a:t>
                      </a:r>
                      <a:r>
                        <a:rPr lang="en-US" sz="2800" dirty="0"/>
                        <a:t> </a:t>
                      </a:r>
                      <a:r>
                        <a:rPr lang="en-US" sz="2800" dirty="0" err="1"/>
                        <a:t>যেকোনো</a:t>
                      </a:r>
                      <a:r>
                        <a:rPr lang="en-US" sz="2800" dirty="0"/>
                        <a:t> </a:t>
                      </a:r>
                      <a:r>
                        <a:rPr lang="en-US" sz="2800" dirty="0" err="1"/>
                        <a:t>ব্যাসার্ধের</a:t>
                      </a:r>
                      <a:r>
                        <a:rPr lang="en-US" sz="2800" dirty="0"/>
                        <a:t> </a:t>
                      </a:r>
                      <a:r>
                        <a:rPr lang="en-US" sz="2800" dirty="0" err="1"/>
                        <a:t>বৃত্তাকর</a:t>
                      </a:r>
                      <a:r>
                        <a:rPr lang="en-US" sz="2800" dirty="0"/>
                        <a:t> </a:t>
                      </a:r>
                      <a:r>
                        <a:rPr lang="en-US" sz="2800" dirty="0" err="1"/>
                        <a:t>কক্ষপথে</a:t>
                      </a:r>
                      <a:r>
                        <a:rPr lang="en-US" sz="2800" dirty="0"/>
                        <a:t> </a:t>
                      </a:r>
                      <a:r>
                        <a:rPr lang="en-US" sz="2800" dirty="0" err="1"/>
                        <a:t>ইলেকট্রনগুলো</a:t>
                      </a:r>
                      <a:r>
                        <a:rPr lang="en-US" sz="2800" dirty="0"/>
                        <a:t> </a:t>
                      </a:r>
                      <a:r>
                        <a:rPr lang="en-US" sz="2800" dirty="0" err="1"/>
                        <a:t>আবর্তন</a:t>
                      </a:r>
                      <a:r>
                        <a:rPr lang="en-US" sz="2800" dirty="0"/>
                        <a:t> </a:t>
                      </a:r>
                      <a:r>
                        <a:rPr lang="en-US" sz="2800" dirty="0" err="1"/>
                        <a:t>করতে</a:t>
                      </a:r>
                      <a:r>
                        <a:rPr lang="en-US" sz="2800" dirty="0"/>
                        <a:t> </a:t>
                      </a:r>
                      <a:r>
                        <a:rPr lang="en-US" sz="2800" dirty="0" err="1"/>
                        <a:t>পারে</a:t>
                      </a:r>
                      <a:r>
                        <a:rPr lang="en-US" sz="2800" dirty="0"/>
                        <a:t>।</a:t>
                      </a:r>
                    </a:p>
                  </a:txBody>
                  <a:tcPr/>
                </a:tc>
                <a:tc>
                  <a:txBody>
                    <a:bodyPr/>
                    <a:lstStyle/>
                    <a:p>
                      <a:pPr marL="457200" indent="-457200">
                        <a:buFont typeface="Wingdings" panose="05000000000000000000" pitchFamily="2" charset="2"/>
                        <a:buChar char="§"/>
                      </a:pPr>
                      <a:r>
                        <a:rPr lang="en-US" sz="2800" dirty="0" err="1"/>
                        <a:t>ইলেকট্রনগুলো</a:t>
                      </a:r>
                      <a:r>
                        <a:rPr lang="en-US" sz="2800" dirty="0"/>
                        <a:t> </a:t>
                      </a:r>
                      <a:r>
                        <a:rPr lang="en-US" sz="2800" dirty="0" err="1"/>
                        <a:t>আবর্তনের</a:t>
                      </a:r>
                      <a:r>
                        <a:rPr lang="en-US" sz="2800" dirty="0"/>
                        <a:t> </a:t>
                      </a:r>
                      <a:r>
                        <a:rPr lang="en-US" sz="2800" dirty="0" err="1"/>
                        <a:t>জন্য</a:t>
                      </a:r>
                      <a:r>
                        <a:rPr lang="en-US" sz="2800" dirty="0"/>
                        <a:t> </a:t>
                      </a:r>
                      <a:r>
                        <a:rPr lang="en-US" sz="2800" dirty="0" err="1"/>
                        <a:t>কতগুলো</a:t>
                      </a:r>
                      <a:r>
                        <a:rPr lang="en-US" sz="2800" dirty="0"/>
                        <a:t> </a:t>
                      </a:r>
                      <a:r>
                        <a:rPr lang="en-US" sz="2800" dirty="0" err="1"/>
                        <a:t>নির্দিষ্ট</a:t>
                      </a:r>
                      <a:r>
                        <a:rPr lang="en-US" sz="2800" dirty="0"/>
                        <a:t> ও </a:t>
                      </a:r>
                      <a:r>
                        <a:rPr lang="en-US" sz="2800" dirty="0" err="1"/>
                        <a:t>সুস্থির</a:t>
                      </a:r>
                      <a:r>
                        <a:rPr lang="en-US" sz="2800" dirty="0"/>
                        <a:t> </a:t>
                      </a:r>
                      <a:r>
                        <a:rPr lang="en-US" sz="2800" dirty="0" err="1"/>
                        <a:t>কক্ষপথ</a:t>
                      </a:r>
                      <a:r>
                        <a:rPr lang="en-US" sz="2800" dirty="0"/>
                        <a:t> </a:t>
                      </a:r>
                      <a:r>
                        <a:rPr lang="en-US" sz="2800" dirty="0" err="1"/>
                        <a:t>আছে</a:t>
                      </a:r>
                      <a:r>
                        <a:rPr lang="en-US" sz="2800" dirty="0"/>
                        <a:t> ।</a:t>
                      </a:r>
                    </a:p>
                  </a:txBody>
                  <a:tcPr/>
                </a:tc>
                <a:extLst>
                  <a:ext uri="{0D108BD9-81ED-4DB2-BD59-A6C34878D82A}">
                    <a16:rowId xmlns="" xmlns:a16="http://schemas.microsoft.com/office/drawing/2014/main" val="3247971968"/>
                  </a:ext>
                </a:extLst>
              </a:tr>
              <a:tr h="1427462">
                <a:tc>
                  <a:txBody>
                    <a:bodyPr/>
                    <a:lstStyle/>
                    <a:p>
                      <a:pPr marL="457200" indent="-457200">
                        <a:buFont typeface="Wingdings" panose="05000000000000000000" pitchFamily="2" charset="2"/>
                        <a:buChar char="§"/>
                      </a:pPr>
                      <a:r>
                        <a:rPr lang="en-US" sz="2800" dirty="0" err="1"/>
                        <a:t>রাদারফোর্ডের</a:t>
                      </a:r>
                      <a:r>
                        <a:rPr lang="en-US" sz="2800" dirty="0"/>
                        <a:t> </a:t>
                      </a:r>
                      <a:r>
                        <a:rPr lang="en-US" sz="2800" dirty="0" err="1"/>
                        <a:t>তত্ত্ব</a:t>
                      </a:r>
                      <a:r>
                        <a:rPr lang="en-US" sz="2800" dirty="0"/>
                        <a:t> </a:t>
                      </a:r>
                      <a:r>
                        <a:rPr lang="en-US" sz="2800" dirty="0" err="1"/>
                        <a:t>দ্বারা</a:t>
                      </a:r>
                      <a:r>
                        <a:rPr lang="en-US" sz="2800" dirty="0"/>
                        <a:t> </a:t>
                      </a:r>
                      <a:r>
                        <a:rPr lang="en-US" sz="2800" dirty="0" err="1"/>
                        <a:t>পরমানুর</a:t>
                      </a:r>
                      <a:r>
                        <a:rPr lang="en-US" sz="2800" dirty="0"/>
                        <a:t> </a:t>
                      </a:r>
                      <a:r>
                        <a:rPr lang="en-US" sz="2800" dirty="0" err="1"/>
                        <a:t>সুস্থিতি</a:t>
                      </a:r>
                      <a:r>
                        <a:rPr lang="en-US" sz="2800" dirty="0"/>
                        <a:t> </a:t>
                      </a:r>
                      <a:r>
                        <a:rPr lang="en-US" sz="2800" dirty="0" err="1"/>
                        <a:t>ব্যাখ্যা</a:t>
                      </a:r>
                      <a:r>
                        <a:rPr lang="en-US" sz="2800" dirty="0"/>
                        <a:t> </a:t>
                      </a:r>
                      <a:r>
                        <a:rPr lang="en-US" sz="2800" dirty="0" err="1"/>
                        <a:t>করা</a:t>
                      </a:r>
                      <a:r>
                        <a:rPr lang="en-US" sz="2800" dirty="0"/>
                        <a:t> </a:t>
                      </a:r>
                      <a:r>
                        <a:rPr lang="en-US" sz="2800" dirty="0" err="1"/>
                        <a:t>যায়</a:t>
                      </a:r>
                      <a:r>
                        <a:rPr lang="en-US" sz="2800" dirty="0"/>
                        <a:t> </a:t>
                      </a:r>
                      <a:r>
                        <a:rPr lang="en-US" sz="2800" dirty="0" err="1"/>
                        <a:t>না</a:t>
                      </a:r>
                      <a:r>
                        <a:rPr lang="en-US" sz="2800" dirty="0"/>
                        <a:t> ।</a:t>
                      </a:r>
                    </a:p>
                  </a:txBody>
                  <a:tcPr/>
                </a:tc>
                <a:tc>
                  <a:txBody>
                    <a:bodyPr/>
                    <a:lstStyle/>
                    <a:p>
                      <a:pPr marL="457200" indent="-457200">
                        <a:buFont typeface="Wingdings" panose="05000000000000000000" pitchFamily="2" charset="2"/>
                        <a:buChar char="§"/>
                      </a:pPr>
                      <a:r>
                        <a:rPr lang="en-US" sz="2800" dirty="0" err="1"/>
                        <a:t>এই</a:t>
                      </a:r>
                      <a:r>
                        <a:rPr lang="en-US" sz="2800" dirty="0"/>
                        <a:t> </a:t>
                      </a:r>
                      <a:r>
                        <a:rPr lang="en-US" sz="2800" dirty="0" err="1"/>
                        <a:t>তত্ত্ব</a:t>
                      </a:r>
                      <a:r>
                        <a:rPr lang="en-US" sz="2800" dirty="0"/>
                        <a:t> </a:t>
                      </a:r>
                      <a:r>
                        <a:rPr lang="en-US" sz="2800" dirty="0" err="1"/>
                        <a:t>পরমানুর</a:t>
                      </a:r>
                      <a:r>
                        <a:rPr lang="en-US" sz="2800" dirty="0"/>
                        <a:t> </a:t>
                      </a:r>
                      <a:r>
                        <a:rPr lang="en-US" sz="2800" dirty="0" err="1"/>
                        <a:t>সুস্থিতি</a:t>
                      </a:r>
                      <a:r>
                        <a:rPr lang="en-US" sz="2800" dirty="0"/>
                        <a:t> </a:t>
                      </a:r>
                      <a:r>
                        <a:rPr lang="en-US" sz="2800" dirty="0" err="1"/>
                        <a:t>ব্যাখ্যা</a:t>
                      </a:r>
                      <a:r>
                        <a:rPr lang="en-US" sz="2800" dirty="0"/>
                        <a:t> </a:t>
                      </a:r>
                      <a:r>
                        <a:rPr lang="en-US" sz="2800" dirty="0" err="1"/>
                        <a:t>করতে</a:t>
                      </a:r>
                      <a:r>
                        <a:rPr lang="en-US" sz="2800" dirty="0"/>
                        <a:t> </a:t>
                      </a:r>
                      <a:r>
                        <a:rPr lang="en-US" sz="2800" dirty="0" err="1"/>
                        <a:t>সমর্থ</a:t>
                      </a:r>
                      <a:r>
                        <a:rPr lang="en-US" sz="2800" dirty="0"/>
                        <a:t> </a:t>
                      </a:r>
                      <a:r>
                        <a:rPr lang="en-US" sz="2800" dirty="0" err="1"/>
                        <a:t>হয়</a:t>
                      </a:r>
                      <a:r>
                        <a:rPr lang="en-US" sz="2800" dirty="0"/>
                        <a:t> ।</a:t>
                      </a:r>
                    </a:p>
                  </a:txBody>
                  <a:tcPr/>
                </a:tc>
                <a:extLst>
                  <a:ext uri="{0D108BD9-81ED-4DB2-BD59-A6C34878D82A}">
                    <a16:rowId xmlns="" xmlns:a16="http://schemas.microsoft.com/office/drawing/2014/main" val="2932545648"/>
                  </a:ext>
                </a:extLst>
              </a:tr>
              <a:tr h="1301994">
                <a:tc>
                  <a:txBody>
                    <a:bodyPr/>
                    <a:lstStyle/>
                    <a:p>
                      <a:pPr marL="457200" indent="-457200">
                        <a:buFont typeface="Wingdings" panose="05000000000000000000" pitchFamily="2" charset="2"/>
                        <a:buChar char="§"/>
                      </a:pPr>
                      <a:r>
                        <a:rPr lang="en-US" sz="2800" dirty="0" err="1"/>
                        <a:t>এই</a:t>
                      </a:r>
                      <a:r>
                        <a:rPr lang="en-US" sz="2800" dirty="0"/>
                        <a:t> </a:t>
                      </a:r>
                      <a:r>
                        <a:rPr lang="en-US" sz="2800" dirty="0" err="1"/>
                        <a:t>মডেল</a:t>
                      </a:r>
                      <a:r>
                        <a:rPr lang="en-US" sz="2800" dirty="0"/>
                        <a:t> </a:t>
                      </a:r>
                      <a:r>
                        <a:rPr lang="en-US" sz="2800" dirty="0" err="1"/>
                        <a:t>দ্বারা</a:t>
                      </a:r>
                      <a:r>
                        <a:rPr lang="en-US" sz="2800" dirty="0"/>
                        <a:t> </a:t>
                      </a:r>
                      <a:r>
                        <a:rPr lang="en-US" sz="2800" dirty="0" err="1"/>
                        <a:t>পারমানবিক</a:t>
                      </a:r>
                      <a:r>
                        <a:rPr lang="en-US" sz="2800" dirty="0"/>
                        <a:t> </a:t>
                      </a:r>
                      <a:r>
                        <a:rPr lang="en-US" sz="2800" dirty="0" err="1"/>
                        <a:t>বর্ণালি</a:t>
                      </a:r>
                      <a:r>
                        <a:rPr lang="en-US" sz="2800" dirty="0"/>
                        <a:t> </a:t>
                      </a:r>
                      <a:r>
                        <a:rPr lang="en-US" sz="2800" dirty="0" err="1"/>
                        <a:t>ব্যাখ্যা</a:t>
                      </a:r>
                      <a:r>
                        <a:rPr lang="en-US" sz="2800" dirty="0"/>
                        <a:t> </a:t>
                      </a:r>
                      <a:r>
                        <a:rPr lang="en-US" sz="2800" dirty="0" err="1"/>
                        <a:t>করা</a:t>
                      </a:r>
                      <a:r>
                        <a:rPr lang="en-US" sz="2800" dirty="0"/>
                        <a:t> </a:t>
                      </a:r>
                      <a:r>
                        <a:rPr lang="en-US" sz="2800" dirty="0" err="1"/>
                        <a:t>যায়</a:t>
                      </a:r>
                      <a:r>
                        <a:rPr lang="en-US" sz="2800" dirty="0"/>
                        <a:t> </a:t>
                      </a:r>
                      <a:r>
                        <a:rPr lang="en-US" sz="2800" dirty="0" err="1"/>
                        <a:t>না</a:t>
                      </a:r>
                      <a:r>
                        <a:rPr lang="en-US" sz="2800" dirty="0"/>
                        <a:t> ।</a:t>
                      </a:r>
                    </a:p>
                  </a:txBody>
                  <a:tcPr/>
                </a:tc>
                <a:tc>
                  <a:txBody>
                    <a:bodyPr/>
                    <a:lstStyle/>
                    <a:p>
                      <a:pPr marL="457200" indent="-457200">
                        <a:buFont typeface="Wingdings" panose="05000000000000000000" pitchFamily="2" charset="2"/>
                        <a:buChar char="§"/>
                      </a:pPr>
                      <a:r>
                        <a:rPr lang="en-US" sz="2800" dirty="0" err="1"/>
                        <a:t>এই</a:t>
                      </a:r>
                      <a:r>
                        <a:rPr lang="en-US" sz="2800" dirty="0"/>
                        <a:t> </a:t>
                      </a:r>
                      <a:r>
                        <a:rPr lang="en-US" sz="2800" dirty="0" err="1"/>
                        <a:t>মডেল</a:t>
                      </a:r>
                      <a:r>
                        <a:rPr lang="en-US" sz="2800" dirty="0"/>
                        <a:t> </a:t>
                      </a:r>
                      <a:r>
                        <a:rPr lang="en-US" sz="2800" dirty="0" err="1"/>
                        <a:t>দ্বারা</a:t>
                      </a:r>
                      <a:r>
                        <a:rPr lang="en-US" sz="2800" dirty="0"/>
                        <a:t>  H </a:t>
                      </a:r>
                      <a:r>
                        <a:rPr lang="en-US" sz="2800" dirty="0" err="1"/>
                        <a:t>পরমানু</a:t>
                      </a:r>
                      <a:r>
                        <a:rPr lang="en-US" sz="2800" dirty="0"/>
                        <a:t> </a:t>
                      </a:r>
                      <a:r>
                        <a:rPr lang="en-US" sz="2800" dirty="0" err="1"/>
                        <a:t>বা</a:t>
                      </a:r>
                      <a:r>
                        <a:rPr lang="en-US" sz="2800" dirty="0"/>
                        <a:t> </a:t>
                      </a:r>
                      <a:r>
                        <a:rPr lang="en-US" sz="2800" dirty="0" err="1"/>
                        <a:t>সমসংখ্যক</a:t>
                      </a:r>
                      <a:r>
                        <a:rPr lang="en-US" sz="2800" dirty="0"/>
                        <a:t> </a:t>
                      </a:r>
                      <a:r>
                        <a:rPr lang="en-US" sz="2800" dirty="0" err="1"/>
                        <a:t>ইলেকট্রন</a:t>
                      </a:r>
                      <a:r>
                        <a:rPr lang="en-US" sz="2800" dirty="0"/>
                        <a:t> </a:t>
                      </a:r>
                      <a:r>
                        <a:rPr lang="en-US" sz="2800" dirty="0" err="1"/>
                        <a:t>বিশিষ্ট</a:t>
                      </a:r>
                      <a:r>
                        <a:rPr lang="en-US" sz="2800" dirty="0"/>
                        <a:t> </a:t>
                      </a:r>
                      <a:r>
                        <a:rPr lang="en-US" sz="2800" dirty="0" err="1"/>
                        <a:t>আয়নের</a:t>
                      </a:r>
                      <a:r>
                        <a:rPr lang="en-US" sz="2800" dirty="0"/>
                        <a:t> </a:t>
                      </a:r>
                      <a:r>
                        <a:rPr lang="en-US" sz="2800" dirty="0" err="1"/>
                        <a:t>বর্ণালি</a:t>
                      </a:r>
                      <a:r>
                        <a:rPr lang="en-US" sz="2800" dirty="0"/>
                        <a:t> </a:t>
                      </a:r>
                      <a:r>
                        <a:rPr lang="en-US" sz="2800" dirty="0" err="1"/>
                        <a:t>ব্যাখ্যা</a:t>
                      </a:r>
                      <a:r>
                        <a:rPr lang="en-US" sz="2800" dirty="0"/>
                        <a:t> </a:t>
                      </a:r>
                      <a:r>
                        <a:rPr lang="en-US" sz="2800" dirty="0" err="1"/>
                        <a:t>করা</a:t>
                      </a:r>
                      <a:r>
                        <a:rPr lang="en-US" sz="2800" dirty="0"/>
                        <a:t> </a:t>
                      </a:r>
                      <a:r>
                        <a:rPr lang="en-US" sz="2800" dirty="0" err="1"/>
                        <a:t>যায়</a:t>
                      </a:r>
                      <a:r>
                        <a:rPr lang="en-US" sz="2800" dirty="0"/>
                        <a:t> ।</a:t>
                      </a:r>
                    </a:p>
                  </a:txBody>
                  <a:tcPr/>
                </a:tc>
                <a:extLst>
                  <a:ext uri="{0D108BD9-81ED-4DB2-BD59-A6C34878D82A}">
                    <a16:rowId xmlns="" xmlns:a16="http://schemas.microsoft.com/office/drawing/2014/main" val="1364214914"/>
                  </a:ext>
                </a:extLst>
              </a:tr>
            </a:tbl>
          </a:graphicData>
        </a:graphic>
      </p:graphicFrame>
    </p:spTree>
    <p:extLst>
      <p:ext uri="{BB962C8B-B14F-4D97-AF65-F5344CB8AC3E}">
        <p14:creationId xmlns:p14="http://schemas.microsoft.com/office/powerpoint/2010/main" val="2670936006"/>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532</Words>
  <Application>Microsoft Office PowerPoint</Application>
  <PresentationFormat>Custom</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রাদারফোর্ড ও বোর পরমানু মডেলর বৈসাদৃশ্য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32</cp:revision>
  <dcterms:created xsi:type="dcterms:W3CDTF">2020-08-18T04:46:25Z</dcterms:created>
  <dcterms:modified xsi:type="dcterms:W3CDTF">2021-03-20T08:06:16Z</dcterms:modified>
</cp:coreProperties>
</file>