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5" r:id="rId7"/>
    <p:sldId id="262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68" d="100"/>
          <a:sy n="68" d="100"/>
        </p:scale>
        <p:origin x="-81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766B47E-B0AB-4545-8EFC-C3E6FD7C2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E652B443-7B59-42E4-A9E7-0BC31D31BB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49192BB-8A15-451F-AF1C-623B969F6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2D52-84B2-44FD-8BD9-510DC0A8BD79}" type="datetimeFigureOut">
              <a:rPr lang="en-US" smtClean="0"/>
              <a:pPr/>
              <a:t>3/20/2021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FDE9746-B78A-4B57-8367-76F789996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A9602D1-9285-4E9B-BDDC-2ABCB80BB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4526D-ECB6-4325-BB1E-7A5DE2E8B0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146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05109DB-DB16-4154-A91F-B7E333000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A4642F07-C66F-4A38-81F4-F594CF46E3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C8831F6-9C57-445C-8125-3DC405613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2D52-84B2-44FD-8BD9-510DC0A8BD79}" type="datetimeFigureOut">
              <a:rPr lang="en-US" smtClean="0"/>
              <a:pPr/>
              <a:t>3/20/2021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3BE81D1-D8F0-4E48-9935-3D774E215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4066927-8A3A-4A63-9F7D-A259A4567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4526D-ECB6-4325-BB1E-7A5DE2E8B0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56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A83ACC68-8331-48D7-A900-C0E5606C09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8A060504-09A9-444C-A87C-8CDD184790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3305A3D-C5C7-4F84-B747-7BAC382E4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2D52-84B2-44FD-8BD9-510DC0A8BD79}" type="datetimeFigureOut">
              <a:rPr lang="en-US" smtClean="0"/>
              <a:pPr/>
              <a:t>3/20/2021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4BAD698-B075-431D-9D6C-9F286B54E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2D01F8C-7F66-498B-B216-A6B1BB7EF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4526D-ECB6-4325-BB1E-7A5DE2E8B0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772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41EA7E0-7F85-4E75-B1B5-13415C90D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27053B0-0B67-42A0-A58D-B2284F1A41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7AF7388-0467-44BF-9E48-3834644BB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2D52-84B2-44FD-8BD9-510DC0A8BD79}" type="datetimeFigureOut">
              <a:rPr lang="en-US" smtClean="0"/>
              <a:pPr/>
              <a:t>3/20/2021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87A586D-22B8-4702-A918-AB5C86234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52D6F52-9816-404A-B685-05907B81A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4526D-ECB6-4325-BB1E-7A5DE2E8B0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22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A8323D9-9CF8-4649-84DC-D5F1BE8EB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3A4F134-F650-4B0F-9537-31614DC170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C9AF3AF-F4EF-4AFE-8CCB-F927560A4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2D52-84B2-44FD-8BD9-510DC0A8BD79}" type="datetimeFigureOut">
              <a:rPr lang="en-US" smtClean="0"/>
              <a:pPr/>
              <a:t>3/20/2021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BE53254-4740-4E97-9065-E21BE625C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ED1BF86-A3AC-475C-941F-9CAA22BC9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4526D-ECB6-4325-BB1E-7A5DE2E8B0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717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22477B8-7B15-477F-9544-5E0FB7999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C78B73F-645C-44BD-9ADF-0C41D592EE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F99612B-09BD-4283-BB56-64FFDF2C08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6EB9BD9-586D-49A8-A314-0D266AEF4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2D52-84B2-44FD-8BD9-510DC0A8BD79}" type="datetimeFigureOut">
              <a:rPr lang="en-US" smtClean="0"/>
              <a:pPr/>
              <a:t>3/20/2021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A257768-CA83-4663-AF80-D88DF33B6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6A63C62-1717-49D7-B14C-28F980B60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4526D-ECB6-4325-BB1E-7A5DE2E8B0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863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86FA62E-135F-406A-BD0F-56774BCA7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A6A0793-68F1-41C4-95B9-07C5C23B41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F58D95D-280A-41E1-89B4-D10D20E048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17F51FD5-C180-4208-A2CE-6BB944EEDA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04091DA5-FC21-4024-B200-AD7792637E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65918F65-809E-4AB1-8700-44DCFD235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2D52-84B2-44FD-8BD9-510DC0A8BD79}" type="datetimeFigureOut">
              <a:rPr lang="en-US" smtClean="0"/>
              <a:pPr/>
              <a:t>3/20/2021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B1C0CF68-58A3-4F2C-B167-352A70536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83ECC84E-9D8B-46B5-8B3D-DAA30E398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4526D-ECB6-4325-BB1E-7A5DE2E8B0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947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C80C0C1-1143-4CFD-AFAA-4C7775B3D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C62D735C-745F-4E11-B71B-DB390CF2C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2D52-84B2-44FD-8BD9-510DC0A8BD79}" type="datetimeFigureOut">
              <a:rPr lang="en-US" smtClean="0"/>
              <a:pPr/>
              <a:t>3/20/2021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2C51304A-14FF-4FA3-9218-400F57A8A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C0145CFA-E878-48A1-81AC-B7A86FD26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4526D-ECB6-4325-BB1E-7A5DE2E8B0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418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2394C03-FF41-4698-B988-84DDAEE8B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2D52-84B2-44FD-8BD9-510DC0A8BD79}" type="datetimeFigureOut">
              <a:rPr lang="en-US" smtClean="0"/>
              <a:pPr/>
              <a:t>3/20/2021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E44E677F-22C9-471B-A537-7229F478B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E25CA40-24C7-49CE-92E2-AF1E0C734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4526D-ECB6-4325-BB1E-7A5DE2E8B0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403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931E3FA-D107-4A8A-AFEA-0D5DFF7B4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775E134-A77D-40F1-9F4F-2E9BD6AB85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4049C9D-9AB9-41AC-B7C0-A401B1BB59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B938E6B-5F8C-42DC-B5B0-86A5B138B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2D52-84B2-44FD-8BD9-510DC0A8BD79}" type="datetimeFigureOut">
              <a:rPr lang="en-US" smtClean="0"/>
              <a:pPr/>
              <a:t>3/20/2021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165F012-43DB-4F24-B259-180450C8E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93B3035-D604-44BB-BC49-DDB42C923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4526D-ECB6-4325-BB1E-7A5DE2E8B0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339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4EFA0F0-5644-43A9-A478-B304248BA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CFA330A9-4057-4975-94E4-7172781679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B8BCDA9-5A54-4F7D-BEEA-7E806889A8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427DEE9-EDE9-4463-9048-AF22D155A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2D52-84B2-44FD-8BD9-510DC0A8BD79}" type="datetimeFigureOut">
              <a:rPr lang="en-US" smtClean="0"/>
              <a:pPr/>
              <a:t>3/20/2021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E4F3719-65F5-450A-B8E4-6EFDA7F68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D4284BB-CCE8-4398-9BB3-082012B1D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4526D-ECB6-4325-BB1E-7A5DE2E8B0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764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1E69FF89-E0B0-4520-8E03-A5963DC9F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61F2E68-0542-4863-BC42-A0F61E3157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20D767C-D164-44A1-BEC4-892258648D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B2D52-84B2-44FD-8BD9-510DC0A8BD79}" type="datetimeFigureOut">
              <a:rPr lang="en-US" smtClean="0"/>
              <a:pPr/>
              <a:t>3/20/2021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D856F50-69C4-41E5-943F-CC66C29712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595B5FC-6FB3-400D-A36B-9AFB6C2A2D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14526D-ECB6-4325-BB1E-7A5DE2E8B0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618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F0E9F1C-7BB2-4E56-9532-6317062FF6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35" y="107576"/>
            <a:ext cx="11869271" cy="656216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6749AD9-F8FA-4076-942D-2AB3F1A8C4FA}"/>
              </a:ext>
            </a:extLst>
          </p:cNvPr>
          <p:cNvSpPr txBox="1"/>
          <p:nvPr/>
        </p:nvSpPr>
        <p:spPr>
          <a:xfrm>
            <a:off x="806823" y="1175927"/>
            <a:ext cx="5970495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800" b="1" dirty="0"/>
              <a:t>WEEL COME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36372194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383D0ED-4CFF-4502-ADDB-57FC642B54DB}"/>
              </a:ext>
            </a:extLst>
          </p:cNvPr>
          <p:cNvSpPr txBox="1"/>
          <p:nvPr/>
        </p:nvSpPr>
        <p:spPr>
          <a:xfrm>
            <a:off x="0" y="0"/>
            <a:ext cx="12192000" cy="1015663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আইসোটোন</a:t>
            </a:r>
            <a:endParaRPr lang="en-US" sz="6000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1089D0C-B589-4923-B1B8-AD4A2DD9A3D0}"/>
              </a:ext>
            </a:extLst>
          </p:cNvPr>
          <p:cNvSpPr txBox="1"/>
          <p:nvPr/>
        </p:nvSpPr>
        <p:spPr>
          <a:xfrm>
            <a:off x="0" y="1156995"/>
            <a:ext cx="121920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যেসব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পরমাণুর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নিউট্টন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কিন্ত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পারমাণবিক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ভরসংখ্যা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ভিন্ন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ভিন্ন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তাদেরকে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পরস্পরের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আইসোটোন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4400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498EBB1-EBC6-4983-B60B-A35FCDEEE4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4877"/>
            <a:ext cx="12192000" cy="3973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7811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91E8792-EF5C-4B4F-BC27-30B4347F9735}"/>
              </a:ext>
            </a:extLst>
          </p:cNvPr>
          <p:cNvSpPr txBox="1"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8000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9B9C423-FDC2-40B2-BCF5-7AEEAABC9998}"/>
              </a:ext>
            </a:extLst>
          </p:cNvPr>
          <p:cNvSpPr txBox="1"/>
          <p:nvPr/>
        </p:nvSpPr>
        <p:spPr>
          <a:xfrm>
            <a:off x="317242" y="2239347"/>
            <a:ext cx="1164460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57250" indent="-857250">
              <a:buFont typeface="Wingdings" panose="05000000000000000000" pitchFamily="2" charset="2"/>
              <a:buChar char="ü"/>
            </a:pP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পরমাণুর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কণিকা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pPr marL="857250" indent="-857250">
              <a:buFont typeface="Wingdings" panose="05000000000000000000" pitchFamily="2" charset="2"/>
              <a:buChar char="ü"/>
            </a:pPr>
            <a:r>
              <a:rPr lang="en-US" sz="6000" dirty="0" err="1"/>
              <a:t>আইসোটোপ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1350336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F5DE7CB-2B5F-4D87-9DD4-4440B1977D1C}"/>
              </a:ext>
            </a:extLst>
          </p:cNvPr>
          <p:cNvSpPr txBox="1"/>
          <p:nvPr/>
        </p:nvSpPr>
        <p:spPr>
          <a:xfrm>
            <a:off x="1" y="0"/>
            <a:ext cx="12192000" cy="1107996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600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C441430-1817-48DC-ABE2-822FC7130F1C}"/>
              </a:ext>
            </a:extLst>
          </p:cNvPr>
          <p:cNvSpPr txBox="1"/>
          <p:nvPr/>
        </p:nvSpPr>
        <p:spPr>
          <a:xfrm>
            <a:off x="143435" y="2617694"/>
            <a:ext cx="1183341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4800" b="1" dirty="0" err="1">
                <a:latin typeface="NikoshBAN" pitchFamily="2" charset="0"/>
                <a:cs typeface="NikoshBAN" panose="02000000000000000000" pitchFamily="2" charset="0"/>
              </a:rPr>
              <a:t>আইসোটোপ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আইসোবার,আইসোটোনের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ইলেকট্রন,প্রোটন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নিউট্রন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সংখ্যার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5850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69E9569-EF9B-4172-89FD-F8E305B25B3E}"/>
              </a:ext>
            </a:extLst>
          </p:cNvPr>
          <p:cNvSpPr txBox="1"/>
          <p:nvPr/>
        </p:nvSpPr>
        <p:spPr>
          <a:xfrm>
            <a:off x="125506" y="179293"/>
            <a:ext cx="12066494" cy="1015663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000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E01C3F2-8488-4A71-99AB-B5D34F0DAFE6}"/>
              </a:ext>
            </a:extLst>
          </p:cNvPr>
          <p:cNvSpPr txBox="1"/>
          <p:nvPr/>
        </p:nvSpPr>
        <p:spPr>
          <a:xfrm>
            <a:off x="125506" y="2097741"/>
            <a:ext cx="11833412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indent="-914400">
              <a:buFont typeface="+mj-lt"/>
              <a:buAutoNum type="arabicPeriod"/>
            </a:pP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কম্পোজিট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কণিকা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প্রোটন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আইসোটোপ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আইসোবার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আইসোটোনের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উদাহরণ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6232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DFE15DE-0A5B-4FF8-87BE-624C9D66AFE4}"/>
              </a:ext>
            </a:extLst>
          </p:cNvPr>
          <p:cNvSpPr txBox="1"/>
          <p:nvPr/>
        </p:nvSpPr>
        <p:spPr>
          <a:xfrm>
            <a:off x="0" y="0"/>
            <a:ext cx="12192000" cy="1107996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600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2C46CE1-5291-4C5F-A727-5C37F05E1110}"/>
              </a:ext>
            </a:extLst>
          </p:cNvPr>
          <p:cNvSpPr txBox="1"/>
          <p:nvPr/>
        </p:nvSpPr>
        <p:spPr>
          <a:xfrm>
            <a:off x="197224" y="2832848"/>
            <a:ext cx="11654117" cy="13592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অস্থায়ী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কণিকার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উদাহরণ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ইলেকট্রনের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চার্জ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</p:txBody>
      </p:sp>
    </p:spTree>
    <p:extLst>
      <p:ext uri="{BB962C8B-B14F-4D97-AF65-F5344CB8AC3E}">
        <p14:creationId xmlns:p14="http://schemas.microsoft.com/office/powerpoint/2010/main" val="1678340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6A7F108-A5B0-49E8-9259-CD48230B22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5001" y="-684174"/>
            <a:ext cx="12362001" cy="8226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6823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2760121-2F66-4D01-8435-937B40801867}"/>
              </a:ext>
            </a:extLst>
          </p:cNvPr>
          <p:cNvSpPr txBox="1"/>
          <p:nvPr/>
        </p:nvSpPr>
        <p:spPr>
          <a:xfrm>
            <a:off x="161366" y="402747"/>
            <a:ext cx="4593292" cy="1107996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bn-BD" sz="6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6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2C23987-4F61-4A15-AF52-168DD4EC0897}"/>
              </a:ext>
            </a:extLst>
          </p:cNvPr>
          <p:cNvSpPr txBox="1"/>
          <p:nvPr/>
        </p:nvSpPr>
        <p:spPr>
          <a:xfrm>
            <a:off x="7437341" y="402747"/>
            <a:ext cx="4611223" cy="1107996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bn-BD" sz="6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8BBA206-3EBF-4D2A-8D35-957C6EEB9D05}"/>
              </a:ext>
            </a:extLst>
          </p:cNvPr>
          <p:cNvSpPr txBox="1"/>
          <p:nvPr/>
        </p:nvSpPr>
        <p:spPr>
          <a:xfrm>
            <a:off x="7437341" y="1510744"/>
            <a:ext cx="4593293" cy="5078313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>
            <a:spAutoFit/>
          </a:bodyPr>
          <a:lstStyle/>
          <a:p>
            <a:r>
              <a:rPr lang="en-US" sz="3600" dirty="0" err="1"/>
              <a:t>শ্রেনীঃ</a:t>
            </a:r>
            <a:r>
              <a:rPr lang="en-US" sz="3600" dirty="0"/>
              <a:t> </a:t>
            </a:r>
            <a:r>
              <a:rPr lang="en-US" sz="3600" dirty="0" err="1"/>
              <a:t>একাদশ</a:t>
            </a:r>
            <a:endParaRPr lang="en-US" sz="3600" dirty="0"/>
          </a:p>
          <a:p>
            <a:r>
              <a:rPr lang="en-US" sz="3600" dirty="0" err="1"/>
              <a:t>বিষয়ঃ</a:t>
            </a:r>
            <a:r>
              <a:rPr lang="en-US" sz="3600" dirty="0"/>
              <a:t> </a:t>
            </a:r>
            <a:r>
              <a:rPr lang="en-US" sz="3600" dirty="0" err="1"/>
              <a:t>রসায়ন</a:t>
            </a:r>
            <a:r>
              <a:rPr lang="en-US" sz="3600" dirty="0"/>
              <a:t> </a:t>
            </a:r>
            <a:r>
              <a:rPr lang="en-US" sz="3600" dirty="0" err="1"/>
              <a:t>প্রথম</a:t>
            </a:r>
            <a:r>
              <a:rPr lang="en-US" sz="3600" dirty="0"/>
              <a:t> </a:t>
            </a:r>
            <a:r>
              <a:rPr lang="en-US" sz="3600" dirty="0" err="1"/>
              <a:t>পত্র</a:t>
            </a:r>
            <a:endParaRPr lang="en-US" sz="3600" dirty="0"/>
          </a:p>
          <a:p>
            <a:r>
              <a:rPr lang="en-US" sz="3600" dirty="0" err="1"/>
              <a:t>অধ্যায়ঃ</a:t>
            </a:r>
            <a:r>
              <a:rPr lang="en-US" sz="3600" dirty="0"/>
              <a:t> </a:t>
            </a:r>
            <a:r>
              <a:rPr lang="en-US" sz="3600" dirty="0" err="1"/>
              <a:t>গুনগত</a:t>
            </a:r>
            <a:r>
              <a:rPr lang="en-US" sz="3600" dirty="0"/>
              <a:t> </a:t>
            </a:r>
            <a:r>
              <a:rPr lang="en-US" sz="3600" dirty="0" err="1"/>
              <a:t>রসায়ন</a:t>
            </a:r>
            <a:endParaRPr lang="en-US" sz="3600" dirty="0"/>
          </a:p>
          <a:p>
            <a:r>
              <a:rPr lang="en-US" sz="3600" dirty="0" err="1"/>
              <a:t>আজকের</a:t>
            </a:r>
            <a:r>
              <a:rPr lang="en-US" sz="3600" dirty="0"/>
              <a:t> </a:t>
            </a:r>
            <a:r>
              <a:rPr lang="en-US" sz="3600" dirty="0" err="1"/>
              <a:t>পাঠঃ</a:t>
            </a:r>
            <a:r>
              <a:rPr lang="en-US" sz="3600" dirty="0"/>
              <a:t> </a:t>
            </a:r>
            <a:r>
              <a:rPr lang="en-US" sz="3600" dirty="0" err="1"/>
              <a:t>পরমানুর</a:t>
            </a:r>
            <a:r>
              <a:rPr lang="en-US" sz="3600" dirty="0"/>
              <a:t> </a:t>
            </a:r>
            <a:r>
              <a:rPr lang="en-US" sz="3600" dirty="0" err="1"/>
              <a:t>মুল</a:t>
            </a:r>
            <a:r>
              <a:rPr lang="en-US" sz="3600" dirty="0"/>
              <a:t> </a:t>
            </a:r>
            <a:r>
              <a:rPr lang="en-US" sz="3600" dirty="0" err="1"/>
              <a:t>কণিকা</a:t>
            </a:r>
            <a:r>
              <a:rPr lang="en-US" sz="3600" dirty="0"/>
              <a:t> , </a:t>
            </a:r>
            <a:r>
              <a:rPr lang="en-US" sz="3600" dirty="0" err="1"/>
              <a:t>আইসোটপ,আইসোবার</a:t>
            </a:r>
            <a:r>
              <a:rPr lang="en-US" sz="3600" dirty="0"/>
              <a:t> ও </a:t>
            </a:r>
            <a:r>
              <a:rPr lang="en-US" sz="3600" dirty="0" err="1"/>
              <a:t>আইসোটন</a:t>
            </a:r>
            <a:r>
              <a:rPr lang="en-US" sz="3600" dirty="0"/>
              <a:t> ।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58842AE-4DB9-4DCD-B455-02E309D8A251}"/>
              </a:ext>
            </a:extLst>
          </p:cNvPr>
          <p:cNvSpPr txBox="1"/>
          <p:nvPr/>
        </p:nvSpPr>
        <p:spPr>
          <a:xfrm>
            <a:off x="143436" y="1510742"/>
            <a:ext cx="4593292" cy="4955203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>
            <a:spAutoFit/>
          </a:bodyPr>
          <a:lstStyle/>
          <a:p>
            <a:r>
              <a:rPr lang="en-US" sz="4400" dirty="0" err="1"/>
              <a:t>মোঃ</a:t>
            </a:r>
            <a:r>
              <a:rPr lang="en-US" sz="4400" dirty="0"/>
              <a:t> </a:t>
            </a:r>
            <a:r>
              <a:rPr lang="en-US" sz="4400" dirty="0" err="1"/>
              <a:t>ইমদাদুল</a:t>
            </a:r>
            <a:r>
              <a:rPr lang="en-US" sz="4400" dirty="0"/>
              <a:t> </a:t>
            </a:r>
            <a:r>
              <a:rPr lang="en-US" sz="4400" dirty="0" err="1"/>
              <a:t>হক</a:t>
            </a:r>
            <a:endParaRPr lang="en-US" sz="4400" dirty="0"/>
          </a:p>
          <a:p>
            <a:r>
              <a:rPr lang="en-US" sz="3600" dirty="0" err="1"/>
              <a:t>প্রভাষক</a:t>
            </a:r>
            <a:r>
              <a:rPr lang="en-US" sz="3600" dirty="0"/>
              <a:t>(</a:t>
            </a:r>
            <a:r>
              <a:rPr lang="en-US" sz="3600" dirty="0" err="1"/>
              <a:t>রসায়ন</a:t>
            </a:r>
            <a:r>
              <a:rPr lang="en-US" sz="4400" dirty="0"/>
              <a:t>)</a:t>
            </a:r>
          </a:p>
          <a:p>
            <a:r>
              <a:rPr lang="en-US" sz="4000" dirty="0" err="1"/>
              <a:t>শংকরপুর</a:t>
            </a:r>
            <a:r>
              <a:rPr lang="en-US" sz="4000" dirty="0"/>
              <a:t> </a:t>
            </a:r>
            <a:r>
              <a:rPr lang="en-US" sz="4000" dirty="0" err="1"/>
              <a:t>কলেজ</a:t>
            </a:r>
            <a:endParaRPr lang="en-US" sz="4000" dirty="0"/>
          </a:p>
          <a:p>
            <a:r>
              <a:rPr lang="en-US" sz="4000" dirty="0" err="1"/>
              <a:t>দিনাজপুর</a:t>
            </a:r>
            <a:r>
              <a:rPr lang="en-US" sz="4000" dirty="0"/>
              <a:t> </a:t>
            </a:r>
            <a:r>
              <a:rPr lang="en-US" sz="4000" dirty="0" err="1"/>
              <a:t>সদর</a:t>
            </a:r>
            <a:r>
              <a:rPr lang="en-US" sz="4000" dirty="0"/>
              <a:t>, </a:t>
            </a:r>
            <a:r>
              <a:rPr lang="en-US" sz="4000" dirty="0" err="1"/>
              <a:t>দিনাজপুর</a:t>
            </a:r>
            <a:r>
              <a:rPr lang="en-US" sz="4000" dirty="0"/>
              <a:t>।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E-mail; emdadulh422@gmail.com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2A6F30BB-79A0-4C56-8D72-922A21EFC1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488" y="1649416"/>
            <a:ext cx="2409551" cy="2400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0989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845EC9F-F8AC-4341-A270-CAC2F40C392E}"/>
              </a:ext>
            </a:extLst>
          </p:cNvPr>
          <p:cNvSpPr txBox="1"/>
          <p:nvPr/>
        </p:nvSpPr>
        <p:spPr>
          <a:xfrm>
            <a:off x="0" y="0"/>
            <a:ext cx="12192000" cy="1107996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6600" dirty="0"/>
          </a:p>
        </p:txBody>
      </p:sp>
      <p:pic>
        <p:nvPicPr>
          <p:cNvPr id="6" name="Content Placeholder 3">
            <a:extLst>
              <a:ext uri="{FF2B5EF4-FFF2-40B4-BE49-F238E27FC236}">
                <a16:creationId xmlns="" xmlns:a16="http://schemas.microsoft.com/office/drawing/2014/main" id="{77498F01-372F-4A4F-899B-C017F098EC10}"/>
              </a:ext>
            </a:extLst>
          </p:cNvPr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942" y="1315936"/>
            <a:ext cx="5505529" cy="52417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9D957651-C34B-469F-B0A0-6DC3BB78AC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531" y="1408269"/>
            <a:ext cx="5505528" cy="5149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7359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CB63595-0445-41BF-B47F-93EBE2D7A7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165860"/>
          </a:xfrm>
          <a:solidFill>
            <a:srgbClr val="00B0F0"/>
          </a:solidFill>
        </p:spPr>
        <p:txBody>
          <a:bodyPr/>
          <a:lstStyle/>
          <a:p>
            <a:r>
              <a:rPr lang="en-US" sz="6000" dirty="0" err="1"/>
              <a:t>শিখনফল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6F04BD80-3C84-4F76-B5BC-FB99EA2E18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1460" y="1737360"/>
            <a:ext cx="11681460" cy="4846318"/>
          </a:xfrm>
        </p:spPr>
        <p:txBody>
          <a:bodyPr>
            <a:normAutofit/>
          </a:bodyPr>
          <a:lstStyle/>
          <a:p>
            <a:r>
              <a:rPr lang="bn-BD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পাঠশেষে </a:t>
            </a:r>
            <a:r>
              <a:rPr lang="bn-BD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……..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marL="685800" indent="-685800" algn="l">
              <a:buFont typeface="Wingdings" pitchFamily="2" charset="2"/>
              <a:buChar char="Ø"/>
            </a:pPr>
            <a:r>
              <a:rPr lang="bn-BD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পরমানুর </a:t>
            </a:r>
            <a:r>
              <a:rPr lang="bn-BD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কণিকাসমূহ সম্পূর্কে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685800" indent="-685800" algn="l">
              <a:buFont typeface="Wingdings" pitchFamily="2" charset="2"/>
              <a:buChar char="Ø"/>
            </a:pPr>
            <a:r>
              <a:rPr lang="bn-BD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ইলেকট্রন, প্লোটন, নিউট্রন ব্যাখ্যা করতে </a:t>
            </a:r>
            <a:r>
              <a:rPr lang="bn-BD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685800" indent="-685800" algn="l">
              <a:buFont typeface="Wingdings" pitchFamily="2" charset="2"/>
              <a:buChar char="Ø"/>
            </a:pP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আইসোটোপ,আইসোবার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আইসোটোনের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বর্ননা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3228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3E09E54-F4BB-44BE-852D-5F473F29133B}"/>
              </a:ext>
            </a:extLst>
          </p:cNvPr>
          <p:cNvSpPr txBox="1"/>
          <p:nvPr/>
        </p:nvSpPr>
        <p:spPr>
          <a:xfrm>
            <a:off x="394447" y="358588"/>
            <a:ext cx="11600329" cy="63709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s-IN" sz="32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মূল কণিকাঃ 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প্রতিটি পরমাণু অতি সূক্ষ্ম ক্ষুদ্র কণিকা দ্বারা গঠিত এদেরকে পরমাণুর মূল কণিকা বলে।</a:t>
            </a:r>
            <a:r>
              <a:rPr lang="as-IN" sz="7200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as-IN" sz="72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মূল কণিকা আবার তিন প্রকারঃ</a:t>
            </a:r>
            <a:r>
              <a:rPr lang="as-IN" sz="7200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as-IN" sz="72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স্থায়ী মূল কণিকা,  অস্থায়ী মূল কণিকা এবং কম্পোজিট কণিকা।</a:t>
            </a:r>
            <a:r>
              <a:rPr lang="as-IN" sz="7200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as-IN" sz="72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32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স্থায়ী মূল কণিকাঃ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যেসব মূল কণিকা সব পরমাণুতে স্হায়ী ভাবে উপস্হিত থাকে তাদেরকে স্থায়ী মূল কণিকা বলে।</a:t>
            </a:r>
            <a:r>
              <a:rPr lang="as-IN" sz="7200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as-IN" sz="72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এগুলো হলো ইলেকট্রন,  প্রোটন,  নিউটন। একমাত্র হাইড্রোজেন পরমাণুতে নিউটন থাকে না। এছাড়া সকল পরমাণুতেই স্থায়ী মূল কণিকা উপস্থিত থাকে।</a:t>
            </a:r>
            <a:r>
              <a:rPr lang="as-IN" sz="7200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as-IN" sz="72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32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অস্থায়ী মূল কণিকাঃ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যেসব কণিকা মৌলের পরমাণুতে অল্প সময়ের জন্য অবস্থান করে তাদেরকে অস্থায়ী মূল কণিকা বলে।</a:t>
            </a:r>
            <a:r>
              <a:rPr lang="as-IN" sz="7200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as-IN" sz="72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প্রায় 100 টির মত অস্থায়ী কণিকা আছে। যেমন -নিউট্রিনো, এন্টি নিউট্রিনো,  গ্র্যাভিট্রন, পজিট্রন, মেসন, বোসন, পাইওন, মিউওন, পজিট্রিনো ইত্যাদি।</a:t>
            </a:r>
            <a:r>
              <a:rPr lang="as-IN" sz="7200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as-IN" sz="72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32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কম্পোজিট কণিকাঃ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স্থায়ী ও অস্থায়ী মূল কণিকা ছাড়াও আরো একশ্রেণীর ভারী কণা বিভিন্ন পরমাণু থেকে নির্গত হয়, এদেরকে কম্পোজিট কণিকা বলে। কম্পোজিট কণিকা কে যৌগিক কণিকাও বলা হয়। যেমন- আলফা কণা, ডিউটেরন কণা।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9808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6875B7C-A36B-4C9A-B181-C76572AB7302}"/>
              </a:ext>
            </a:extLst>
          </p:cNvPr>
          <p:cNvSpPr txBox="1"/>
          <p:nvPr/>
        </p:nvSpPr>
        <p:spPr>
          <a:xfrm>
            <a:off x="1" y="0"/>
            <a:ext cx="12192000" cy="923330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en-US" sz="540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স্থায়ী</a:t>
            </a:r>
            <a:r>
              <a:rPr lang="en-US" sz="540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540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কণিকা</a:t>
            </a:r>
            <a:endParaRPr lang="en-US" sz="5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30E1EDCC-8D61-4210-872F-7466FEB0385C}"/>
                  </a:ext>
                </a:extLst>
              </p:cNvPr>
              <p:cNvSpPr txBox="1"/>
              <p:nvPr/>
            </p:nvSpPr>
            <p:spPr>
              <a:xfrm>
                <a:off x="0" y="1138335"/>
                <a:ext cx="12191999" cy="50419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b="1" dirty="0"/>
                  <a:t>ইলেকট্রন : </a:t>
                </a:r>
                <a:r>
                  <a:rPr lang="en-US" sz="2400" dirty="0" err="1"/>
                  <a:t>ইলেকট্রনঋনাত্মক</a:t>
                </a:r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2400" dirty="0"/>
                  <a:t>  ) </a:t>
                </a:r>
                <a:r>
                  <a:rPr lang="en-US" sz="2400" dirty="0" err="1"/>
                  <a:t>বিদ্যুৎবাহীপদার্থেরমধ্যেসর্বাপেক্ষাক্ষুদ্রতমকণা</a:t>
                </a:r>
                <a:r>
                  <a:rPr lang="en-US" sz="2400" dirty="0"/>
                  <a:t> । </a:t>
                </a:r>
                <a:r>
                  <a:rPr lang="en-US" sz="2400" dirty="0" err="1"/>
                  <a:t>একটিরভর</a:t>
                </a:r>
                <a:r>
                  <a:rPr lang="en-US" sz="2400" dirty="0"/>
                  <a:t> 9.11×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28</m:t>
                        </m:r>
                      </m:sup>
                    </m:sSup>
                  </m:oMath>
                </a14:m>
                <a:r>
                  <a:rPr lang="en-US" sz="2400" dirty="0" err="1"/>
                  <a:t>g,যাএকটিহাইড্রোজেনপরমানুরভরেরপ্রায়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1837</m:t>
                        </m:r>
                      </m:den>
                    </m:f>
                  </m:oMath>
                </a14:m>
                <a:r>
                  <a:rPr lang="en-US" sz="2400" dirty="0" err="1"/>
                  <a:t>এরসমান,ঋনাত্মকচার্জেরপরিমান</a:t>
                </a:r>
                <a:r>
                  <a:rPr lang="en-US" sz="2400" dirty="0"/>
                  <a:t> -1.6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40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19</m:t>
                        </m:r>
                      </m:sup>
                    </m:sSup>
                  </m:oMath>
                </a14:m>
                <a:r>
                  <a:rPr lang="en-US" sz="2400" dirty="0"/>
                  <a:t> C </a:t>
                </a:r>
                <a:r>
                  <a:rPr lang="en-US" sz="2400" dirty="0" err="1"/>
                  <a:t>বা</a:t>
                </a:r>
                <a:r>
                  <a:rPr lang="en-US" sz="2400" dirty="0"/>
                  <a:t>, -1.6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40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20</m:t>
                        </m:r>
                      </m:sup>
                    </m:sSup>
                  </m:oMath>
                </a14:m>
                <a:r>
                  <a:rPr lang="en-US" sz="2400" dirty="0"/>
                  <a:t> emu </a:t>
                </a:r>
                <a:r>
                  <a:rPr lang="en-US" sz="2400" dirty="0" err="1"/>
                  <a:t>বা</a:t>
                </a:r>
                <a:r>
                  <a:rPr lang="en-US" sz="2400" dirty="0"/>
                  <a:t>, -4.8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40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sup>
                    </m:sSup>
                  </m:oMath>
                </a14:m>
                <a:r>
                  <a:rPr lang="en-US" sz="2400" dirty="0" err="1"/>
                  <a:t>esu</a:t>
                </a:r>
                <a:r>
                  <a:rPr lang="en-US" sz="2400" dirty="0"/>
                  <a:t>  ।</a:t>
                </a:r>
                <a:r>
                  <a:rPr lang="en-US" sz="2400" dirty="0" err="1"/>
                  <a:t>ব্যাসার্ধ</a:t>
                </a:r>
                <a:r>
                  <a:rPr lang="en-US" sz="2400" dirty="0"/>
                  <a:t> 2.5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40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13</m:t>
                        </m:r>
                      </m:sup>
                    </m:sSup>
                  </m:oMath>
                </a14:m>
                <a:r>
                  <a:rPr lang="en-US" sz="2400" dirty="0"/>
                  <a:t>cm (</a:t>
                </a:r>
                <a:r>
                  <a:rPr lang="en-US" sz="2400" dirty="0" err="1"/>
                  <a:t>প্রায়</a:t>
                </a:r>
                <a:r>
                  <a:rPr lang="en-US" sz="2400" dirty="0"/>
                  <a:t>) । </a:t>
                </a:r>
                <a:r>
                  <a:rPr lang="en-US" sz="2400" dirty="0" err="1"/>
                  <a:t>এটিনিউক্লিয়াসেরবাইরেঅবস্থানকরে</a:t>
                </a:r>
                <a:r>
                  <a:rPr lang="en-US" sz="2400" dirty="0"/>
                  <a:t> । </a:t>
                </a:r>
                <a:r>
                  <a:rPr lang="en-US" sz="2400" dirty="0" err="1"/>
                  <a:t>এটিকে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2400" dirty="0" err="1"/>
                  <a:t>দ্বারাপ্রকাশকরাহয়</a:t>
                </a:r>
                <a:r>
                  <a:rPr lang="en-US" sz="2400" dirty="0"/>
                  <a:t> । </a:t>
                </a:r>
              </a:p>
              <a:p>
                <a:pPr algn="l"/>
                <a:r>
                  <a:rPr lang="en-US" sz="2800" b="1" dirty="0" err="1"/>
                  <a:t>প্রোটন</a:t>
                </a:r>
                <a:r>
                  <a:rPr lang="en-US" sz="2800" b="1" dirty="0"/>
                  <a:t> : </a:t>
                </a:r>
                <a:r>
                  <a:rPr lang="en-US" sz="2400" dirty="0" err="1"/>
                  <a:t>পরমানুরনিউক্লিয়াসেধনাত্মকচার্জবিশিষ্টএকটিকণা</a:t>
                </a:r>
                <a:r>
                  <a:rPr lang="en-US" sz="2400" dirty="0"/>
                  <a:t> । </a:t>
                </a:r>
                <a:r>
                  <a:rPr lang="en-US" sz="2400" dirty="0" err="1"/>
                  <a:t>হাইড্রোজেনপরমানুরকক্ষপথেবিজারিতএকমাত্রইলেকট্রনটিঅপসারণকরলেযেধনাত্মকবিদ্যুৎবাহীকণাঅবশিষ্টথাকেতাকেইপ্রোটনবলাহয়</a:t>
                </a:r>
                <a:r>
                  <a:rPr lang="en-US" sz="2400" dirty="0"/>
                  <a:t> । </a:t>
                </a:r>
                <a:r>
                  <a:rPr lang="en-US" sz="2400" dirty="0" err="1"/>
                  <a:t>প্রোটনহচ্ছেপ্রকৃতপক্ষে</a:t>
                </a:r>
                <a:r>
                  <a:rPr lang="en-US" sz="2400" dirty="0"/>
                  <a:t>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2400" dirty="0"/>
                  <a:t>) । </a:t>
                </a:r>
                <a:r>
                  <a:rPr lang="en-US" sz="2400" dirty="0" err="1"/>
                  <a:t>একটিরভর</a:t>
                </a:r>
                <a:r>
                  <a:rPr lang="en-US" sz="2400" dirty="0"/>
                  <a:t> 1.67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40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24</m:t>
                        </m:r>
                      </m:sup>
                    </m:sSup>
                  </m:oMath>
                </a14:m>
                <a:r>
                  <a:rPr lang="en-US" sz="2400" dirty="0"/>
                  <a:t>g । </a:t>
                </a:r>
                <a:r>
                  <a:rPr lang="en-US" sz="2400" dirty="0" err="1"/>
                  <a:t>ধনাত্মকচার্জেরপরিমান</a:t>
                </a:r>
                <a:r>
                  <a:rPr lang="en-US" sz="2400" dirty="0"/>
                  <a:t>+ 1.6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19</m:t>
                        </m:r>
                      </m:sup>
                    </m:sSup>
                  </m:oMath>
                </a14:m>
                <a:r>
                  <a:rPr lang="en-US" sz="2400" dirty="0"/>
                  <a:t> C বা,+1.6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20</m:t>
                        </m:r>
                      </m:sup>
                    </m:sSup>
                  </m:oMath>
                </a14:m>
                <a:r>
                  <a:rPr lang="en-US" sz="2400" dirty="0"/>
                  <a:t> emu </a:t>
                </a:r>
                <a:r>
                  <a:rPr lang="en-US" sz="2400" dirty="0" err="1"/>
                  <a:t>বা</a:t>
                </a:r>
                <a:r>
                  <a:rPr lang="en-US" sz="2400" dirty="0"/>
                  <a:t>, +4.8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sup>
                    </m:sSup>
                  </m:oMath>
                </a14:m>
                <a:r>
                  <a:rPr lang="en-US" sz="2400" dirty="0" err="1"/>
                  <a:t>esu</a:t>
                </a:r>
                <a:r>
                  <a:rPr lang="en-US" sz="2400" dirty="0"/>
                  <a:t> । </a:t>
                </a:r>
                <a:r>
                  <a:rPr lang="en-US" sz="2400" dirty="0" err="1"/>
                  <a:t>ব্যাসার্ধ</a:t>
                </a:r>
                <a:r>
                  <a:rPr lang="en-US" sz="2400" dirty="0"/>
                  <a:t> 1.2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40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13</m:t>
                        </m:r>
                      </m:sup>
                    </m:sSup>
                  </m:oMath>
                </a14:m>
                <a:r>
                  <a:rPr lang="en-US" sz="2400" dirty="0"/>
                  <a:t> cm । </a:t>
                </a:r>
                <a:r>
                  <a:rPr lang="en-US" sz="2400" dirty="0" err="1"/>
                  <a:t>এটিকে</a:t>
                </a:r>
                <a:r>
                  <a:rPr lang="en-US" sz="2400" dirty="0"/>
                  <a:t> p </a:t>
                </a:r>
                <a:r>
                  <a:rPr lang="en-US" sz="2400" dirty="0" err="1"/>
                  <a:t>দ্বারাপ্রকাশকরাহয়</a:t>
                </a:r>
                <a:r>
                  <a:rPr lang="en-US" sz="2400" dirty="0"/>
                  <a:t> ।</a:t>
                </a:r>
              </a:p>
              <a:p>
                <a:pPr algn="l"/>
                <a:r>
                  <a:rPr lang="en-US" sz="2800" b="1" dirty="0" err="1"/>
                  <a:t>নিউট্রন</a:t>
                </a:r>
                <a:r>
                  <a:rPr lang="en-US" sz="2800" b="1" dirty="0"/>
                  <a:t> : </a:t>
                </a:r>
                <a:r>
                  <a:rPr lang="en-US" sz="2400" dirty="0" err="1"/>
                  <a:t>নিউক্লিয়াসেআধানহীনএককভরবিশিষ্টএকটিকণা</a:t>
                </a:r>
                <a:r>
                  <a:rPr lang="en-US" sz="2400" dirty="0"/>
                  <a:t> । </a:t>
                </a:r>
                <a:r>
                  <a:rPr lang="en-US" sz="2400" dirty="0" err="1"/>
                  <a:t>একটিরভর</a:t>
                </a:r>
                <a:r>
                  <a:rPr lang="en-US" sz="2400" dirty="0"/>
                  <a:t>  ও </a:t>
                </a:r>
                <a:r>
                  <a:rPr lang="en-US" sz="2400" dirty="0" err="1"/>
                  <a:t>ব্যাসার্ধপ্রোটনেসমান</a:t>
                </a:r>
                <a:r>
                  <a:rPr lang="en-US" sz="2400" dirty="0"/>
                  <a:t> । </a:t>
                </a:r>
                <a:r>
                  <a:rPr lang="en-US" sz="2400" dirty="0" err="1"/>
                  <a:t>এটিকে</a:t>
                </a:r>
                <a:r>
                  <a:rPr lang="en-US" sz="2400" dirty="0"/>
                  <a:t> n </a:t>
                </a:r>
                <a:r>
                  <a:rPr lang="en-US" sz="2400" dirty="0" err="1"/>
                  <a:t>দ্বারাপ্রকাশকরাহয়</a:t>
                </a:r>
                <a:r>
                  <a:rPr lang="en-US" sz="2400" dirty="0"/>
                  <a:t> । </a:t>
                </a:r>
                <a:r>
                  <a:rPr lang="en-US" sz="2400" dirty="0" err="1"/>
                  <a:t>একমাত্র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400" i="1" smtClean="0">
                            <a:latin typeface="Cambria Math"/>
                          </a:rPr>
                        </m:ctrlPr>
                      </m:sPrePr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sPre>
                  </m:oMath>
                </a14:m>
                <a:r>
                  <a:rPr lang="en-US" sz="2400" dirty="0"/>
                  <a:t>  আইসোটোপ </a:t>
                </a:r>
                <a:r>
                  <a:rPr lang="en-US" sz="2400" dirty="0" err="1"/>
                  <a:t>ব্যতীতসকলপরমানুতেনিউট্রনরয়েছে</a:t>
                </a:r>
                <a:r>
                  <a:rPr lang="en-US" sz="2400" dirty="0"/>
                  <a:t> ।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0E1EDCC-8D61-4210-872F-7466FEB038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138335"/>
                <a:ext cx="12191999" cy="5041958"/>
              </a:xfrm>
              <a:prstGeom prst="rect">
                <a:avLst/>
              </a:prstGeom>
              <a:blipFill>
                <a:blip r:embed="rId2"/>
                <a:stretch>
                  <a:fillRect l="-1000" t="-1572" r="-400" b="-16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38142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1E91A7E-3206-41C1-A86E-2609811F62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05956" y="-2483224"/>
            <a:ext cx="6562164" cy="1185134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1861114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EE9E2BE-8B8F-43A3-97B8-382E1DDFF842}"/>
              </a:ext>
            </a:extLst>
          </p:cNvPr>
          <p:cNvSpPr txBox="1"/>
          <p:nvPr/>
        </p:nvSpPr>
        <p:spPr>
          <a:xfrm>
            <a:off x="0" y="0"/>
            <a:ext cx="12191999" cy="923330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আইসোটোপ</a:t>
            </a:r>
            <a:endParaRPr lang="en-US" sz="5400" dirty="0"/>
          </a:p>
        </p:txBody>
      </p:sp>
      <p:sp>
        <p:nvSpPr>
          <p:cNvPr id="6" name="Subtitle 2">
            <a:extLst>
              <a:ext uri="{FF2B5EF4-FFF2-40B4-BE49-F238E27FC236}">
                <a16:creationId xmlns="" xmlns:a16="http://schemas.microsoft.com/office/drawing/2014/main" id="{F0C7FEED-C4FA-4336-A29C-8855AC06EEFF}"/>
              </a:ext>
            </a:extLst>
          </p:cNvPr>
          <p:cNvSpPr>
            <a:spLocks noGrp="1"/>
          </p:cNvSpPr>
          <p:nvPr/>
        </p:nvSpPr>
        <p:spPr>
          <a:xfrm>
            <a:off x="130628" y="1082351"/>
            <a:ext cx="12061371" cy="1492898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মৌলের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ভিন্ন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ভরসংখ্যা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বিশিষ্ট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পরমাণুসমূহকে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পরস্পরের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আইসোটোপ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8943F72F-4AF0-4365-95CC-5EA85B0023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015274" y="-1440028"/>
            <a:ext cx="4161453" cy="1193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4018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5AB5558-89F1-4347-94D8-9EBF07148F4F}"/>
              </a:ext>
            </a:extLst>
          </p:cNvPr>
          <p:cNvSpPr txBox="1"/>
          <p:nvPr/>
        </p:nvSpPr>
        <p:spPr>
          <a:xfrm>
            <a:off x="0" y="0"/>
            <a:ext cx="12192000" cy="1015663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আইসোবার</a:t>
            </a:r>
            <a:endParaRPr lang="en-US" sz="6000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AFE091E-6F12-4240-90E8-A6B6BD5B4696}"/>
              </a:ext>
            </a:extLst>
          </p:cNvPr>
          <p:cNvSpPr txBox="1"/>
          <p:nvPr/>
        </p:nvSpPr>
        <p:spPr>
          <a:xfrm>
            <a:off x="130628" y="1120112"/>
            <a:ext cx="1206137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যেসব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পরমাণুর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ভরসংখ্যা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প্রোটন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নিউট্টন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ভিন্ন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ভিন্ন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তাদেরকে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পরস্পরের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আইসোবার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3E65A7E-F01B-4FC6-A5E2-FDF24BD962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114801" y="-1222312"/>
            <a:ext cx="3937517" cy="11905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3272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</TotalTime>
  <Words>350</Words>
  <Application>Microsoft Office PowerPoint</Application>
  <PresentationFormat>Custom</PresentationFormat>
  <Paragraphs>42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শিখনফল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WEEL COME</dc:title>
  <dc:creator>USER</dc:creator>
  <cp:lastModifiedBy>USER</cp:lastModifiedBy>
  <cp:revision>27</cp:revision>
  <dcterms:created xsi:type="dcterms:W3CDTF">2020-08-15T05:32:45Z</dcterms:created>
  <dcterms:modified xsi:type="dcterms:W3CDTF">2021-03-20T08:37:41Z</dcterms:modified>
</cp:coreProperties>
</file>