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8" r:id="rId2"/>
    <p:sldId id="257" r:id="rId3"/>
    <p:sldId id="264" r:id="rId4"/>
    <p:sldId id="272" r:id="rId5"/>
    <p:sldId id="259" r:id="rId6"/>
    <p:sldId id="260" r:id="rId7"/>
    <p:sldId id="273" r:id="rId8"/>
    <p:sldId id="261" r:id="rId9"/>
    <p:sldId id="271" r:id="rId10"/>
    <p:sldId id="274" r:id="rId11"/>
    <p:sldId id="263" r:id="rId12"/>
    <p:sldId id="265" r:id="rId13"/>
    <p:sldId id="266" r:id="rId14"/>
    <p:sldId id="269" r:id="rId15"/>
    <p:sldId id="267"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392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6372" autoAdjust="0"/>
    <p:restoredTop sz="94624" autoAdjust="0"/>
  </p:normalViewPr>
  <p:slideViewPr>
    <p:cSldViewPr>
      <p:cViewPr>
        <p:scale>
          <a:sx n="69" d="100"/>
          <a:sy n="69" d="100"/>
        </p:scale>
        <p:origin x="-82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8BD2C8-D7BA-40B2-97B7-1098356A1A66}" type="datetimeFigureOut">
              <a:rPr lang="en-US" smtClean="0"/>
              <a:pPr/>
              <a:t>21-Mar-21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1E1729-0446-4FE9-9E6D-14CFDE8C115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A1E1729-0446-4FE9-9E6D-14CFDE8C1158}"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A1E1729-0446-4FE9-9E6D-14CFDE8C1158}"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21-Mar-21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21-Mar-21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21-Mar-21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21-Mar-21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21-Mar-21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21-Mar-21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21-Mar-21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gs>
            <a:gs pos="45000">
              <a:srgbClr val="FF7A00"/>
            </a:gs>
            <a:gs pos="70000">
              <a:srgbClr val="FF0300"/>
            </a:gs>
            <a:gs pos="100000">
              <a:srgbClr val="4D0808"/>
            </a:gs>
          </a:gsLst>
          <a:lin ang="5400000" scaled="0"/>
          <a:tileRect/>
        </a:gradFill>
        <a:effectLst/>
      </p:bgPr>
    </p:bg>
    <p:spTree>
      <p:nvGrpSpPr>
        <p:cNvPr id="1" name=""/>
        <p:cNvGrpSpPr/>
        <p:nvPr/>
      </p:nvGrpSpPr>
      <p:grpSpPr>
        <a:xfrm>
          <a:off x="0" y="0"/>
          <a:ext cx="0" cy="0"/>
          <a:chOff x="0" y="0"/>
          <a:chExt cx="0" cy="0"/>
        </a:xfrm>
      </p:grpSpPr>
      <p:sp>
        <p:nvSpPr>
          <p:cNvPr id="2" name="TextBox 1"/>
          <p:cNvSpPr txBox="1"/>
          <p:nvPr/>
        </p:nvSpPr>
        <p:spPr>
          <a:xfrm>
            <a:off x="304800" y="3124201"/>
            <a:ext cx="8610600" cy="3733800"/>
          </a:xfrm>
          <a:prstGeom prst="rect">
            <a:avLst/>
          </a:prstGeom>
          <a:noFill/>
        </p:spPr>
        <p:txBody>
          <a:bodyPr wrap="square" rtlCol="0">
            <a:spAutoFit/>
          </a:bodyPr>
          <a:lstStyle/>
          <a:p>
            <a:pPr algn="ctr"/>
            <a:r>
              <a:rPr lang="bn-BD" sz="23900" dirty="0" smtClean="0">
                <a:solidFill>
                  <a:srgbClr val="00B0F0"/>
                </a:solidFill>
                <a:latin typeface="NikoshBAN" pitchFamily="2" charset="0"/>
                <a:cs typeface="NikoshBAN" pitchFamily="2" charset="0"/>
              </a:rPr>
              <a:t>স্বাগতম</a:t>
            </a:r>
            <a:r>
              <a:rPr lang="bn-BD" sz="23900" dirty="0" smtClean="0">
                <a:latin typeface="NikoshBAN" pitchFamily="2" charset="0"/>
                <a:cs typeface="NikoshBAN" pitchFamily="2" charset="0"/>
              </a:rPr>
              <a:t> </a:t>
            </a:r>
            <a:endParaRPr lang="en-US" sz="23900" dirty="0">
              <a:latin typeface="NikoshBAN" pitchFamily="2" charset="0"/>
              <a:cs typeface="NikoshBAN" pitchFamily="2" charset="0"/>
            </a:endParaRPr>
          </a:p>
        </p:txBody>
      </p:sp>
      <p:pic>
        <p:nvPicPr>
          <p:cNvPr id="18436" name="Picture 4" descr="ঘটনা থেকে লেনদেন শনাক্তকরণ | 771651 | কালের কণ্ঠ | kalerkantho"/>
          <p:cNvPicPr>
            <a:picLocks noChangeAspect="1" noChangeArrowheads="1"/>
          </p:cNvPicPr>
          <p:nvPr/>
        </p:nvPicPr>
        <p:blipFill>
          <a:blip r:embed="rId2"/>
          <a:srcRect/>
          <a:stretch>
            <a:fillRect/>
          </a:stretch>
        </p:blipFill>
        <p:spPr bwMode="auto">
          <a:xfrm>
            <a:off x="762000" y="228600"/>
            <a:ext cx="7620000" cy="3810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8436"/>
                                        </p:tgtEl>
                                        <p:attrNameLst>
                                          <p:attrName>style.visibility</p:attrName>
                                        </p:attrNameLst>
                                      </p:cBhvr>
                                      <p:to>
                                        <p:strVal val="visible"/>
                                      </p:to>
                                    </p:set>
                                    <p:anim calcmode="lin" valueType="num">
                                      <p:cBhvr>
                                        <p:cTn id="7" dur="1000" fill="hold"/>
                                        <p:tgtEl>
                                          <p:spTgt spid="18436"/>
                                        </p:tgtEl>
                                        <p:attrNameLst>
                                          <p:attrName>ppt_x</p:attrName>
                                        </p:attrNameLst>
                                      </p:cBhvr>
                                      <p:tavLst>
                                        <p:tav tm="0">
                                          <p:val>
                                            <p:strVal val="#ppt_x-.2"/>
                                          </p:val>
                                        </p:tav>
                                        <p:tav tm="100000">
                                          <p:val>
                                            <p:strVal val="#ppt_x"/>
                                          </p:val>
                                        </p:tav>
                                      </p:tavLst>
                                    </p:anim>
                                    <p:anim calcmode="lin" valueType="num">
                                      <p:cBhvr>
                                        <p:cTn id="8" dur="1000" fill="hold"/>
                                        <p:tgtEl>
                                          <p:spTgt spid="1843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8436"/>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iterate type="lt">
                                    <p:tmPct val="5000"/>
                                  </p:iterate>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 calcmode="lin" valueType="num">
                                      <p:cBhvr>
                                        <p:cTn id="16" dur="1000" fill="hold"/>
                                        <p:tgtEl>
                                          <p:spTgt spid="2"/>
                                        </p:tgtEl>
                                        <p:attrNameLst>
                                          <p:attrName>style.rotation</p:attrName>
                                        </p:attrNameLst>
                                      </p:cBhvr>
                                      <p:tavLst>
                                        <p:tav tm="0">
                                          <p:val>
                                            <p:fltVal val="90"/>
                                          </p:val>
                                        </p:tav>
                                        <p:tav tm="100000">
                                          <p:val>
                                            <p:fltVal val="0"/>
                                          </p:val>
                                        </p:tav>
                                      </p:tavLst>
                                    </p:anim>
                                    <p:animEffect transition="in" filter="fade">
                                      <p:cBhvr>
                                        <p:cTn id="1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Rounded Rectangle 1"/>
          <p:cNvSpPr/>
          <p:nvPr/>
        </p:nvSpPr>
        <p:spPr>
          <a:xfrm>
            <a:off x="228600" y="228600"/>
            <a:ext cx="8763000" cy="1447800"/>
          </a:xfrm>
          <a:prstGeom prst="roundRect">
            <a:avLst>
              <a:gd name="adj" fmla="val 28947"/>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b="1" u="sng" dirty="0" smtClean="0">
                <a:solidFill>
                  <a:srgbClr val="FFFF00"/>
                </a:solidFill>
                <a:latin typeface="NikoshBAN" pitchFamily="2" charset="0"/>
                <a:cs typeface="NikoshBAN" pitchFamily="2" charset="0"/>
              </a:rPr>
              <a:t>অর্থে অঙ্কে পরিমাপযোগ্যঃ </a:t>
            </a:r>
            <a:r>
              <a:rPr lang="bn-BD" sz="2400" dirty="0" smtClean="0">
                <a:latin typeface="NikoshBAN" pitchFamily="2" charset="0"/>
                <a:cs typeface="NikoshBAN" pitchFamily="2" charset="0"/>
              </a:rPr>
              <a:t>লেনদেনের একটি উল্লেখযোগ্য বৈশিশষ্ট্য হলো কোন  ঘটনাকে অবশ্যই  অর্থে অঙ্কে পরিমাপযোগ্য হতে হবে নতুবা উক্ত ঘটনাকে লেনদেন বলা যাবে না। যেমনঃ ব্যবসায়ের ম্যানেজারের মৃত্যু একটি  ক্ষতি যা অর্থ দ্বারা পরিমাপযোগ্য নয় তাই এটি কোন লেনদেন নয়।    </a:t>
            </a:r>
            <a:endParaRPr lang="en-US" sz="2400" dirty="0">
              <a:latin typeface="NikoshBAN" pitchFamily="2" charset="0"/>
              <a:cs typeface="NikoshBAN" pitchFamily="2" charset="0"/>
            </a:endParaRPr>
          </a:p>
        </p:txBody>
      </p:sp>
      <p:sp>
        <p:nvSpPr>
          <p:cNvPr id="8" name="Rounded Rectangle 7"/>
          <p:cNvSpPr/>
          <p:nvPr/>
        </p:nvSpPr>
        <p:spPr>
          <a:xfrm>
            <a:off x="228600" y="1905000"/>
            <a:ext cx="8686800" cy="16002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bn-BD" sz="2400" b="1" u="sng" dirty="0" smtClean="0">
                <a:latin typeface="NikoshBAN" pitchFamily="2" charset="0"/>
                <a:cs typeface="NikoshBAN" pitchFamily="2" charset="0"/>
              </a:rPr>
              <a:t> </a:t>
            </a:r>
            <a:r>
              <a:rPr lang="bn-BD" sz="2400" b="1" u="sng" dirty="0" smtClean="0">
                <a:solidFill>
                  <a:srgbClr val="FFFF00"/>
                </a:solidFill>
                <a:latin typeface="NikoshBAN" pitchFamily="2" charset="0"/>
                <a:cs typeface="NikoshBAN" pitchFamily="2" charset="0"/>
              </a:rPr>
              <a:t>আর্থিক  অবস্থার  পরিবতর্নঃ </a:t>
            </a:r>
            <a:r>
              <a:rPr lang="bn-BD" sz="2400" dirty="0" smtClean="0">
                <a:solidFill>
                  <a:schemeClr val="tx1"/>
                </a:solidFill>
                <a:latin typeface="NikoshBAN" pitchFamily="2" charset="0"/>
                <a:cs typeface="NikoshBAN" pitchFamily="2" charset="0"/>
              </a:rPr>
              <a:t>কোনো ঘটনা দ্বারা যদি কোন প্রতিষ্ঠানের আর্থিক অবস্থার পরিবর্তন সাধিত হয়, তবে সেটিই লেনদেন।  জনাব সীমান্ত  ৫০০০ টাকা দিয়ে অফিসের জন্য একটি আলমারি ক্রয় করলেন।  প্রতিষ্ঠানের আসবাবপত্র বৃদ্বি  পেয়েছে পাশাপাশি  নগদ টাকা হ্রাস পেয়েছ। </a:t>
            </a:r>
            <a:endParaRPr lang="en-US" sz="2400" dirty="0"/>
          </a:p>
        </p:txBody>
      </p:sp>
      <p:sp>
        <p:nvSpPr>
          <p:cNvPr id="9" name="Rounded Rectangle 8"/>
          <p:cNvSpPr/>
          <p:nvPr/>
        </p:nvSpPr>
        <p:spPr>
          <a:xfrm>
            <a:off x="304800" y="3733800"/>
            <a:ext cx="8610600" cy="13716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b="1" u="sng" dirty="0" smtClean="0">
                <a:solidFill>
                  <a:schemeClr val="tx1"/>
                </a:solidFill>
                <a:latin typeface="NikoshBAN" pitchFamily="2" charset="0"/>
                <a:cs typeface="NikoshBAN" pitchFamily="2" charset="0"/>
              </a:rPr>
              <a:t> </a:t>
            </a:r>
            <a:r>
              <a:rPr lang="bn-BD" sz="2400" b="1" u="sng" dirty="0" smtClean="0">
                <a:solidFill>
                  <a:srgbClr val="FF0000"/>
                </a:solidFill>
                <a:latin typeface="NikoshBAN" pitchFamily="2" charset="0"/>
                <a:cs typeface="NikoshBAN" pitchFamily="2" charset="0"/>
              </a:rPr>
              <a:t>দ্বৈত সত্তাঃ </a:t>
            </a:r>
            <a:r>
              <a:rPr lang="bn-BD" sz="2400" dirty="0" smtClean="0">
                <a:solidFill>
                  <a:schemeClr val="tx1"/>
                </a:solidFill>
                <a:latin typeface="NikoshBAN" pitchFamily="2" charset="0"/>
                <a:cs typeface="NikoshBAN" pitchFamily="2" charset="0"/>
              </a:rPr>
              <a:t>প্রতিটি লেনদেনে দুটি পক্ষ থাকতে হবে। এক পক্ষ সুবিধা গ্রহন করবে, অপর পক্ষ সুবিধা প্রদান করবে</a:t>
            </a:r>
            <a:r>
              <a:rPr lang="bn-BD" sz="2400" dirty="0" smtClean="0">
                <a:solidFill>
                  <a:schemeClr val="tx1"/>
                </a:solidFill>
                <a:latin typeface="NikoshBAN" pitchFamily="2" charset="0"/>
                <a:cs typeface="NikoshBAN" pitchFamily="2" charset="0"/>
              </a:rPr>
              <a:t>।যেমনঃ </a:t>
            </a:r>
            <a:r>
              <a:rPr lang="bn-BD" sz="2400" dirty="0" smtClean="0">
                <a:solidFill>
                  <a:schemeClr val="tx1"/>
                </a:solidFill>
                <a:latin typeface="NikoshBAN" pitchFamily="2" charset="0"/>
                <a:cs typeface="NikoshBAN" pitchFamily="2" charset="0"/>
              </a:rPr>
              <a:t>কর্মচারীর বেতন দেওয়া হল ৫০০০ টাকা । একটি পক্ষ বেতন খরচ  </a:t>
            </a:r>
            <a:r>
              <a:rPr lang="bn-BD" sz="2400" dirty="0" smtClean="0">
                <a:solidFill>
                  <a:schemeClr val="tx1"/>
                </a:solidFill>
                <a:latin typeface="NikoshBAN" pitchFamily="2" charset="0"/>
                <a:cs typeface="NikoshBAN" pitchFamily="2" charset="0"/>
              </a:rPr>
              <a:t>হিসাব</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এবং</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অপর</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পক্ষ</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নগদান</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হিসাব</a:t>
            </a:r>
            <a:r>
              <a:rPr lang="en-US" sz="2400" dirty="0" smtClean="0">
                <a:solidFill>
                  <a:schemeClr val="tx1"/>
                </a:solidFill>
                <a:latin typeface="NikoshBAN" pitchFamily="2" charset="0"/>
                <a:cs typeface="NikoshBAN" pitchFamily="2" charset="0"/>
              </a:rPr>
              <a:t>।</a:t>
            </a:r>
            <a:r>
              <a:rPr lang="bn-BD" sz="2400" dirty="0" smtClean="0">
                <a:solidFill>
                  <a:schemeClr val="tx1"/>
                </a:solidFill>
                <a:latin typeface="NikoshBAN" pitchFamily="2" charset="0"/>
                <a:cs typeface="NikoshBAN" pitchFamily="2" charset="0"/>
              </a:rPr>
              <a:t> </a:t>
            </a:r>
            <a:endParaRPr lang="en-US" sz="2000" dirty="0">
              <a:solidFill>
                <a:schemeClr val="tx1"/>
              </a:solidFill>
            </a:endParaRPr>
          </a:p>
        </p:txBody>
      </p:sp>
      <p:sp>
        <p:nvSpPr>
          <p:cNvPr id="10" name="Rounded Rectangle 9"/>
          <p:cNvSpPr/>
          <p:nvPr/>
        </p:nvSpPr>
        <p:spPr>
          <a:xfrm>
            <a:off x="228600" y="5257800"/>
            <a:ext cx="8686800" cy="144780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000" b="1" u="sng" dirty="0" smtClean="0">
                <a:solidFill>
                  <a:schemeClr val="tx1"/>
                </a:solidFill>
                <a:latin typeface="NikoshBAN" pitchFamily="2" charset="0"/>
                <a:cs typeface="NikoshBAN" pitchFamily="2" charset="0"/>
              </a:rPr>
              <a:t> </a:t>
            </a:r>
            <a:r>
              <a:rPr lang="bn-BD" sz="2400" b="1" u="sng" dirty="0" smtClean="0">
                <a:solidFill>
                  <a:schemeClr val="tx1"/>
                </a:solidFill>
                <a:latin typeface="NikoshBAN" pitchFamily="2" charset="0"/>
                <a:cs typeface="NikoshBAN" pitchFamily="2" charset="0"/>
              </a:rPr>
              <a:t>লে</a:t>
            </a:r>
            <a:r>
              <a:rPr lang="en-US" sz="2400" b="1" u="sng" dirty="0" err="1" smtClean="0">
                <a:solidFill>
                  <a:schemeClr val="tx1"/>
                </a:solidFill>
                <a:latin typeface="NikoshBAN" pitchFamily="2" charset="0"/>
                <a:cs typeface="NikoshBAN" pitchFamily="2" charset="0"/>
              </a:rPr>
              <a:t>নদেন</a:t>
            </a:r>
            <a:r>
              <a:rPr lang="bn-BD" sz="2400" b="1" u="sng" dirty="0" smtClean="0">
                <a:solidFill>
                  <a:schemeClr val="tx1"/>
                </a:solidFill>
                <a:latin typeface="NikoshBAN" pitchFamily="2" charset="0"/>
                <a:cs typeface="NikoshBAN" pitchFamily="2" charset="0"/>
              </a:rPr>
              <a:t> </a:t>
            </a:r>
            <a:r>
              <a:rPr lang="en-US" sz="2400" b="1" u="sng" dirty="0" err="1" smtClean="0">
                <a:solidFill>
                  <a:schemeClr val="tx1"/>
                </a:solidFill>
                <a:latin typeface="NikoshBAN" pitchFamily="2" charset="0"/>
                <a:cs typeface="NikoshBAN" pitchFamily="2" charset="0"/>
              </a:rPr>
              <a:t>স্ব</a:t>
            </a:r>
            <a:r>
              <a:rPr lang="bn-BD" sz="2400" b="1" u="sng" dirty="0" smtClean="0">
                <a:solidFill>
                  <a:schemeClr val="tx1"/>
                </a:solidFill>
                <a:latin typeface="NikoshBAN" pitchFamily="2" charset="0"/>
                <a:cs typeface="NikoshBAN" pitchFamily="2" charset="0"/>
              </a:rPr>
              <a:t>য়ংস্পূর্ণ </a:t>
            </a:r>
            <a:r>
              <a:rPr lang="bn-BD" sz="2400" b="1" u="sng" dirty="0" smtClean="0">
                <a:solidFill>
                  <a:schemeClr val="tx1"/>
                </a:solidFill>
                <a:latin typeface="NikoshBAN" pitchFamily="2" charset="0"/>
                <a:cs typeface="NikoshBAN" pitchFamily="2" charset="0"/>
              </a:rPr>
              <a:t>বা স্বতন্ত্রঃ </a:t>
            </a:r>
            <a:r>
              <a:rPr lang="bn-BD" sz="2400" dirty="0" smtClean="0">
                <a:latin typeface="NikoshBAN" pitchFamily="2" charset="0"/>
                <a:cs typeface="NikoshBAN" pitchFamily="2" charset="0"/>
              </a:rPr>
              <a:t>লেনদেনের আরেকটি উল্লেখযোগ্য বৈশিষ্ট্য  হলো প্রতিটি স্বয়ংসম্পুর্ন অর্থাৎ একটি হতে আরেকটি সম্পূর্ন আলাদা। </a:t>
            </a:r>
            <a:r>
              <a:rPr lang="en-US" sz="2400" dirty="0" err="1" smtClean="0">
                <a:latin typeface="NikoshBAN" pitchFamily="2" charset="0"/>
                <a:cs typeface="NikoshBAN" pitchFamily="2" charset="0"/>
              </a:rPr>
              <a:t>যেমন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ধারে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মাল</a:t>
            </a:r>
            <a:r>
              <a:rPr lang="en-US" sz="2400" dirty="0" smtClean="0">
                <a:latin typeface="NikoshBAN" pitchFamily="2" charset="0"/>
                <a:cs typeface="NikoshBAN" pitchFamily="2" charset="0"/>
              </a:rPr>
              <a:t> </a:t>
            </a:r>
            <a:r>
              <a:rPr lang="en-US" sz="2000" dirty="0" err="1" smtClean="0">
                <a:latin typeface="NikoshBAN" pitchFamily="2" charset="0"/>
                <a:cs typeface="NikoshBAN" pitchFamily="2" charset="0"/>
              </a:rPr>
              <a:t>বিক্রয়</a:t>
            </a:r>
            <a:r>
              <a:rPr lang="en-US" sz="2400" dirty="0" smtClean="0">
                <a:latin typeface="NikoshBAN" pitchFamily="2" charset="0"/>
                <a:cs typeface="NikoshBAN" pitchFamily="2" charset="0"/>
              </a:rPr>
              <a:t> ১০০০০ </a:t>
            </a:r>
            <a:r>
              <a:rPr lang="en-US" sz="2400" dirty="0" err="1" smtClean="0">
                <a:latin typeface="NikoshBAN" pitchFamily="2" charset="0"/>
                <a:cs typeface="NikoshBAN" pitchFamily="2" charset="0"/>
              </a:rPr>
              <a:t>টাকা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এবং</a:t>
            </a:r>
            <a:r>
              <a:rPr lang="en-US" sz="2400" dirty="0" smtClean="0">
                <a:latin typeface="NikoshBAN" pitchFamily="2" charset="0"/>
                <a:cs typeface="NikoshBAN" pitchFamily="2" charset="0"/>
              </a:rPr>
              <a:t> ০৭ </a:t>
            </a:r>
            <a:r>
              <a:rPr lang="en-US" sz="2400" dirty="0" err="1" smtClean="0">
                <a:latin typeface="NikoshBAN" pitchFamily="2" charset="0"/>
                <a:cs typeface="NikoshBAN" pitchFamily="2" charset="0"/>
              </a:rPr>
              <a:t>দিন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পাওয়া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গেল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এখানে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ধারে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মাল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বিক্রয়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একটি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লেনদেন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এবং</a:t>
            </a:r>
            <a:r>
              <a:rPr lang="en-US" sz="2400" dirty="0" smtClean="0">
                <a:latin typeface="NikoshBAN" pitchFamily="2" charset="0"/>
                <a:cs typeface="NikoshBAN" pitchFamily="2" charset="0"/>
              </a:rPr>
              <a:t> ০৭ </a:t>
            </a:r>
            <a:r>
              <a:rPr lang="en-US" sz="2400" dirty="0" err="1" smtClean="0">
                <a:latin typeface="NikoshBAN" pitchFamily="2" charset="0"/>
                <a:cs typeface="NikoshBAN" pitchFamily="2" charset="0"/>
              </a:rPr>
              <a:t>দিন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গেল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আরেকটি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লেনদেন</a:t>
            </a:r>
            <a:r>
              <a:rPr lang="en-US" sz="2400" dirty="0" smtClean="0">
                <a:latin typeface="NikoshBAN" pitchFamily="2" charset="0"/>
                <a:cs typeface="NikoshBAN" pitchFamily="2" charset="0"/>
              </a:rPr>
              <a:t>।</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nodeType="clickEffect">
                                  <p:stCondLst>
                                    <p:cond delay="0"/>
                                  </p:stCondLst>
                                  <p:iterate type="lt">
                                    <p:tmPct val="10000"/>
                                  </p:iterate>
                                  <p:childTnLst>
                                    <p:set>
                                      <p:cBhvr>
                                        <p:cTn id="13" dur="1" fill="hold">
                                          <p:stCondLst>
                                            <p:cond delay="0"/>
                                          </p:stCondLst>
                                        </p:cTn>
                                        <p:tgtEl>
                                          <p:spTgt spid="8">
                                            <p:txEl>
                                              <p:pRg st="0" end="0"/>
                                            </p:txEl>
                                          </p:spTgt>
                                        </p:tgtEl>
                                        <p:attrNameLst>
                                          <p:attrName>style.visibility</p:attrName>
                                        </p:attrNameLst>
                                      </p:cBhvr>
                                      <p:to>
                                        <p:strVal val="visible"/>
                                      </p:to>
                                    </p:set>
                                    <p:anim calcmode="lin" valueType="num">
                                      <p:cBhvr>
                                        <p:cTn id="14" dur="500" fill="hold"/>
                                        <p:tgtEl>
                                          <p:spTgt spid="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8">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8">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9"/>
                                        </p:tgtEl>
                                        <p:attrNameLst>
                                          <p:attrName>style.visibility</p:attrName>
                                        </p:attrNameLst>
                                      </p:cBhvr>
                                      <p:to>
                                        <p:strVal val="visible"/>
                                      </p:to>
                                    </p:set>
                                    <p:anim calcmode="lin" valueType="num">
                                      <p:cBhvr>
                                        <p:cTn id="23" dur="1000" fill="hold"/>
                                        <p:tgtEl>
                                          <p:spTgt spid="9"/>
                                        </p:tgtEl>
                                        <p:attrNameLst>
                                          <p:attrName>ppt_w</p:attrName>
                                        </p:attrNameLst>
                                      </p:cBhvr>
                                      <p:tavLst>
                                        <p:tav tm="0">
                                          <p:val>
                                            <p:fltVal val="0"/>
                                          </p:val>
                                        </p:tav>
                                        <p:tav tm="100000">
                                          <p:val>
                                            <p:strVal val="#ppt_w"/>
                                          </p:val>
                                        </p:tav>
                                      </p:tavLst>
                                    </p:anim>
                                    <p:anim calcmode="lin" valueType="num">
                                      <p:cBhvr>
                                        <p:cTn id="24" dur="1000" fill="hold"/>
                                        <p:tgtEl>
                                          <p:spTgt spid="9"/>
                                        </p:tgtEl>
                                        <p:attrNameLst>
                                          <p:attrName>ppt_h</p:attrName>
                                        </p:attrNameLst>
                                      </p:cBhvr>
                                      <p:tavLst>
                                        <p:tav tm="0">
                                          <p:val>
                                            <p:fltVal val="0"/>
                                          </p:val>
                                        </p:tav>
                                        <p:tav tm="100000">
                                          <p:val>
                                            <p:strVal val="#ppt_h"/>
                                          </p:val>
                                        </p:tav>
                                      </p:tavLst>
                                    </p:anim>
                                    <p:anim calcmode="lin" valueType="num">
                                      <p:cBhvr>
                                        <p:cTn id="25" dur="1000" fill="hold"/>
                                        <p:tgtEl>
                                          <p:spTgt spid="9"/>
                                        </p:tgtEl>
                                        <p:attrNameLst>
                                          <p:attrName>style.rotation</p:attrName>
                                        </p:attrNameLst>
                                      </p:cBhvr>
                                      <p:tavLst>
                                        <p:tav tm="0">
                                          <p:val>
                                            <p:fltVal val="90"/>
                                          </p:val>
                                        </p:tav>
                                        <p:tav tm="100000">
                                          <p:val>
                                            <p:fltVal val="0"/>
                                          </p:val>
                                        </p:tav>
                                      </p:tavLst>
                                    </p:anim>
                                    <p:animEffect transition="in" filter="fade">
                                      <p:cBhvr>
                                        <p:cTn id="26" dur="1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40" presetClass="entr" presetSubtype="0" fill="hold" grpId="0" nodeType="clickEffect">
                                  <p:stCondLst>
                                    <p:cond delay="0"/>
                                  </p:stCondLst>
                                  <p:iterate type="lt">
                                    <p:tmPct val="10000"/>
                                  </p:iterate>
                                  <p:childTnLst>
                                    <p:set>
                                      <p:cBhvr>
                                        <p:cTn id="30" dur="1" fill="hold">
                                          <p:stCondLst>
                                            <p:cond delay="0"/>
                                          </p:stCondLst>
                                        </p:cTn>
                                        <p:tgtEl>
                                          <p:spTgt spid="10"/>
                                        </p:tgtEl>
                                        <p:attrNameLst>
                                          <p:attrName>style.visibility</p:attrName>
                                        </p:attrNameLst>
                                      </p:cBhvr>
                                      <p:to>
                                        <p:strVal val="visible"/>
                                      </p:to>
                                    </p:set>
                                    <p:animEffect transition="in" filter="fade">
                                      <p:cBhvr>
                                        <p:cTn id="31" dur="1000"/>
                                        <p:tgtEl>
                                          <p:spTgt spid="10"/>
                                        </p:tgtEl>
                                      </p:cBhvr>
                                    </p:animEffect>
                                    <p:anim calcmode="lin" valueType="num">
                                      <p:cBhvr>
                                        <p:cTn id="32" dur="1000" fill="hold"/>
                                        <p:tgtEl>
                                          <p:spTgt spid="10"/>
                                        </p:tgtEl>
                                        <p:attrNameLst>
                                          <p:attrName>ppt_x</p:attrName>
                                        </p:attrNameLst>
                                      </p:cBhvr>
                                      <p:tavLst>
                                        <p:tav tm="0">
                                          <p:val>
                                            <p:strVal val="#ppt_x-.1"/>
                                          </p:val>
                                        </p:tav>
                                        <p:tav tm="100000">
                                          <p:val>
                                            <p:strVal val="#ppt_x"/>
                                          </p:val>
                                        </p:tav>
                                      </p:tavLst>
                                    </p:anim>
                                    <p:anim calcmode="lin" valueType="num">
                                      <p:cBhvr>
                                        <p:cTn id="33"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11" name="Rounded Rectangle 10"/>
          <p:cNvSpPr/>
          <p:nvPr/>
        </p:nvSpPr>
        <p:spPr>
          <a:xfrm>
            <a:off x="228600" y="609600"/>
            <a:ext cx="8610600" cy="14478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b="1" u="sng" dirty="0" smtClean="0">
                <a:solidFill>
                  <a:srgbClr val="FFFF00"/>
                </a:solidFill>
                <a:latin typeface="NikoshBAN" pitchFamily="2" charset="0"/>
                <a:cs typeface="NikoshBAN" pitchFamily="2" charset="0"/>
              </a:rPr>
              <a:t> দৃশ্যমানতাঃ </a:t>
            </a:r>
            <a:r>
              <a:rPr lang="bn-BD" sz="2400" dirty="0" smtClean="0">
                <a:latin typeface="NikoshBAN" pitchFamily="2" charset="0"/>
                <a:cs typeface="NikoshBAN" pitchFamily="2" charset="0"/>
              </a:rPr>
              <a:t>লেনদেন দৃশ্যমান ও অদৃশ্যমান উভয় হতে পারে</a:t>
            </a:r>
            <a:r>
              <a:rPr lang="bn-BD" sz="2400" dirty="0" smtClean="0">
                <a:latin typeface="NikoshBAN" pitchFamily="2" charset="0"/>
                <a:cs typeface="NikoshBAN" pitchFamily="2" charset="0"/>
              </a:rPr>
              <a:t>। যেমনঃ আসবাবপত্র ক্রয় ১০,০০০ টাকা । এটি একটি দৃশ্যমান লেনদেন । আবার আসবাবপত্রের অবচয় ১,০০০ টাকা এটি অদৃশ্যমান লেনদেন।  </a:t>
            </a:r>
            <a:endParaRPr lang="en-US" sz="2400" dirty="0"/>
          </a:p>
        </p:txBody>
      </p:sp>
      <p:sp>
        <p:nvSpPr>
          <p:cNvPr id="12" name="Rounded Rectangle 11"/>
          <p:cNvSpPr/>
          <p:nvPr/>
        </p:nvSpPr>
        <p:spPr>
          <a:xfrm>
            <a:off x="228600" y="2438400"/>
            <a:ext cx="8610600" cy="2057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dirty="0" smtClean="0">
                <a:solidFill>
                  <a:srgbClr val="FF0000"/>
                </a:solidFill>
                <a:latin typeface="NikoshBAN" pitchFamily="2" charset="0"/>
                <a:cs typeface="NikoshBAN" pitchFamily="2" charset="0"/>
              </a:rPr>
              <a:t>  </a:t>
            </a:r>
            <a:r>
              <a:rPr lang="bn-BD" sz="2800" b="1" u="sng" dirty="0" smtClean="0">
                <a:solidFill>
                  <a:srgbClr val="FF0000"/>
                </a:solidFill>
                <a:latin typeface="NikoshBAN" pitchFamily="2" charset="0"/>
                <a:cs typeface="NikoshBAN" pitchFamily="2" charset="0"/>
              </a:rPr>
              <a:t>ঐতিহাসিকতাঃ</a:t>
            </a:r>
            <a:r>
              <a:rPr lang="bn-BD" sz="2400" dirty="0" smtClean="0">
                <a:solidFill>
                  <a:srgbClr val="FF0000"/>
                </a:solidFill>
                <a:latin typeface="NikoshBAN" pitchFamily="2" charset="0"/>
                <a:cs typeface="NikoshBAN" pitchFamily="2" charset="0"/>
              </a:rPr>
              <a:t> </a:t>
            </a:r>
            <a:r>
              <a:rPr lang="bn-BD" sz="2400" dirty="0" smtClean="0">
                <a:solidFill>
                  <a:schemeClr val="tx1"/>
                </a:solidFill>
                <a:latin typeface="NikoshBAN" pitchFamily="2" charset="0"/>
                <a:cs typeface="NikoshBAN" pitchFamily="2" charset="0"/>
              </a:rPr>
              <a:t>যে সকল আর্থিক ঘটনা পৃবে ঘটে গেছে, সেগুলোকে ঐতিহাসিক ঘটনা বলে। ঐতিহাসিক ঘটনাকে ও লেনদেন বলা হয়। </a:t>
            </a:r>
            <a:r>
              <a:rPr lang="bn-BD" sz="2400" dirty="0" smtClean="0">
                <a:solidFill>
                  <a:schemeClr val="tx1"/>
                </a:solidFill>
                <a:latin typeface="NikoshBAN" pitchFamily="2" charset="0"/>
                <a:cs typeface="NikoshBAN" pitchFamily="2" charset="0"/>
              </a:rPr>
              <a:t> আবার কিছু কিছু ঘটনা ভবিষ্যতে ঘটতে পারে এমন আর্থিক ঘটনাকেও লেনদেন বলা হয়। ভবিষ্যতে ঘটতে পারে এমন ঘটনা ব্যবসায়ের আর্থিক  অবস্থার পরিবর্তন সাধন করলেন অবশ্যই তা লেনদেন বলে গণ্য হবে। যেমন – অনাদায়ী পাওনা  সঞিতি ,বাট্টা সঞিতি ইত্যাদি। </a:t>
            </a:r>
            <a:endParaRPr lang="en-US" sz="2400" dirty="0">
              <a:solidFill>
                <a:schemeClr val="tx1"/>
              </a:solidFill>
            </a:endParaRPr>
          </a:p>
        </p:txBody>
      </p:sp>
      <p:sp>
        <p:nvSpPr>
          <p:cNvPr id="13" name="Rounded Rectangle 12"/>
          <p:cNvSpPr/>
          <p:nvPr/>
        </p:nvSpPr>
        <p:spPr>
          <a:xfrm>
            <a:off x="304800" y="5029200"/>
            <a:ext cx="8534400" cy="1600200"/>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b="1" u="sng" dirty="0" smtClean="0">
                <a:solidFill>
                  <a:srgbClr val="FFFF00"/>
                </a:solidFill>
                <a:latin typeface="NikoshBAN" pitchFamily="2" charset="0"/>
                <a:cs typeface="NikoshBAN" pitchFamily="2" charset="0"/>
              </a:rPr>
              <a:t> </a:t>
            </a:r>
            <a:r>
              <a:rPr lang="bn-BD" sz="2800" b="1" u="sng" dirty="0" smtClean="0">
                <a:solidFill>
                  <a:srgbClr val="00B0F0"/>
                </a:solidFill>
                <a:latin typeface="NikoshBAN" pitchFamily="2" charset="0"/>
                <a:cs typeface="NikoshBAN" pitchFamily="2" charset="0"/>
              </a:rPr>
              <a:t>হিসাব সমীকরণের প্রভাব বিস্থারঃ</a:t>
            </a:r>
            <a:r>
              <a:rPr lang="bn-BD" sz="2800" b="1" u="sng" dirty="0" smtClean="0">
                <a:solidFill>
                  <a:srgbClr val="00B0F0"/>
                </a:solidFill>
                <a:latin typeface="NikoshBAN" pitchFamily="2" charset="0"/>
                <a:cs typeface="NikoshBAN" pitchFamily="2" charset="0"/>
              </a:rPr>
              <a:t> </a:t>
            </a:r>
            <a:r>
              <a:rPr lang="bn-BD" sz="2800" dirty="0" smtClean="0">
                <a:solidFill>
                  <a:srgbClr val="FFFF00"/>
                </a:solidFill>
                <a:latin typeface="NikoshBAN" pitchFamily="2" charset="0"/>
                <a:cs typeface="NikoshBAN" pitchFamily="2" charset="0"/>
              </a:rPr>
              <a:t>প্রতিটি লেনদেনই হিসাব সমীকরনে প্রভাব বিস্থার করে । লেনদেনের ফলে হিসাব সমীকরণের দফায় পরিবর্তন সাধিত হয়। “সম্পদ=দায়+মালিকানা স্বত্ব” এটি হলো হিসাব সমীকরণ ।  </a:t>
            </a:r>
            <a:endParaRPr lang="en-US" sz="28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12"/>
                                        </p:tgtEl>
                                        <p:attrNameLst>
                                          <p:attrName>style.visibility</p:attrName>
                                        </p:attrNameLst>
                                      </p:cBhvr>
                                      <p:to>
                                        <p:strVal val="visible"/>
                                      </p:to>
                                    </p:set>
                                    <p:animEffect transition="in" filter="fade">
                                      <p:cBhvr>
                                        <p:cTn id="15" dur="1000"/>
                                        <p:tgtEl>
                                          <p:spTgt spid="12"/>
                                        </p:tgtEl>
                                      </p:cBhvr>
                                    </p:animEffect>
                                    <p:anim calcmode="lin" valueType="num">
                                      <p:cBhvr>
                                        <p:cTn id="16" dur="1000" fill="hold"/>
                                        <p:tgtEl>
                                          <p:spTgt spid="12"/>
                                        </p:tgtEl>
                                        <p:attrNameLst>
                                          <p:attrName>ppt_x</p:attrName>
                                        </p:attrNameLst>
                                      </p:cBhvr>
                                      <p:tavLst>
                                        <p:tav tm="0">
                                          <p:val>
                                            <p:strVal val="#ppt_x-.1"/>
                                          </p:val>
                                        </p:tav>
                                        <p:tav tm="100000">
                                          <p:val>
                                            <p:strVal val="#ppt_x"/>
                                          </p:val>
                                        </p:tav>
                                      </p:tavLst>
                                    </p:anim>
                                    <p:anim calcmode="lin" valueType="num">
                                      <p:cBhvr>
                                        <p:cTn id="17"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iterate type="lt">
                                    <p:tmPct val="5000"/>
                                  </p:iterate>
                                  <p:childTnLst>
                                    <p:set>
                                      <p:cBhvr>
                                        <p:cTn id="21" dur="1" fill="hold">
                                          <p:stCondLst>
                                            <p:cond delay="0"/>
                                          </p:stCondLst>
                                        </p:cTn>
                                        <p:tgtEl>
                                          <p:spTgt spid="13"/>
                                        </p:tgtEl>
                                        <p:attrNameLst>
                                          <p:attrName>style.visibility</p:attrName>
                                        </p:attrNameLst>
                                      </p:cBhvr>
                                      <p:to>
                                        <p:strVal val="visible"/>
                                      </p:to>
                                    </p:set>
                                    <p:anim calcmode="lin" valueType="num">
                                      <p:cBhvr>
                                        <p:cTn id="22" dur="1000" fill="hold"/>
                                        <p:tgtEl>
                                          <p:spTgt spid="13"/>
                                        </p:tgtEl>
                                        <p:attrNameLst>
                                          <p:attrName>ppt_w</p:attrName>
                                        </p:attrNameLst>
                                      </p:cBhvr>
                                      <p:tavLst>
                                        <p:tav tm="0">
                                          <p:val>
                                            <p:fltVal val="0"/>
                                          </p:val>
                                        </p:tav>
                                        <p:tav tm="100000">
                                          <p:val>
                                            <p:strVal val="#ppt_w"/>
                                          </p:val>
                                        </p:tav>
                                      </p:tavLst>
                                    </p:anim>
                                    <p:anim calcmode="lin" valueType="num">
                                      <p:cBhvr>
                                        <p:cTn id="23" dur="1000" fill="hold"/>
                                        <p:tgtEl>
                                          <p:spTgt spid="13"/>
                                        </p:tgtEl>
                                        <p:attrNameLst>
                                          <p:attrName>ppt_h</p:attrName>
                                        </p:attrNameLst>
                                      </p:cBhvr>
                                      <p:tavLst>
                                        <p:tav tm="0">
                                          <p:val>
                                            <p:fltVal val="0"/>
                                          </p:val>
                                        </p:tav>
                                        <p:tav tm="100000">
                                          <p:val>
                                            <p:strVal val="#ppt_h"/>
                                          </p:val>
                                        </p:tav>
                                      </p:tavLst>
                                    </p:anim>
                                    <p:anim calcmode="lin" valueType="num">
                                      <p:cBhvr>
                                        <p:cTn id="24" dur="1000" fill="hold"/>
                                        <p:tgtEl>
                                          <p:spTgt spid="13"/>
                                        </p:tgtEl>
                                        <p:attrNameLst>
                                          <p:attrName>style.rotation</p:attrName>
                                        </p:attrNameLst>
                                      </p:cBhvr>
                                      <p:tavLst>
                                        <p:tav tm="0">
                                          <p:val>
                                            <p:fltVal val="90"/>
                                          </p:val>
                                        </p:tav>
                                        <p:tav tm="100000">
                                          <p:val>
                                            <p:fltVal val="0"/>
                                          </p:val>
                                        </p:tav>
                                      </p:tavLst>
                                    </p:anim>
                                    <p:animEffect transition="in" filter="fade">
                                      <p:cBhvr>
                                        <p:cTn id="25"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Rounded Rectangle 1"/>
          <p:cNvSpPr/>
          <p:nvPr/>
        </p:nvSpPr>
        <p:spPr>
          <a:xfrm>
            <a:off x="2438400" y="3886200"/>
            <a:ext cx="4267200" cy="990600"/>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bn-BD" sz="7200" dirty="0" smtClean="0">
                <a:latin typeface="NikoshBAN" pitchFamily="2" charset="0"/>
                <a:cs typeface="NikoshBAN" pitchFamily="2" charset="0"/>
              </a:rPr>
              <a:t>একক কাজঃ </a:t>
            </a:r>
            <a:endParaRPr lang="en-US" sz="7200" dirty="0">
              <a:latin typeface="NikoshBAN" pitchFamily="2" charset="0"/>
              <a:cs typeface="NikoshBAN" pitchFamily="2" charset="0"/>
            </a:endParaRPr>
          </a:p>
        </p:txBody>
      </p:sp>
      <p:sp>
        <p:nvSpPr>
          <p:cNvPr id="3" name="Round Diagonal Corner Rectangle 2"/>
          <p:cNvSpPr/>
          <p:nvPr/>
        </p:nvSpPr>
        <p:spPr>
          <a:xfrm>
            <a:off x="914400" y="5181600"/>
            <a:ext cx="7543800" cy="838200"/>
          </a:xfrm>
          <a:prstGeom prst="round2DiagRect">
            <a:avLst>
              <a:gd name="adj1" fmla="val 50000"/>
              <a:gd name="adj2" fmla="val 0"/>
            </a:avLst>
          </a:prstGeom>
          <a:solidFill>
            <a:srgbClr val="FF000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latin typeface="NikoshBAN" pitchFamily="2" charset="0"/>
                <a:cs typeface="NikoshBAN" pitchFamily="2" charset="0"/>
              </a:rPr>
              <a:t>লেনদেন </a:t>
            </a:r>
            <a:r>
              <a:rPr lang="bn-BD" sz="4400" dirty="0" smtClean="0">
                <a:latin typeface="NikoshBAN" pitchFamily="2" charset="0"/>
                <a:cs typeface="NikoshBAN" pitchFamily="2" charset="0"/>
              </a:rPr>
              <a:t> </a:t>
            </a:r>
            <a:r>
              <a:rPr lang="bn-BD" sz="4400" dirty="0" smtClean="0">
                <a:latin typeface="NikoshBAN" pitchFamily="2" charset="0"/>
                <a:cs typeface="NikoshBAN" pitchFamily="2" charset="0"/>
              </a:rPr>
              <a:t>কি </a:t>
            </a:r>
            <a:endParaRPr lang="en-US" sz="4400" dirty="0">
              <a:latin typeface="NikoshBAN" pitchFamily="2" charset="0"/>
              <a:cs typeface="NikoshBAN" pitchFamily="2" charset="0"/>
            </a:endParaRPr>
          </a:p>
        </p:txBody>
      </p:sp>
      <p:pic>
        <p:nvPicPr>
          <p:cNvPr id="5122" name="Picture 2" descr="MF Transaction: How to do mutual fund transactions using UPI"/>
          <p:cNvPicPr>
            <a:picLocks noChangeAspect="1" noChangeArrowheads="1"/>
          </p:cNvPicPr>
          <p:nvPr/>
        </p:nvPicPr>
        <p:blipFill>
          <a:blip r:embed="rId2"/>
          <a:srcRect/>
          <a:stretch>
            <a:fillRect/>
          </a:stretch>
        </p:blipFill>
        <p:spPr bwMode="auto">
          <a:xfrm>
            <a:off x="457200" y="304800"/>
            <a:ext cx="8305800" cy="3429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ppt_w</p:attrName>
                                        </p:attrNameLst>
                                      </p:cBhvr>
                                      <p:tavLst>
                                        <p:tav tm="0">
                                          <p:val>
                                            <p:fltVal val="0"/>
                                          </p:val>
                                        </p:tav>
                                        <p:tav tm="100000">
                                          <p:val>
                                            <p:strVal val="#ppt_w"/>
                                          </p:val>
                                        </p:tav>
                                      </p:tavLst>
                                    </p:anim>
                                    <p:anim calcmode="lin" valueType="num">
                                      <p:cBhvr>
                                        <p:cTn id="8" dur="1000" fill="hold"/>
                                        <p:tgtEl>
                                          <p:spTgt spid="5122"/>
                                        </p:tgtEl>
                                        <p:attrNameLst>
                                          <p:attrName>ppt_h</p:attrName>
                                        </p:attrNameLst>
                                      </p:cBhvr>
                                      <p:tavLst>
                                        <p:tav tm="0">
                                          <p:val>
                                            <p:fltVal val="0"/>
                                          </p:val>
                                        </p:tav>
                                        <p:tav tm="100000">
                                          <p:val>
                                            <p:strVal val="#ppt_h"/>
                                          </p:val>
                                        </p:tav>
                                      </p:tavLst>
                                    </p:anim>
                                    <p:anim calcmode="lin" valueType="num">
                                      <p:cBhvr>
                                        <p:cTn id="9" dur="1000" fill="hold"/>
                                        <p:tgtEl>
                                          <p:spTgt spid="5122"/>
                                        </p:tgtEl>
                                        <p:attrNameLst>
                                          <p:attrName>style.rotation</p:attrName>
                                        </p:attrNameLst>
                                      </p:cBhvr>
                                      <p:tavLst>
                                        <p:tav tm="0">
                                          <p:val>
                                            <p:fltVal val="90"/>
                                          </p:val>
                                        </p:tav>
                                        <p:tav tm="100000">
                                          <p:val>
                                            <p:fltVal val="0"/>
                                          </p:val>
                                        </p:tav>
                                      </p:tavLst>
                                    </p:anim>
                                    <p:animEffect transition="in" filter="fade">
                                      <p:cBhvr>
                                        <p:cTn id="10" dur="1000"/>
                                        <p:tgtEl>
                                          <p:spTgt spid="512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 calcmode="lin" valueType="num">
                                      <p:cBhvr>
                                        <p:cTn id="17" dur="1000" fill="hold"/>
                                        <p:tgtEl>
                                          <p:spTgt spid="2"/>
                                        </p:tgtEl>
                                        <p:attrNameLst>
                                          <p:attrName>style.rotation</p:attrName>
                                        </p:attrNameLst>
                                      </p:cBhvr>
                                      <p:tavLst>
                                        <p:tav tm="0">
                                          <p:val>
                                            <p:fltVal val="90"/>
                                          </p:val>
                                        </p:tav>
                                        <p:tav tm="100000">
                                          <p:val>
                                            <p:fltVal val="0"/>
                                          </p:val>
                                        </p:tav>
                                      </p:tavLst>
                                    </p:anim>
                                    <p:animEffect transition="in" filter="fade">
                                      <p:cBhvr>
                                        <p:cTn id="18" dur="10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3"/>
                                        </p:tgtEl>
                                        <p:attrNameLst>
                                          <p:attrName>style.visibility</p:attrName>
                                        </p:attrNameLst>
                                      </p:cBhvr>
                                      <p:to>
                                        <p:strVal val="visible"/>
                                      </p:to>
                                    </p:set>
                                    <p:anim calcmode="lin" valueType="num">
                                      <p:cBhvr>
                                        <p:cTn id="23" dur="1000" fill="hold"/>
                                        <p:tgtEl>
                                          <p:spTgt spid="3"/>
                                        </p:tgtEl>
                                        <p:attrNameLst>
                                          <p:attrName>ppt_w</p:attrName>
                                        </p:attrNameLst>
                                      </p:cBhvr>
                                      <p:tavLst>
                                        <p:tav tm="0">
                                          <p:val>
                                            <p:fltVal val="0"/>
                                          </p:val>
                                        </p:tav>
                                        <p:tav tm="100000">
                                          <p:val>
                                            <p:strVal val="#ppt_w"/>
                                          </p:val>
                                        </p:tav>
                                      </p:tavLst>
                                    </p:anim>
                                    <p:anim calcmode="lin" valueType="num">
                                      <p:cBhvr>
                                        <p:cTn id="24" dur="1000" fill="hold"/>
                                        <p:tgtEl>
                                          <p:spTgt spid="3"/>
                                        </p:tgtEl>
                                        <p:attrNameLst>
                                          <p:attrName>ppt_h</p:attrName>
                                        </p:attrNameLst>
                                      </p:cBhvr>
                                      <p:tavLst>
                                        <p:tav tm="0">
                                          <p:val>
                                            <p:fltVal val="0"/>
                                          </p:val>
                                        </p:tav>
                                        <p:tav tm="100000">
                                          <p:val>
                                            <p:strVal val="#ppt_h"/>
                                          </p:val>
                                        </p:tav>
                                      </p:tavLst>
                                    </p:anim>
                                    <p:anim calcmode="lin" valueType="num">
                                      <p:cBhvr>
                                        <p:cTn id="25" dur="1000" fill="hold"/>
                                        <p:tgtEl>
                                          <p:spTgt spid="3"/>
                                        </p:tgtEl>
                                        <p:attrNameLst>
                                          <p:attrName>style.rotation</p:attrName>
                                        </p:attrNameLst>
                                      </p:cBhvr>
                                      <p:tavLst>
                                        <p:tav tm="0">
                                          <p:val>
                                            <p:fltVal val="90"/>
                                          </p:val>
                                        </p:tav>
                                        <p:tav tm="100000">
                                          <p:val>
                                            <p:fltVal val="0"/>
                                          </p:val>
                                        </p:tav>
                                      </p:tavLst>
                                    </p:anim>
                                    <p:animEffect transition="in" filter="fade">
                                      <p:cBhvr>
                                        <p:cTn id="26"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3" name="Oval 2"/>
          <p:cNvSpPr/>
          <p:nvPr/>
        </p:nvSpPr>
        <p:spPr>
          <a:xfrm>
            <a:off x="1143000" y="4267200"/>
            <a:ext cx="7162800" cy="762000"/>
          </a:xfrm>
          <a:prstGeom prst="ellipse">
            <a:avLst/>
          </a:prstGeom>
          <a:solidFill>
            <a:srgbClr val="FF000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bn-BD" sz="6600" dirty="0" smtClean="0">
                <a:solidFill>
                  <a:srgbClr val="FFFF00"/>
                </a:solidFill>
                <a:effectLst>
                  <a:outerShdw blurRad="50800" dist="38100" dir="8100000" algn="tr" rotWithShape="0">
                    <a:prstClr val="black">
                      <a:alpha val="40000"/>
                    </a:prstClr>
                  </a:outerShdw>
                </a:effectLst>
                <a:latin typeface="NikoshBAN" pitchFamily="2" charset="0"/>
                <a:cs typeface="NikoshBAN" pitchFamily="2" charset="0"/>
              </a:rPr>
              <a:t>জোড়ায় কাজঃ </a:t>
            </a:r>
            <a:endParaRPr lang="en-US" sz="6600" dirty="0">
              <a:solidFill>
                <a:srgbClr val="FFFF00"/>
              </a:solidFill>
              <a:effectLst>
                <a:outerShdw blurRad="50800" dist="38100" dir="8100000" algn="tr" rotWithShape="0">
                  <a:prstClr val="black">
                    <a:alpha val="40000"/>
                  </a:prstClr>
                </a:outerShdw>
              </a:effectLst>
              <a:latin typeface="NikoshBAN" pitchFamily="2" charset="0"/>
              <a:cs typeface="NikoshBAN" pitchFamily="2" charset="0"/>
            </a:endParaRPr>
          </a:p>
        </p:txBody>
      </p:sp>
      <p:sp>
        <p:nvSpPr>
          <p:cNvPr id="4" name="Flowchart: Alternate Process 3"/>
          <p:cNvSpPr/>
          <p:nvPr/>
        </p:nvSpPr>
        <p:spPr>
          <a:xfrm>
            <a:off x="228600" y="5486400"/>
            <a:ext cx="8610600" cy="1143000"/>
          </a:xfrm>
          <a:prstGeom prst="flowChartAlternateProcess">
            <a:avLst/>
          </a:prstGeom>
          <a:solidFill>
            <a:srgbClr val="002060"/>
          </a:solidFill>
          <a:effectLst>
            <a:glow rad="228600">
              <a:schemeClr val="accent5">
                <a:satMod val="175000"/>
                <a:alpha val="40000"/>
              </a:schemeClr>
            </a:glow>
            <a:outerShdw blurRad="40000" dist="23000" dir="5400000" rotWithShape="0">
              <a:srgbClr val="000000">
                <a:alpha val="35000"/>
              </a:srgbClr>
            </a:outerShdw>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bn-BD" sz="4000" dirty="0" smtClean="0">
                <a:latin typeface="NikoshBAN" pitchFamily="2" charset="0"/>
                <a:cs typeface="NikoshBAN" pitchFamily="2" charset="0"/>
              </a:rPr>
              <a:t>লেনদেনের বৈশিষ্ট্য গূলো </a:t>
            </a:r>
            <a:r>
              <a:rPr lang="bn-BD" sz="4000" dirty="0" smtClean="0">
                <a:latin typeface="NikoshBAN" pitchFamily="2" charset="0"/>
                <a:cs typeface="NikoshBAN" pitchFamily="2" charset="0"/>
              </a:rPr>
              <a:t> </a:t>
            </a:r>
            <a:r>
              <a:rPr lang="bn-BD" sz="4000" dirty="0" smtClean="0">
                <a:latin typeface="NikoshBAN" pitchFamily="2" charset="0"/>
                <a:cs typeface="NikoshBAN" pitchFamily="2" charset="0"/>
              </a:rPr>
              <a:t>লিখ।  </a:t>
            </a:r>
            <a:endParaRPr lang="en-US" sz="4000" dirty="0">
              <a:latin typeface="NikoshBAN" pitchFamily="2" charset="0"/>
              <a:cs typeface="NikoshBAN" pitchFamily="2" charset="0"/>
            </a:endParaRPr>
          </a:p>
        </p:txBody>
      </p:sp>
      <p:pic>
        <p:nvPicPr>
          <p:cNvPr id="3074" name="Picture 2" descr="Students Working Pairs Images, Stock Photos &amp; Vectors | Shutterstock"/>
          <p:cNvPicPr>
            <a:picLocks noChangeAspect="1" noChangeArrowheads="1"/>
          </p:cNvPicPr>
          <p:nvPr/>
        </p:nvPicPr>
        <p:blipFill>
          <a:blip r:embed="rId2"/>
          <a:srcRect/>
          <a:stretch>
            <a:fillRect/>
          </a:stretch>
        </p:blipFill>
        <p:spPr bwMode="auto">
          <a:xfrm>
            <a:off x="1219200" y="228600"/>
            <a:ext cx="7086600" cy="373380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ppt_w</p:attrName>
                                        </p:attrNameLst>
                                      </p:cBhvr>
                                      <p:tavLst>
                                        <p:tav tm="0">
                                          <p:val>
                                            <p:fltVal val="0"/>
                                          </p:val>
                                        </p:tav>
                                        <p:tav tm="100000">
                                          <p:val>
                                            <p:strVal val="#ppt_w"/>
                                          </p:val>
                                        </p:tav>
                                      </p:tavLst>
                                    </p:anim>
                                    <p:anim calcmode="lin" valueType="num">
                                      <p:cBhvr>
                                        <p:cTn id="8" dur="1000" fill="hold"/>
                                        <p:tgtEl>
                                          <p:spTgt spid="3074"/>
                                        </p:tgtEl>
                                        <p:attrNameLst>
                                          <p:attrName>ppt_h</p:attrName>
                                        </p:attrNameLst>
                                      </p:cBhvr>
                                      <p:tavLst>
                                        <p:tav tm="0">
                                          <p:val>
                                            <p:fltVal val="0"/>
                                          </p:val>
                                        </p:tav>
                                        <p:tav tm="100000">
                                          <p:val>
                                            <p:strVal val="#ppt_h"/>
                                          </p:val>
                                        </p:tav>
                                      </p:tavLst>
                                    </p:anim>
                                    <p:anim calcmode="lin" valueType="num">
                                      <p:cBhvr>
                                        <p:cTn id="9" dur="1000" fill="hold"/>
                                        <p:tgtEl>
                                          <p:spTgt spid="3074"/>
                                        </p:tgtEl>
                                        <p:attrNameLst>
                                          <p:attrName>style.rotation</p:attrName>
                                        </p:attrNameLst>
                                      </p:cBhvr>
                                      <p:tavLst>
                                        <p:tav tm="0">
                                          <p:val>
                                            <p:fltVal val="90"/>
                                          </p:val>
                                        </p:tav>
                                        <p:tav tm="100000">
                                          <p:val>
                                            <p:fltVal val="0"/>
                                          </p:val>
                                        </p:tav>
                                      </p:tavLst>
                                    </p:anim>
                                    <p:animEffect transition="in" filter="fade">
                                      <p:cBhvr>
                                        <p:cTn id="10" dur="1000"/>
                                        <p:tgtEl>
                                          <p:spTgt spid="3074"/>
                                        </p:tgtEl>
                                      </p:cBhvr>
                                    </p:animEffec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
                                        </p:tgtEl>
                                        <p:attrNameLst>
                                          <p:attrName>ppt_y</p:attrName>
                                        </p:attrNameLst>
                                      </p:cBhvr>
                                      <p:tavLst>
                                        <p:tav tm="0">
                                          <p:val>
                                            <p:strVal val="#ppt_y"/>
                                          </p:val>
                                        </p:tav>
                                        <p:tav tm="100000">
                                          <p:val>
                                            <p:strVal val="#ppt_y"/>
                                          </p:val>
                                        </p:tav>
                                      </p:tavLst>
                                    </p:anim>
                                    <p:anim calcmode="lin" valueType="num">
                                      <p:cBhvr>
                                        <p:cTn id="17"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40" presetClass="entr" presetSubtype="0" fill="hold" grpId="0" nodeType="clickEffect">
                                  <p:stCondLst>
                                    <p:cond delay="0"/>
                                  </p:stCondLst>
                                  <p:iterate type="lt">
                                    <p:tmPct val="10000"/>
                                  </p:iterate>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1"/>
                                          </p:val>
                                        </p:tav>
                                        <p:tav tm="100000">
                                          <p:val>
                                            <p:strVal val="#ppt_x"/>
                                          </p:val>
                                        </p:tav>
                                      </p:tavLst>
                                    </p:anim>
                                    <p:anim calcmode="lin" valueType="num">
                                      <p:cBhvr>
                                        <p:cTn id="26"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pic>
        <p:nvPicPr>
          <p:cNvPr id="2" name="Picture 1" descr="download.jpg"/>
          <p:cNvPicPr>
            <a:picLocks noChangeAspect="1"/>
          </p:cNvPicPr>
          <p:nvPr/>
        </p:nvPicPr>
        <p:blipFill>
          <a:blip r:embed="rId2"/>
          <a:stretch>
            <a:fillRect/>
          </a:stretch>
        </p:blipFill>
        <p:spPr>
          <a:xfrm>
            <a:off x="457200" y="533400"/>
            <a:ext cx="3962400" cy="2247133"/>
          </a:xfrm>
          <a:prstGeom prst="rect">
            <a:avLst/>
          </a:prstGeom>
          <a:solidFill>
            <a:srgbClr val="FFFFFF">
              <a:shade val="85000"/>
            </a:srgbClr>
          </a:solidFill>
          <a:ln w="190500" cap="sq">
            <a:solidFill>
              <a:srgbClr val="FFFF00"/>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3" name="Oval Callout 2"/>
          <p:cNvSpPr/>
          <p:nvPr/>
        </p:nvSpPr>
        <p:spPr>
          <a:xfrm>
            <a:off x="5105400" y="152400"/>
            <a:ext cx="3886200" cy="1752600"/>
          </a:xfrm>
          <a:prstGeom prst="wedgeEllipseCallout">
            <a:avLst>
              <a:gd name="adj1" fmla="val -29389"/>
              <a:gd name="adj2" fmla="val 121789"/>
            </a:avLst>
          </a:prstGeom>
          <a:solidFill>
            <a:srgbClr val="FFFF00"/>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solidFill>
                  <a:srgbClr val="002060"/>
                </a:solidFill>
                <a:latin typeface="NikoshBAN" pitchFamily="2" charset="0"/>
                <a:cs typeface="NikoshBAN" pitchFamily="2" charset="0"/>
              </a:rPr>
              <a:t>মূল্যায়ন</a:t>
            </a:r>
            <a:r>
              <a:rPr lang="bn-BD" dirty="0" smtClean="0"/>
              <a:t> </a:t>
            </a:r>
            <a:endParaRPr lang="en-US" dirty="0"/>
          </a:p>
        </p:txBody>
      </p:sp>
      <p:sp>
        <p:nvSpPr>
          <p:cNvPr id="4" name="Rounded Rectangle 3"/>
          <p:cNvSpPr/>
          <p:nvPr/>
        </p:nvSpPr>
        <p:spPr>
          <a:xfrm>
            <a:off x="228600" y="3200400"/>
            <a:ext cx="8686800" cy="3429000"/>
          </a:xfrm>
          <a:prstGeom prst="roundRect">
            <a:avLst/>
          </a:prstGeom>
          <a:solidFill>
            <a:srgbClr val="FF000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r>
              <a:rPr lang="bn-BD" sz="3200" dirty="0" smtClean="0">
                <a:solidFill>
                  <a:srgbClr val="FFFF00"/>
                </a:solidFill>
                <a:latin typeface="NikoshBAN" pitchFamily="2" charset="0"/>
                <a:cs typeface="NikoshBAN" pitchFamily="2" charset="0"/>
              </a:rPr>
              <a:t>১</a:t>
            </a:r>
            <a:r>
              <a:rPr lang="bn-BD" sz="3200" dirty="0" smtClean="0">
                <a:solidFill>
                  <a:srgbClr val="FFFF00"/>
                </a:solidFill>
                <a:latin typeface="NikoshBAN" pitchFamily="2" charset="0"/>
                <a:cs typeface="NikoshBAN" pitchFamily="2" charset="0"/>
              </a:rPr>
              <a:t>।</a:t>
            </a:r>
            <a:r>
              <a:rPr lang="bn-BD" sz="3200" dirty="0" smtClean="0">
                <a:solidFill>
                  <a:srgbClr val="FFFF00"/>
                </a:solidFill>
                <a:latin typeface="NikoshBAN" pitchFamily="2" charset="0"/>
                <a:cs typeface="NikoshBAN" pitchFamily="2" charset="0"/>
              </a:rPr>
              <a:t> </a:t>
            </a:r>
            <a:r>
              <a:rPr lang="bn-BD" sz="3200" dirty="0" smtClean="0">
                <a:solidFill>
                  <a:srgbClr val="FFFF00"/>
                </a:solidFill>
                <a:latin typeface="NikoshBAN" pitchFamily="2" charset="0"/>
                <a:cs typeface="NikoshBAN" pitchFamily="2" charset="0"/>
              </a:rPr>
              <a:t>লেনদেন সংক্রান্ত ঘটনা</a:t>
            </a:r>
            <a:r>
              <a:rPr lang="bn-BD" sz="3200" dirty="0" smtClean="0">
                <a:solidFill>
                  <a:srgbClr val="FFFF00"/>
                </a:solidFill>
                <a:latin typeface="NikoshBAN" pitchFamily="2" charset="0"/>
                <a:cs typeface="NikoshBAN" pitchFamily="2" charset="0"/>
              </a:rPr>
              <a:t>......</a:t>
            </a:r>
            <a:endParaRPr lang="bn-BD" sz="3200" dirty="0" smtClean="0">
              <a:solidFill>
                <a:srgbClr val="FFFF00"/>
              </a:solidFill>
              <a:latin typeface="NikoshBAN" pitchFamily="2" charset="0"/>
              <a:cs typeface="NikoshBAN" pitchFamily="2" charset="0"/>
            </a:endParaRPr>
          </a:p>
          <a:p>
            <a:r>
              <a:rPr lang="bn-BD" sz="2400" dirty="0" smtClean="0">
                <a:solidFill>
                  <a:schemeClr val="tx1"/>
                </a:solidFill>
                <a:latin typeface="NikoshBAN" pitchFamily="2" charset="0"/>
                <a:cs typeface="NikoshBAN" pitchFamily="2" charset="0"/>
              </a:rPr>
              <a:t>(ক) </a:t>
            </a:r>
            <a:r>
              <a:rPr lang="bn-BD" sz="2400" dirty="0" smtClean="0">
                <a:solidFill>
                  <a:schemeClr val="tx1"/>
                </a:solidFill>
                <a:latin typeface="NikoshBAN" pitchFamily="2" charset="0"/>
                <a:cs typeface="NikoshBAN" pitchFamily="2" charset="0"/>
              </a:rPr>
              <a:t>সর্বদা দৃশ্যমান</a:t>
            </a:r>
            <a:r>
              <a:rPr lang="bn-BD" sz="2400" dirty="0" smtClean="0">
                <a:solidFill>
                  <a:schemeClr val="tx1"/>
                </a:solidFill>
                <a:latin typeface="NikoshBAN" pitchFamily="2" charset="0"/>
                <a:cs typeface="NikoshBAN" pitchFamily="2" charset="0"/>
              </a:rPr>
              <a:t> </a:t>
            </a:r>
            <a:endParaRPr lang="bn-BD" sz="2400" dirty="0" smtClean="0">
              <a:solidFill>
                <a:schemeClr val="tx1"/>
              </a:solidFill>
              <a:latin typeface="NikoshBAN" pitchFamily="2" charset="0"/>
              <a:cs typeface="NikoshBAN" pitchFamily="2" charset="0"/>
            </a:endParaRPr>
          </a:p>
          <a:p>
            <a:r>
              <a:rPr lang="bn-BD" sz="2400" dirty="0" smtClean="0">
                <a:solidFill>
                  <a:schemeClr val="tx1"/>
                </a:solidFill>
                <a:latin typeface="NikoshBAN" pitchFamily="2" charset="0"/>
                <a:cs typeface="NikoshBAN" pitchFamily="2" charset="0"/>
              </a:rPr>
              <a:t>(খ) </a:t>
            </a:r>
            <a:r>
              <a:rPr lang="bn-BD" sz="2400" dirty="0" smtClean="0">
                <a:solidFill>
                  <a:schemeClr val="tx1"/>
                </a:solidFill>
                <a:latin typeface="NikoshBAN" pitchFamily="2" charset="0"/>
                <a:cs typeface="NikoshBAN" pitchFamily="2" charset="0"/>
              </a:rPr>
              <a:t>দৃশ্যমান ও অদৃশ্যমান উভয়ই হতে পারে</a:t>
            </a:r>
            <a:endParaRPr lang="bn-BD" sz="2400" dirty="0" smtClean="0">
              <a:solidFill>
                <a:schemeClr val="tx1"/>
              </a:solidFill>
              <a:latin typeface="NikoshBAN" pitchFamily="2" charset="0"/>
              <a:cs typeface="NikoshBAN" pitchFamily="2" charset="0"/>
            </a:endParaRPr>
          </a:p>
          <a:p>
            <a:r>
              <a:rPr lang="bn-BD" sz="2400" dirty="0" smtClean="0">
                <a:solidFill>
                  <a:schemeClr val="tx1"/>
                </a:solidFill>
                <a:latin typeface="NikoshBAN" pitchFamily="2" charset="0"/>
                <a:cs typeface="NikoshBAN" pitchFamily="2" charset="0"/>
              </a:rPr>
              <a:t>(গ)  </a:t>
            </a:r>
            <a:r>
              <a:rPr lang="bn-BD" sz="2400" dirty="0" smtClean="0">
                <a:solidFill>
                  <a:schemeClr val="tx1"/>
                </a:solidFill>
                <a:latin typeface="NikoshBAN" pitchFamily="2" charset="0"/>
                <a:cs typeface="NikoshBAN" pitchFamily="2" charset="0"/>
              </a:rPr>
              <a:t>কখনও দৃশ্যমান নয়</a:t>
            </a:r>
          </a:p>
          <a:p>
            <a:r>
              <a:rPr lang="bn-BD" sz="2400" dirty="0" smtClean="0">
                <a:solidFill>
                  <a:schemeClr val="tx1"/>
                </a:solidFill>
                <a:latin typeface="NikoshBAN" pitchFamily="2" charset="0"/>
                <a:cs typeface="NikoshBAN" pitchFamily="2" charset="0"/>
              </a:rPr>
              <a:t>নিচের কোনটি সঠিক</a:t>
            </a:r>
            <a:endParaRPr lang="bn-BD" sz="2400" dirty="0" smtClean="0">
              <a:solidFill>
                <a:schemeClr val="tx1"/>
              </a:solidFill>
              <a:latin typeface="NikoshBAN" pitchFamily="2" charset="0"/>
              <a:cs typeface="NikoshBAN" pitchFamily="2" charset="0"/>
            </a:endParaRPr>
          </a:p>
          <a:p>
            <a:r>
              <a:rPr lang="bn-BD" sz="2800" dirty="0" smtClean="0">
                <a:solidFill>
                  <a:srgbClr val="FFFF00"/>
                </a:solidFill>
                <a:latin typeface="NikoshBAN" pitchFamily="2" charset="0"/>
                <a:cs typeface="NikoshBAN" pitchFamily="2" charset="0"/>
              </a:rPr>
              <a:t>(</a:t>
            </a:r>
            <a:r>
              <a:rPr lang="en-US" sz="2800" dirty="0" err="1" smtClean="0">
                <a:solidFill>
                  <a:srgbClr val="FFFF00"/>
                </a:solidFill>
                <a:latin typeface="NikoshBAN" pitchFamily="2" charset="0"/>
                <a:cs typeface="NikoshBAN" pitchFamily="2" charset="0"/>
              </a:rPr>
              <a:t>i</a:t>
            </a:r>
            <a:r>
              <a:rPr lang="bn-BD" sz="2800" dirty="0" smtClean="0">
                <a:solidFill>
                  <a:srgbClr val="FFFF00"/>
                </a:solidFill>
                <a:latin typeface="NikoshBAN" pitchFamily="2" charset="0"/>
                <a:cs typeface="NikoshBAN" pitchFamily="2" charset="0"/>
              </a:rPr>
              <a:t>)  ক </a:t>
            </a:r>
            <a:r>
              <a:rPr lang="bn-BD" sz="2800" dirty="0" smtClean="0">
                <a:solidFill>
                  <a:srgbClr val="FFFF00"/>
                </a:solidFill>
                <a:latin typeface="NikoshBAN" pitchFamily="2" charset="0"/>
                <a:cs typeface="NikoshBAN" pitchFamily="2" charset="0"/>
              </a:rPr>
              <a:t>   </a:t>
            </a:r>
            <a:r>
              <a:rPr lang="bn-BD" sz="2800" dirty="0" smtClean="0">
                <a:solidFill>
                  <a:srgbClr val="FFFF00"/>
                </a:solidFill>
                <a:latin typeface="NikoshBAN" pitchFamily="2" charset="0"/>
                <a:cs typeface="NikoshBAN" pitchFamily="2" charset="0"/>
              </a:rPr>
              <a:t>(</a:t>
            </a:r>
            <a:r>
              <a:rPr lang="en-US" sz="2800" dirty="0" smtClean="0">
                <a:solidFill>
                  <a:srgbClr val="FFFF00"/>
                </a:solidFill>
                <a:latin typeface="NikoshBAN" pitchFamily="2" charset="0"/>
                <a:cs typeface="NikoshBAN" pitchFamily="2" charset="0"/>
              </a:rPr>
              <a:t>ii</a:t>
            </a:r>
            <a:r>
              <a:rPr lang="bn-BD" sz="2800" dirty="0" smtClean="0">
                <a:solidFill>
                  <a:srgbClr val="FFFF00"/>
                </a:solidFill>
                <a:latin typeface="NikoshBAN" pitchFamily="2" charset="0"/>
                <a:cs typeface="NikoshBAN" pitchFamily="2" charset="0"/>
              </a:rPr>
              <a:t>) </a:t>
            </a:r>
            <a:r>
              <a:rPr lang="bn-BD" sz="2800" dirty="0" smtClean="0">
                <a:solidFill>
                  <a:srgbClr val="FFFF00"/>
                </a:solidFill>
                <a:latin typeface="NikoshBAN" pitchFamily="2" charset="0"/>
                <a:cs typeface="NikoshBAN" pitchFamily="2" charset="0"/>
              </a:rPr>
              <a:t>খ   </a:t>
            </a:r>
            <a:r>
              <a:rPr lang="bn-BD" sz="2800" dirty="0" smtClean="0">
                <a:solidFill>
                  <a:srgbClr val="FFFF00"/>
                </a:solidFill>
                <a:latin typeface="NikoshBAN" pitchFamily="2" charset="0"/>
                <a:cs typeface="NikoshBAN" pitchFamily="2" charset="0"/>
              </a:rPr>
              <a:t>(</a:t>
            </a:r>
            <a:r>
              <a:rPr lang="en-US" sz="2800" dirty="0" smtClean="0">
                <a:solidFill>
                  <a:srgbClr val="FFFF00"/>
                </a:solidFill>
                <a:latin typeface="NikoshBAN" pitchFamily="2" charset="0"/>
                <a:cs typeface="NikoshBAN" pitchFamily="2" charset="0"/>
              </a:rPr>
              <a:t>iii</a:t>
            </a:r>
            <a:r>
              <a:rPr lang="bn-BD" sz="2800" dirty="0" smtClean="0">
                <a:solidFill>
                  <a:srgbClr val="FFFF00"/>
                </a:solidFill>
                <a:latin typeface="NikoshBAN" pitchFamily="2" charset="0"/>
                <a:cs typeface="NikoshBAN" pitchFamily="2" charset="0"/>
              </a:rPr>
              <a:t>) </a:t>
            </a:r>
            <a:r>
              <a:rPr lang="bn-BD" sz="2800" dirty="0" smtClean="0">
                <a:solidFill>
                  <a:srgbClr val="FFFF00"/>
                </a:solidFill>
                <a:latin typeface="NikoshBAN" pitchFamily="2" charset="0"/>
                <a:cs typeface="NikoshBAN" pitchFamily="2" charset="0"/>
              </a:rPr>
              <a:t>ক ও খ  ( </a:t>
            </a:r>
            <a:r>
              <a:rPr lang="en-US" sz="2800" dirty="0" smtClean="0">
                <a:solidFill>
                  <a:srgbClr val="FFFF00"/>
                </a:solidFill>
                <a:latin typeface="NikoshBAN" pitchFamily="2" charset="0"/>
                <a:cs typeface="NikoshBAN" pitchFamily="2" charset="0"/>
              </a:rPr>
              <a:t>iv</a:t>
            </a:r>
            <a:r>
              <a:rPr lang="bn-BD" sz="2800" dirty="0" smtClean="0">
                <a:solidFill>
                  <a:srgbClr val="FFFF00"/>
                </a:solidFill>
                <a:latin typeface="NikoshBAN" pitchFamily="2" charset="0"/>
                <a:cs typeface="NikoshBAN" pitchFamily="2" charset="0"/>
              </a:rPr>
              <a:t>) খ ও গ</a:t>
            </a:r>
            <a:endParaRPr lang="en-US" sz="2800" dirty="0">
              <a:solidFill>
                <a:srgbClr val="FFFF00"/>
              </a:solidFill>
            </a:endParaRPr>
          </a:p>
        </p:txBody>
      </p:sp>
      <p:sp>
        <p:nvSpPr>
          <p:cNvPr id="6" name="Oval 5"/>
          <p:cNvSpPr/>
          <p:nvPr/>
        </p:nvSpPr>
        <p:spPr>
          <a:xfrm>
            <a:off x="1371600" y="5638800"/>
            <a:ext cx="609600" cy="533400"/>
          </a:xfrm>
          <a:prstGeom prst="ellipse">
            <a:avLst/>
          </a:prstGeom>
          <a:solidFill>
            <a:srgbClr val="00B050"/>
          </a:solidFill>
          <a:ln>
            <a:solidFill>
              <a:srgbClr val="002060"/>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40" presetClass="entr" presetSubtype="0" fill="hold" nodeType="clickEffect">
                                  <p:stCondLst>
                                    <p:cond delay="0"/>
                                  </p:stCondLst>
                                  <p:iterate type="lt">
                                    <p:tmPct val="10000"/>
                                  </p:iterate>
                                  <p:childTnLst>
                                    <p:set>
                                      <p:cBhvr>
                                        <p:cTn id="22" dur="1" fill="hold">
                                          <p:stCondLst>
                                            <p:cond delay="0"/>
                                          </p:stCondLst>
                                        </p:cTn>
                                        <p:tgtEl>
                                          <p:spTgt spid="4">
                                            <p:txEl>
                                              <p:pRg st="0" end="0"/>
                                            </p:txEl>
                                          </p:spTgt>
                                        </p:tgtEl>
                                        <p:attrNameLst>
                                          <p:attrName>style.visibility</p:attrName>
                                        </p:attrNameLst>
                                      </p:cBhvr>
                                      <p:to>
                                        <p:strVal val="visible"/>
                                      </p:to>
                                    </p:set>
                                    <p:animEffect transition="in" filter="fade">
                                      <p:cBhvr>
                                        <p:cTn id="23" dur="1000"/>
                                        <p:tgtEl>
                                          <p:spTgt spid="4">
                                            <p:txEl>
                                              <p:pRg st="0" end="0"/>
                                            </p:txEl>
                                          </p:spTgt>
                                        </p:tgtEl>
                                      </p:cBhvr>
                                    </p:animEffect>
                                    <p:anim calcmode="lin" valueType="num">
                                      <p:cBhvr>
                                        <p:cTn id="24" dur="1000" fill="hold"/>
                                        <p:tgtEl>
                                          <p:spTgt spid="4">
                                            <p:txEl>
                                              <p:pRg st="0" end="0"/>
                                            </p:txEl>
                                          </p:spTgt>
                                        </p:tgtEl>
                                        <p:attrNameLst>
                                          <p:attrName>ppt_x</p:attrName>
                                        </p:attrNameLst>
                                      </p:cBhvr>
                                      <p:tavLst>
                                        <p:tav tm="0">
                                          <p:val>
                                            <p:strVal val="#ppt_x-.1"/>
                                          </p:val>
                                        </p:tav>
                                        <p:tav tm="100000">
                                          <p:val>
                                            <p:strVal val="#ppt_x"/>
                                          </p:val>
                                        </p:tav>
                                      </p:tavLst>
                                    </p:anim>
                                    <p:anim calcmode="lin" valueType="num">
                                      <p:cBhvr>
                                        <p:cTn id="25"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1" presetClass="entr" presetSubtype="0" fill="hold" nodeType="clickEffect">
                                  <p:stCondLst>
                                    <p:cond delay="0"/>
                                  </p:stCondLst>
                                  <p:iterate type="lt">
                                    <p:tmPct val="10000"/>
                                  </p:iterate>
                                  <p:childTnLst>
                                    <p:set>
                                      <p:cBhvr>
                                        <p:cTn id="29" dur="1" fill="hold">
                                          <p:stCondLst>
                                            <p:cond delay="0"/>
                                          </p:stCondLst>
                                        </p:cTn>
                                        <p:tgtEl>
                                          <p:spTgt spid="4">
                                            <p:txEl>
                                              <p:pRg st="1" end="1"/>
                                            </p:txEl>
                                          </p:spTgt>
                                        </p:tgtEl>
                                        <p:attrNameLst>
                                          <p:attrName>style.visibility</p:attrName>
                                        </p:attrNameLst>
                                      </p:cBhvr>
                                      <p:to>
                                        <p:strVal val="visible"/>
                                      </p:to>
                                    </p:set>
                                    <p:anim calcmode="lin" valueType="num">
                                      <p:cBhvr>
                                        <p:cTn id="30" dur="500" fill="hold"/>
                                        <p:tgtEl>
                                          <p:spTgt spid="4">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4">
                                            <p:txEl>
                                              <p:pRg st="1" end="1"/>
                                            </p:txEl>
                                          </p:spTgt>
                                        </p:tgtEl>
                                        <p:attrNameLst>
                                          <p:attrName>ppt_y</p:attrName>
                                        </p:attrNameLst>
                                      </p:cBhvr>
                                      <p:tavLst>
                                        <p:tav tm="0">
                                          <p:val>
                                            <p:strVal val="#ppt_y"/>
                                          </p:val>
                                        </p:tav>
                                        <p:tav tm="100000">
                                          <p:val>
                                            <p:strVal val="#ppt_y"/>
                                          </p:val>
                                        </p:tav>
                                      </p:tavLst>
                                    </p:anim>
                                    <p:anim calcmode="lin" valueType="num">
                                      <p:cBhvr>
                                        <p:cTn id="32" dur="500" fill="hold"/>
                                        <p:tgtEl>
                                          <p:spTgt spid="4">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4">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4">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iterate type="lt">
                                    <p:tmPct val="5000"/>
                                  </p:iterate>
                                  <p:childTnLst>
                                    <p:set>
                                      <p:cBhvr>
                                        <p:cTn id="38" dur="1" fill="hold">
                                          <p:stCondLst>
                                            <p:cond delay="0"/>
                                          </p:stCondLst>
                                        </p:cTn>
                                        <p:tgtEl>
                                          <p:spTgt spid="4">
                                            <p:txEl>
                                              <p:pRg st="2" end="2"/>
                                            </p:txEl>
                                          </p:spTgt>
                                        </p:tgtEl>
                                        <p:attrNameLst>
                                          <p:attrName>style.visibility</p:attrName>
                                        </p:attrNameLst>
                                      </p:cBhvr>
                                      <p:to>
                                        <p:strVal val="visible"/>
                                      </p:to>
                                    </p:set>
                                    <p:anim calcmode="lin" valueType="num">
                                      <p:cBhvr>
                                        <p:cTn id="39"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40"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41"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42" dur="1000"/>
                                        <p:tgtEl>
                                          <p:spTgt spid="4">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1" presetClass="entr" presetSubtype="0" fill="hold" nodeType="clickEffect">
                                  <p:stCondLst>
                                    <p:cond delay="0"/>
                                  </p:stCondLst>
                                  <p:iterate type="lt">
                                    <p:tmPct val="10000"/>
                                  </p:iterate>
                                  <p:childTnLst>
                                    <p:set>
                                      <p:cBhvr>
                                        <p:cTn id="46" dur="1" fill="hold">
                                          <p:stCondLst>
                                            <p:cond delay="0"/>
                                          </p:stCondLst>
                                        </p:cTn>
                                        <p:tgtEl>
                                          <p:spTgt spid="4">
                                            <p:txEl>
                                              <p:pRg st="3" end="3"/>
                                            </p:txEl>
                                          </p:spTgt>
                                        </p:tgtEl>
                                        <p:attrNameLst>
                                          <p:attrName>style.visibility</p:attrName>
                                        </p:attrNameLst>
                                      </p:cBhvr>
                                      <p:to>
                                        <p:strVal val="visible"/>
                                      </p:to>
                                    </p:set>
                                    <p:anim calcmode="lin" valueType="num">
                                      <p:cBhvr>
                                        <p:cTn id="47" dur="500" fill="hold"/>
                                        <p:tgtEl>
                                          <p:spTgt spid="4">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8" dur="500" fill="hold"/>
                                        <p:tgtEl>
                                          <p:spTgt spid="4">
                                            <p:txEl>
                                              <p:pRg st="3" end="3"/>
                                            </p:txEl>
                                          </p:spTgt>
                                        </p:tgtEl>
                                        <p:attrNameLst>
                                          <p:attrName>ppt_y</p:attrName>
                                        </p:attrNameLst>
                                      </p:cBhvr>
                                      <p:tavLst>
                                        <p:tav tm="0">
                                          <p:val>
                                            <p:strVal val="#ppt_y"/>
                                          </p:val>
                                        </p:tav>
                                        <p:tav tm="100000">
                                          <p:val>
                                            <p:strVal val="#ppt_y"/>
                                          </p:val>
                                        </p:tav>
                                      </p:tavLst>
                                    </p:anim>
                                    <p:anim calcmode="lin" valueType="num">
                                      <p:cBhvr>
                                        <p:cTn id="49" dur="500" fill="hold"/>
                                        <p:tgtEl>
                                          <p:spTgt spid="4">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0" dur="500" fill="hold"/>
                                        <p:tgtEl>
                                          <p:spTgt spid="4">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1" dur="500" tmFilter="0,0; .5, 1; 1, 1"/>
                                        <p:tgtEl>
                                          <p:spTgt spid="4">
                                            <p:txEl>
                                              <p:pRg st="3" end="3"/>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41" presetClass="entr" presetSubtype="0" fill="hold" nodeType="clickEffect">
                                  <p:stCondLst>
                                    <p:cond delay="0"/>
                                  </p:stCondLst>
                                  <p:iterate type="lt">
                                    <p:tmPct val="10000"/>
                                  </p:iterate>
                                  <p:childTnLst>
                                    <p:set>
                                      <p:cBhvr>
                                        <p:cTn id="55" dur="1" fill="hold">
                                          <p:stCondLst>
                                            <p:cond delay="0"/>
                                          </p:stCondLst>
                                        </p:cTn>
                                        <p:tgtEl>
                                          <p:spTgt spid="4">
                                            <p:txEl>
                                              <p:pRg st="4" end="4"/>
                                            </p:txEl>
                                          </p:spTgt>
                                        </p:tgtEl>
                                        <p:attrNameLst>
                                          <p:attrName>style.visibility</p:attrName>
                                        </p:attrNameLst>
                                      </p:cBhvr>
                                      <p:to>
                                        <p:strVal val="visible"/>
                                      </p:to>
                                    </p:set>
                                    <p:anim calcmode="lin" valueType="num">
                                      <p:cBhvr>
                                        <p:cTn id="56" dur="500" fill="hold"/>
                                        <p:tgtEl>
                                          <p:spTgt spid="4">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57" dur="500" fill="hold"/>
                                        <p:tgtEl>
                                          <p:spTgt spid="4">
                                            <p:txEl>
                                              <p:pRg st="4" end="4"/>
                                            </p:txEl>
                                          </p:spTgt>
                                        </p:tgtEl>
                                        <p:attrNameLst>
                                          <p:attrName>ppt_y</p:attrName>
                                        </p:attrNameLst>
                                      </p:cBhvr>
                                      <p:tavLst>
                                        <p:tav tm="0">
                                          <p:val>
                                            <p:strVal val="#ppt_y"/>
                                          </p:val>
                                        </p:tav>
                                        <p:tav tm="100000">
                                          <p:val>
                                            <p:strVal val="#ppt_y"/>
                                          </p:val>
                                        </p:tav>
                                      </p:tavLst>
                                    </p:anim>
                                    <p:anim calcmode="lin" valueType="num">
                                      <p:cBhvr>
                                        <p:cTn id="58" dur="500" fill="hold"/>
                                        <p:tgtEl>
                                          <p:spTgt spid="4">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9" dur="500" fill="hold"/>
                                        <p:tgtEl>
                                          <p:spTgt spid="4">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0" dur="500" tmFilter="0,0; .5, 1; 1, 1"/>
                                        <p:tgtEl>
                                          <p:spTgt spid="4">
                                            <p:txEl>
                                              <p:pRg st="4" end="4"/>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1" presetClass="entr" presetSubtype="0" fill="hold" nodeType="clickEffect">
                                  <p:stCondLst>
                                    <p:cond delay="0"/>
                                  </p:stCondLst>
                                  <p:iterate type="lt">
                                    <p:tmPct val="5000"/>
                                  </p:iterate>
                                  <p:childTnLst>
                                    <p:set>
                                      <p:cBhvr>
                                        <p:cTn id="64" dur="1" fill="hold">
                                          <p:stCondLst>
                                            <p:cond delay="0"/>
                                          </p:stCondLst>
                                        </p:cTn>
                                        <p:tgtEl>
                                          <p:spTgt spid="4">
                                            <p:txEl>
                                              <p:pRg st="5" end="5"/>
                                            </p:txEl>
                                          </p:spTgt>
                                        </p:tgtEl>
                                        <p:attrNameLst>
                                          <p:attrName>style.visibility</p:attrName>
                                        </p:attrNameLst>
                                      </p:cBhvr>
                                      <p:to>
                                        <p:strVal val="visible"/>
                                      </p:to>
                                    </p:set>
                                    <p:anim calcmode="lin" valueType="num">
                                      <p:cBhvr>
                                        <p:cTn id="65"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66"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67"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68" dur="1000"/>
                                        <p:tgtEl>
                                          <p:spTgt spid="4">
                                            <p:txEl>
                                              <p:pRg st="5" end="5"/>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20" presetClass="entr" presetSubtype="0" fill="hold" grpId="0" nodeType="clickEffect">
                                  <p:stCondLst>
                                    <p:cond delay="0"/>
                                  </p:stCondLst>
                                  <p:childTnLst>
                                    <p:set>
                                      <p:cBhvr>
                                        <p:cTn id="72" dur="1" fill="hold">
                                          <p:stCondLst>
                                            <p:cond delay="0"/>
                                          </p:stCondLst>
                                        </p:cTn>
                                        <p:tgtEl>
                                          <p:spTgt spid="6"/>
                                        </p:tgtEl>
                                        <p:attrNameLst>
                                          <p:attrName>style.visibility</p:attrName>
                                        </p:attrNameLst>
                                      </p:cBhvr>
                                      <p:to>
                                        <p:strVal val="visible"/>
                                      </p:to>
                                    </p:set>
                                    <p:animEffect transition="in" filter="wedge">
                                      <p:cBhvr>
                                        <p:cTn id="7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3" name="Rounded Rectangle 2"/>
          <p:cNvSpPr/>
          <p:nvPr/>
        </p:nvSpPr>
        <p:spPr>
          <a:xfrm>
            <a:off x="1828800" y="3810000"/>
            <a:ext cx="4800600" cy="1143000"/>
          </a:xfrm>
          <a:prstGeom prst="roundRect">
            <a:avLst>
              <a:gd name="adj" fmla="val 50000"/>
            </a:avLst>
          </a:prstGeom>
          <a:solidFill>
            <a:srgbClr val="002060"/>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bn-BD" sz="6000" b="1" dirty="0" smtClean="0">
                <a:solidFill>
                  <a:srgbClr val="FFFF00"/>
                </a:solidFill>
                <a:latin typeface="NikoshBAN" pitchFamily="2" charset="0"/>
                <a:cs typeface="NikoshBAN" pitchFamily="2" charset="0"/>
              </a:rPr>
              <a:t>বাড়ির কাজঃ </a:t>
            </a:r>
            <a:endParaRPr lang="en-US" sz="6000" b="1" dirty="0">
              <a:solidFill>
                <a:srgbClr val="FFFF00"/>
              </a:solidFill>
              <a:latin typeface="NikoshBAN" pitchFamily="2" charset="0"/>
              <a:cs typeface="NikoshBAN" pitchFamily="2" charset="0"/>
            </a:endParaRPr>
          </a:p>
        </p:txBody>
      </p:sp>
      <p:sp>
        <p:nvSpPr>
          <p:cNvPr id="4" name="Round Diagonal Corner Rectangle 3"/>
          <p:cNvSpPr/>
          <p:nvPr/>
        </p:nvSpPr>
        <p:spPr>
          <a:xfrm>
            <a:off x="0" y="5105400"/>
            <a:ext cx="9144000" cy="1524000"/>
          </a:xfrm>
          <a:prstGeom prst="round2DiagRect">
            <a:avLst>
              <a:gd name="adj1" fmla="val 50000"/>
              <a:gd name="adj2" fmla="val 0"/>
            </a:avLst>
          </a:prstGeom>
          <a:solidFill>
            <a:srgbClr val="00B050"/>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bn-BD" sz="3200" b="1" dirty="0" smtClean="0">
                <a:solidFill>
                  <a:schemeClr val="tx1"/>
                </a:solidFill>
                <a:latin typeface="NikoshBAN" pitchFamily="2" charset="0"/>
                <a:cs typeface="NikoshBAN" pitchFamily="2" charset="0"/>
              </a:rPr>
              <a:t>লেনদেনের উপর হিসাব সমীকরণের প্রভাব বিস্থার </a:t>
            </a:r>
            <a:r>
              <a:rPr lang="bn-BD" sz="3200" b="1" dirty="0" smtClean="0">
                <a:solidFill>
                  <a:schemeClr val="tx1"/>
                </a:solidFill>
                <a:latin typeface="NikoshBAN" pitchFamily="2" charset="0"/>
                <a:cs typeface="NikoshBAN" pitchFamily="2" charset="0"/>
              </a:rPr>
              <a:t> </a:t>
            </a:r>
            <a:r>
              <a:rPr lang="bn-BD" sz="3200" b="1" dirty="0" smtClean="0">
                <a:solidFill>
                  <a:schemeClr val="tx1"/>
                </a:solidFill>
                <a:latin typeface="NikoshBAN" pitchFamily="2" charset="0"/>
                <a:cs typeface="NikoshBAN" pitchFamily="2" charset="0"/>
              </a:rPr>
              <a:t>ব্যাখ্যা</a:t>
            </a:r>
            <a:r>
              <a:rPr lang="en-US" sz="3200" b="1" dirty="0" smtClean="0">
                <a:solidFill>
                  <a:schemeClr val="tx1"/>
                </a:solidFill>
                <a:latin typeface="NikoshBAN" pitchFamily="2" charset="0"/>
                <a:cs typeface="NikoshBAN" pitchFamily="2" charset="0"/>
              </a:rPr>
              <a:t> </a:t>
            </a:r>
            <a:r>
              <a:rPr lang="bn-BD" sz="3200" b="1" dirty="0" smtClean="0">
                <a:solidFill>
                  <a:schemeClr val="tx1"/>
                </a:solidFill>
                <a:latin typeface="NikoshBAN" pitchFamily="2" charset="0"/>
                <a:cs typeface="NikoshBAN" pitchFamily="2" charset="0"/>
              </a:rPr>
              <a:t>কর। </a:t>
            </a:r>
            <a:endParaRPr lang="en-US" sz="3200" b="1" dirty="0">
              <a:solidFill>
                <a:schemeClr val="tx1"/>
              </a:solidFill>
              <a:latin typeface="NikoshBAN" pitchFamily="2" charset="0"/>
              <a:cs typeface="NikoshBAN" pitchFamily="2" charset="0"/>
            </a:endParaRPr>
          </a:p>
        </p:txBody>
      </p:sp>
      <p:pic>
        <p:nvPicPr>
          <p:cNvPr id="5" name="Picture 4" descr="3.jpg"/>
          <p:cNvPicPr>
            <a:picLocks noChangeAspect="1"/>
          </p:cNvPicPr>
          <p:nvPr/>
        </p:nvPicPr>
        <p:blipFill>
          <a:blip r:embed="rId2"/>
          <a:stretch>
            <a:fillRect/>
          </a:stretch>
        </p:blipFill>
        <p:spPr>
          <a:xfrm>
            <a:off x="4343400" y="152400"/>
            <a:ext cx="4724400" cy="3486150"/>
          </a:xfrm>
          <a:prstGeom prst="rect">
            <a:avLst/>
          </a:prstGeom>
        </p:spPr>
      </p:pic>
      <p:pic>
        <p:nvPicPr>
          <p:cNvPr id="7" name="Picture 6" descr="Picture1..png"/>
          <p:cNvPicPr>
            <a:picLocks noChangeAspect="1"/>
          </p:cNvPicPr>
          <p:nvPr/>
        </p:nvPicPr>
        <p:blipFill>
          <a:blip r:embed="rId3"/>
          <a:srcRect l="1693" t="5038" r="1780" b="4276"/>
          <a:stretch>
            <a:fillRect/>
          </a:stretch>
        </p:blipFill>
        <p:spPr>
          <a:xfrm>
            <a:off x="76200" y="152400"/>
            <a:ext cx="4114800" cy="35052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 calcmode="lin" valueType="num">
                                      <p:cBhvr>
                                        <p:cTn id="16"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iterate type="lt">
                                    <p:tmPct val="5000"/>
                                  </p:iterate>
                                  <p:childTnLst>
                                    <p:set>
                                      <p:cBhvr>
                                        <p:cTn id="21" dur="1" fill="hold">
                                          <p:stCondLst>
                                            <p:cond delay="0"/>
                                          </p:stCondLst>
                                        </p:cTn>
                                        <p:tgtEl>
                                          <p:spTgt spid="3"/>
                                        </p:tgtEl>
                                        <p:attrNameLst>
                                          <p:attrName>style.visibility</p:attrName>
                                        </p:attrNameLst>
                                      </p:cBhvr>
                                      <p:to>
                                        <p:strVal val="visible"/>
                                      </p:to>
                                    </p:set>
                                    <p:anim calcmode="lin" valueType="num">
                                      <p:cBhvr>
                                        <p:cTn id="22" dur="1000" fill="hold"/>
                                        <p:tgtEl>
                                          <p:spTgt spid="3"/>
                                        </p:tgtEl>
                                        <p:attrNameLst>
                                          <p:attrName>ppt_w</p:attrName>
                                        </p:attrNameLst>
                                      </p:cBhvr>
                                      <p:tavLst>
                                        <p:tav tm="0">
                                          <p:val>
                                            <p:fltVal val="0"/>
                                          </p:val>
                                        </p:tav>
                                        <p:tav tm="100000">
                                          <p:val>
                                            <p:strVal val="#ppt_w"/>
                                          </p:val>
                                        </p:tav>
                                      </p:tavLst>
                                    </p:anim>
                                    <p:anim calcmode="lin" valueType="num">
                                      <p:cBhvr>
                                        <p:cTn id="23" dur="1000" fill="hold"/>
                                        <p:tgtEl>
                                          <p:spTgt spid="3"/>
                                        </p:tgtEl>
                                        <p:attrNameLst>
                                          <p:attrName>ppt_h</p:attrName>
                                        </p:attrNameLst>
                                      </p:cBhvr>
                                      <p:tavLst>
                                        <p:tav tm="0">
                                          <p:val>
                                            <p:fltVal val="0"/>
                                          </p:val>
                                        </p:tav>
                                        <p:tav tm="100000">
                                          <p:val>
                                            <p:strVal val="#ppt_h"/>
                                          </p:val>
                                        </p:tav>
                                      </p:tavLst>
                                    </p:anim>
                                    <p:anim calcmode="lin" valueType="num">
                                      <p:cBhvr>
                                        <p:cTn id="24" dur="1000" fill="hold"/>
                                        <p:tgtEl>
                                          <p:spTgt spid="3"/>
                                        </p:tgtEl>
                                        <p:attrNameLst>
                                          <p:attrName>style.rotation</p:attrName>
                                        </p:attrNameLst>
                                      </p:cBhvr>
                                      <p:tavLst>
                                        <p:tav tm="0">
                                          <p:val>
                                            <p:fltVal val="90"/>
                                          </p:val>
                                        </p:tav>
                                        <p:tav tm="100000">
                                          <p:val>
                                            <p:fltVal val="0"/>
                                          </p:val>
                                        </p:tav>
                                      </p:tavLst>
                                    </p:anim>
                                    <p:animEffect transition="in" filter="fade">
                                      <p:cBhvr>
                                        <p:cTn id="25" dur="10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41" presetClass="entr" presetSubtype="0" fill="hold" grpId="0" nodeType="clickEffect">
                                  <p:stCondLst>
                                    <p:cond delay="0"/>
                                  </p:stCondLst>
                                  <p:iterate type="lt">
                                    <p:tmPct val="10000"/>
                                  </p:iterate>
                                  <p:childTnLst>
                                    <p:set>
                                      <p:cBhvr>
                                        <p:cTn id="29" dur="1" fill="hold">
                                          <p:stCondLst>
                                            <p:cond delay="0"/>
                                          </p:stCondLst>
                                        </p:cTn>
                                        <p:tgtEl>
                                          <p:spTgt spid="4"/>
                                        </p:tgtEl>
                                        <p:attrNameLst>
                                          <p:attrName>style.visibility</p:attrName>
                                        </p:attrNameLst>
                                      </p:cBhvr>
                                      <p:to>
                                        <p:strVal val="visible"/>
                                      </p:to>
                                    </p:set>
                                    <p:anim calcmode="lin" valueType="num">
                                      <p:cBhvr>
                                        <p:cTn id="30"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4"/>
                                        </p:tgtEl>
                                        <p:attrNameLst>
                                          <p:attrName>ppt_y</p:attrName>
                                        </p:attrNameLst>
                                      </p:cBhvr>
                                      <p:tavLst>
                                        <p:tav tm="0">
                                          <p:val>
                                            <p:strVal val="#ppt_y"/>
                                          </p:val>
                                        </p:tav>
                                        <p:tav tm="100000">
                                          <p:val>
                                            <p:strVal val="#ppt_y"/>
                                          </p:val>
                                        </p:tav>
                                      </p:tavLst>
                                    </p:anim>
                                    <p:anim calcmode="lin" valueType="num">
                                      <p:cBhvr>
                                        <p:cTn id="32"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pic>
        <p:nvPicPr>
          <p:cNvPr id="5" name="Picture 4" descr="2-24-600x337.jpg"/>
          <p:cNvPicPr>
            <a:picLocks noChangeAspect="1"/>
          </p:cNvPicPr>
          <p:nvPr/>
        </p:nvPicPr>
        <p:blipFill>
          <a:blip r:embed="rId2"/>
          <a:stretch>
            <a:fillRect/>
          </a:stretch>
        </p:blipFill>
        <p:spPr>
          <a:xfrm>
            <a:off x="685800" y="304800"/>
            <a:ext cx="7772400" cy="3276600"/>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Round Diagonal Corner Rectangle 3"/>
          <p:cNvSpPr/>
          <p:nvPr/>
        </p:nvSpPr>
        <p:spPr>
          <a:xfrm>
            <a:off x="381000" y="3352800"/>
            <a:ext cx="8229600" cy="3200400"/>
          </a:xfrm>
          <a:prstGeom prst="round2Diag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3900" dirty="0" smtClean="0">
                <a:solidFill>
                  <a:srgbClr val="FFFF00"/>
                </a:solidFill>
                <a:latin typeface="NikoshBAN" pitchFamily="2" charset="0"/>
                <a:cs typeface="NikoshBAN" pitchFamily="2" charset="0"/>
              </a:rPr>
              <a:t>ধন্যবাদ</a:t>
            </a:r>
            <a:r>
              <a:rPr lang="bn-BD" dirty="0" smtClean="0">
                <a:solidFill>
                  <a:srgbClr val="FFFF00"/>
                </a:solidFill>
                <a:latin typeface="NikoshBAN" pitchFamily="2" charset="0"/>
                <a:cs typeface="NikoshBAN" pitchFamily="2" charset="0"/>
              </a:rPr>
              <a:t> </a:t>
            </a:r>
            <a:endParaRPr lang="en-US" dirty="0">
              <a:solidFill>
                <a:srgbClr val="FFFF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8" presetClass="emph" presetSubtype="0" repeatCount="indefinite" fill="hold" grpId="0" nodeType="clickEffect">
                                  <p:stCondLst>
                                    <p:cond delay="0"/>
                                  </p:stCondLst>
                                  <p:endCondLst>
                                    <p:cond evt="onNext" delay="0">
                                      <p:tgtEl>
                                        <p:sldTgt/>
                                      </p:tgtEl>
                                    </p:cond>
                                  </p:endCondLst>
                                  <p:childTnLst>
                                    <p:animRot by="21600000">
                                      <p:cBhvr>
                                        <p:cTn id="24"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pic>
        <p:nvPicPr>
          <p:cNvPr id="2" name="Picture 1" descr="01726686867.JPG"/>
          <p:cNvPicPr>
            <a:picLocks noChangeAspect="1"/>
          </p:cNvPicPr>
          <p:nvPr/>
        </p:nvPicPr>
        <p:blipFill>
          <a:blip r:embed="rId2" cstate="print"/>
          <a:stretch>
            <a:fillRect/>
          </a:stretch>
        </p:blipFill>
        <p:spPr>
          <a:xfrm>
            <a:off x="914400" y="685800"/>
            <a:ext cx="1752600" cy="2057400"/>
          </a:xfrm>
          <a:prstGeom prst="roundRect">
            <a:avLst>
              <a:gd name="adj" fmla="val 11111"/>
            </a:avLst>
          </a:prstGeom>
          <a:ln w="190500" cap="rnd">
            <a:solidFill>
              <a:srgbClr val="92D050"/>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3" name="Picture 2" descr="c9_accounting.JPG"/>
          <p:cNvPicPr>
            <a:picLocks noChangeAspect="1"/>
          </p:cNvPicPr>
          <p:nvPr/>
        </p:nvPicPr>
        <p:blipFill>
          <a:blip r:embed="rId3"/>
          <a:stretch>
            <a:fillRect/>
          </a:stretch>
        </p:blipFill>
        <p:spPr>
          <a:xfrm>
            <a:off x="6781800" y="609600"/>
            <a:ext cx="1752599" cy="2085474"/>
          </a:xfrm>
          <a:prstGeom prst="roundRect">
            <a:avLst>
              <a:gd name="adj" fmla="val 11111"/>
            </a:avLst>
          </a:prstGeom>
          <a:ln w="190500" cap="rnd">
            <a:solidFill>
              <a:srgbClr val="92D050"/>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
        <p:nvSpPr>
          <p:cNvPr id="4" name="Rounded Rectangle 3"/>
          <p:cNvSpPr/>
          <p:nvPr/>
        </p:nvSpPr>
        <p:spPr>
          <a:xfrm>
            <a:off x="381000" y="3657600"/>
            <a:ext cx="4267200" cy="2819400"/>
          </a:xfrm>
          <a:prstGeom prst="roundRect">
            <a:avLst>
              <a:gd name="adj" fmla="val 35628"/>
            </a:avLst>
          </a:prstGeom>
          <a:ln w="76200">
            <a:solidFill>
              <a:srgbClr val="92D050"/>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bn-BD" sz="2400" dirty="0" smtClean="0">
                <a:latin typeface="NikoshBAN" pitchFamily="2" charset="0"/>
                <a:cs typeface="NikoshBAN" pitchFamily="2" charset="0"/>
              </a:rPr>
              <a:t>সজীব চন্দ্র দাস</a:t>
            </a:r>
          </a:p>
          <a:p>
            <a:pPr algn="ctr"/>
            <a:r>
              <a:rPr lang="bn-BD" sz="2400" dirty="0" smtClean="0">
                <a:latin typeface="NikoshBAN" pitchFamily="2" charset="0"/>
                <a:cs typeface="NikoshBAN" pitchFamily="2" charset="0"/>
              </a:rPr>
              <a:t>সহকারী শিক্ষক (ব্যবসায় শিক্ষা)</a:t>
            </a:r>
          </a:p>
          <a:p>
            <a:pPr algn="ctr"/>
            <a:r>
              <a:rPr lang="bn-BD" sz="2400" dirty="0" smtClean="0">
                <a:latin typeface="NikoshBAN" pitchFamily="2" charset="0"/>
                <a:cs typeface="NikoshBAN" pitchFamily="2" charset="0"/>
              </a:rPr>
              <a:t>চকতাতারদী আলহাজ্ব লায়ন এম.এ বাতেন উচ্চ বিদ্যালয়।</a:t>
            </a:r>
          </a:p>
          <a:p>
            <a:pPr algn="ctr"/>
            <a:r>
              <a:rPr lang="bn-BD" sz="2400" dirty="0" smtClean="0">
                <a:latin typeface="NikoshBAN" pitchFamily="2" charset="0"/>
                <a:cs typeface="NikoshBAN" pitchFamily="2" charset="0"/>
              </a:rPr>
              <a:t>মনোহরদী,নরসিংদী। </a:t>
            </a:r>
          </a:p>
          <a:p>
            <a:pPr algn="ctr"/>
            <a:r>
              <a:rPr lang="bn-BD" sz="2400" dirty="0" smtClean="0">
                <a:latin typeface="NikoshBAN" pitchFamily="2" charset="0"/>
                <a:cs typeface="NikoshBAN" pitchFamily="2" charset="0"/>
              </a:rPr>
              <a:t>০১৭২৬ – ৬৮৬৮৬৭  </a:t>
            </a:r>
            <a:endParaRPr lang="en-US" sz="2400" dirty="0">
              <a:latin typeface="NikoshBAN" pitchFamily="2" charset="0"/>
              <a:cs typeface="NikoshBAN" pitchFamily="2" charset="0"/>
            </a:endParaRPr>
          </a:p>
        </p:txBody>
      </p:sp>
      <p:sp>
        <p:nvSpPr>
          <p:cNvPr id="5" name="Rounded Rectangle 4"/>
          <p:cNvSpPr/>
          <p:nvPr/>
        </p:nvSpPr>
        <p:spPr>
          <a:xfrm>
            <a:off x="4953000" y="3733800"/>
            <a:ext cx="4038600" cy="2743200"/>
          </a:xfrm>
          <a:prstGeom prst="roundRect">
            <a:avLst>
              <a:gd name="adj" fmla="val 37180"/>
            </a:avLst>
          </a:prstGeom>
          <a:ln w="76200">
            <a:solidFill>
              <a:srgbClr val="92D050"/>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3200" dirty="0" err="1" smtClean="0">
                <a:latin typeface="NikoshBAN" pitchFamily="2" charset="0"/>
                <a:cs typeface="NikoshBAN" pitchFamily="2" charset="0"/>
              </a:rPr>
              <a:t>দশ</a:t>
            </a:r>
            <a:r>
              <a:rPr lang="bn-BD" sz="3200" dirty="0" smtClean="0">
                <a:latin typeface="NikoshBAN" pitchFamily="2" charset="0"/>
                <a:cs typeface="NikoshBAN" pitchFamily="2" charset="0"/>
              </a:rPr>
              <a:t>মঃ শ্রেনি</a:t>
            </a:r>
          </a:p>
          <a:p>
            <a:pPr algn="ctr"/>
            <a:r>
              <a:rPr lang="bn-BD" sz="3200" dirty="0" smtClean="0">
                <a:latin typeface="NikoshBAN" pitchFamily="2" charset="0"/>
                <a:cs typeface="NikoshBAN" pitchFamily="2" charset="0"/>
              </a:rPr>
              <a:t>বিষয়ঃ হিসাববিজ্ঞান</a:t>
            </a:r>
          </a:p>
          <a:p>
            <a:pPr algn="ctr"/>
            <a:r>
              <a:rPr lang="bn-BD" sz="3200" dirty="0" smtClean="0">
                <a:latin typeface="NikoshBAN" pitchFamily="2" charset="0"/>
                <a:cs typeface="NikoshBAN" pitchFamily="2" charset="0"/>
              </a:rPr>
              <a:t>অধ্যায়ঃ</a:t>
            </a:r>
            <a:r>
              <a:rPr lang="en-US" sz="3200" dirty="0" err="1" smtClean="0">
                <a:latin typeface="NikoshBAN" pitchFamily="2" charset="0"/>
                <a:cs typeface="NikoshBAN" pitchFamily="2" charset="0"/>
              </a:rPr>
              <a:t>দ্বিতীয়</a:t>
            </a:r>
            <a:r>
              <a:rPr lang="en-US" sz="3200" smtClean="0">
                <a:latin typeface="NikoshBAN" pitchFamily="2" charset="0"/>
                <a:cs typeface="NikoshBAN" pitchFamily="2" charset="0"/>
              </a:rPr>
              <a:t> </a:t>
            </a:r>
            <a:endParaRPr lang="bn-BD" sz="3200" dirty="0" smtClean="0">
              <a:latin typeface="NikoshBAN" pitchFamily="2" charset="0"/>
              <a:cs typeface="NikoshBAN" pitchFamily="2" charset="0"/>
            </a:endParaRPr>
          </a:p>
          <a:p>
            <a:pPr algn="ctr"/>
            <a:r>
              <a:rPr lang="bn-BD" sz="3200" dirty="0" smtClean="0">
                <a:latin typeface="NikoshBAN" pitchFamily="2" charset="0"/>
                <a:cs typeface="NikoshBAN" pitchFamily="2" charset="0"/>
              </a:rPr>
              <a:t>সময়ঃ ৪৫ মিনিট  </a:t>
            </a:r>
            <a:r>
              <a:rPr lang="en-US" sz="3200" dirty="0" smtClean="0">
                <a:latin typeface="NikoshBAN" pitchFamily="2" charset="0"/>
                <a:cs typeface="NikoshBAN" pitchFamily="2" charset="0"/>
              </a:rPr>
              <a:t> </a:t>
            </a:r>
            <a:endParaRPr lang="en-US" sz="3200" dirty="0">
              <a:latin typeface="NikoshBAN" pitchFamily="2" charset="0"/>
              <a:cs typeface="NikoshBAN" pitchFamily="2" charset="0"/>
            </a:endParaRPr>
          </a:p>
        </p:txBody>
      </p:sp>
      <p:sp>
        <p:nvSpPr>
          <p:cNvPr id="6" name="Oval 5"/>
          <p:cNvSpPr/>
          <p:nvPr/>
        </p:nvSpPr>
        <p:spPr>
          <a:xfrm>
            <a:off x="3124200" y="1143000"/>
            <a:ext cx="3200400" cy="990600"/>
          </a:xfrm>
          <a:prstGeom prst="ellipse">
            <a:avLst/>
          </a:prstGeom>
          <a:ln w="76200">
            <a:solidFill>
              <a:srgbClr val="00B050"/>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bn-BD" sz="4800" dirty="0" smtClean="0">
                <a:latin typeface="NikoshBAN" pitchFamily="2" charset="0"/>
                <a:cs typeface="NikoshBAN" pitchFamily="2" charset="0"/>
              </a:rPr>
              <a:t>পরিচিতি</a:t>
            </a:r>
            <a:r>
              <a:rPr lang="bn-BD" dirty="0" smtClean="0">
                <a:latin typeface="NikoshBAN" pitchFamily="2" charset="0"/>
                <a:cs typeface="NikoshBAN" pitchFamily="2" charset="0"/>
              </a:rPr>
              <a:t> </a:t>
            </a: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0" presetClass="entr" presetSubtype="0" fill="hold" grpId="0" nodeType="clickEffect">
                                  <p:stCondLst>
                                    <p:cond delay="0"/>
                                  </p:stCondLst>
                                  <p:iterate type="lt">
                                    <p:tmPct val="10000"/>
                                  </p:iterate>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1"/>
                                          </p:val>
                                        </p:tav>
                                        <p:tav tm="100000">
                                          <p:val>
                                            <p:strVal val="#ppt_x"/>
                                          </p:val>
                                        </p:tav>
                                      </p:tavLst>
                                    </p:anim>
                                    <p:anim calcmode="lin" valueType="num">
                                      <p:cBhvr>
                                        <p:cTn id="28"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0" presetClass="entr" presetSubtype="0" fill="hold" grpId="0" nodeType="clickEffect">
                                  <p:stCondLst>
                                    <p:cond delay="0"/>
                                  </p:stCondLst>
                                  <p:iterate type="lt">
                                    <p:tmPct val="10000"/>
                                  </p:iterate>
                                  <p:childTnLst>
                                    <p:set>
                                      <p:cBhvr>
                                        <p:cTn id="32" dur="1" fill="hold">
                                          <p:stCondLst>
                                            <p:cond delay="0"/>
                                          </p:stCondLst>
                                        </p:cTn>
                                        <p:tgtEl>
                                          <p:spTgt spid="5"/>
                                        </p:tgtEl>
                                        <p:attrNameLst>
                                          <p:attrName>style.visibility</p:attrName>
                                        </p:attrNameLst>
                                      </p:cBhvr>
                                      <p:to>
                                        <p:strVal val="visible"/>
                                      </p:to>
                                    </p:set>
                                    <p:animEffect transition="in" filter="fade">
                                      <p:cBhvr>
                                        <p:cTn id="33" dur="1000"/>
                                        <p:tgtEl>
                                          <p:spTgt spid="5"/>
                                        </p:tgtEl>
                                      </p:cBhvr>
                                    </p:animEffect>
                                    <p:anim calcmode="lin" valueType="num">
                                      <p:cBhvr>
                                        <p:cTn id="34" dur="1000" fill="hold"/>
                                        <p:tgtEl>
                                          <p:spTgt spid="5"/>
                                        </p:tgtEl>
                                        <p:attrNameLst>
                                          <p:attrName>ppt_x</p:attrName>
                                        </p:attrNameLst>
                                      </p:cBhvr>
                                      <p:tavLst>
                                        <p:tav tm="0">
                                          <p:val>
                                            <p:strVal val="#ppt_x-.1"/>
                                          </p:val>
                                        </p:tav>
                                        <p:tav tm="100000">
                                          <p:val>
                                            <p:strVal val="#ppt_x"/>
                                          </p:val>
                                        </p:tav>
                                      </p:tavLst>
                                    </p:anim>
                                    <p:anim calcmode="lin" valueType="num">
                                      <p:cBhvr>
                                        <p:cTn id="35"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pic>
        <p:nvPicPr>
          <p:cNvPr id="2" name="Picture 1" descr="Picture1ff.jpg"/>
          <p:cNvPicPr>
            <a:picLocks noChangeAspect="1"/>
          </p:cNvPicPr>
          <p:nvPr/>
        </p:nvPicPr>
        <p:blipFill>
          <a:blip r:embed="rId2"/>
          <a:stretch>
            <a:fillRect/>
          </a:stretch>
        </p:blipFill>
        <p:spPr>
          <a:xfrm>
            <a:off x="4800600" y="3886200"/>
            <a:ext cx="4114800" cy="2819400"/>
          </a:xfrm>
          <a:prstGeom prst="rect">
            <a:avLst/>
          </a:prstGeom>
        </p:spPr>
      </p:pic>
      <p:pic>
        <p:nvPicPr>
          <p:cNvPr id="10242" name="Picture 2" descr="Shishuder Jonno Foundation-শিশুদের জন্য ..."/>
          <p:cNvPicPr>
            <a:picLocks noChangeAspect="1" noChangeArrowheads="1"/>
          </p:cNvPicPr>
          <p:nvPr/>
        </p:nvPicPr>
        <p:blipFill>
          <a:blip r:embed="rId3"/>
          <a:srcRect l="14815" t="5556" r="5185" b="6666"/>
          <a:stretch>
            <a:fillRect/>
          </a:stretch>
        </p:blipFill>
        <p:spPr bwMode="auto">
          <a:xfrm>
            <a:off x="4800600" y="228600"/>
            <a:ext cx="4114800" cy="3429000"/>
          </a:xfrm>
          <a:prstGeom prst="rect">
            <a:avLst/>
          </a:prstGeom>
          <a:noFill/>
        </p:spPr>
      </p:pic>
      <p:pic>
        <p:nvPicPr>
          <p:cNvPr id="10244" name="Picture 4" descr="MaQesi Animal farm limited - Posty | Facebook"/>
          <p:cNvPicPr>
            <a:picLocks noChangeAspect="1" noChangeArrowheads="1"/>
          </p:cNvPicPr>
          <p:nvPr/>
        </p:nvPicPr>
        <p:blipFill>
          <a:blip r:embed="rId4"/>
          <a:srcRect/>
          <a:stretch>
            <a:fillRect/>
          </a:stretch>
        </p:blipFill>
        <p:spPr bwMode="auto">
          <a:xfrm>
            <a:off x="228600" y="228600"/>
            <a:ext cx="4267200" cy="3429000"/>
          </a:xfrm>
          <a:prstGeom prst="rect">
            <a:avLst/>
          </a:prstGeom>
          <a:noFill/>
        </p:spPr>
      </p:pic>
      <p:pic>
        <p:nvPicPr>
          <p:cNvPr id="10246" name="Picture 6" descr="Md. Bayezid Moral | البحرين VLIP.LV"/>
          <p:cNvPicPr>
            <a:picLocks noChangeAspect="1" noChangeArrowheads="1"/>
          </p:cNvPicPr>
          <p:nvPr/>
        </p:nvPicPr>
        <p:blipFill>
          <a:blip r:embed="rId5"/>
          <a:srcRect t="22222" r="40000"/>
          <a:stretch>
            <a:fillRect/>
          </a:stretch>
        </p:blipFill>
        <p:spPr bwMode="auto">
          <a:xfrm>
            <a:off x="304800" y="3886200"/>
            <a:ext cx="4191000" cy="2743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p:cTn id="7" dur="1000" fill="hold"/>
                                        <p:tgtEl>
                                          <p:spTgt spid="10244"/>
                                        </p:tgtEl>
                                        <p:attrNameLst>
                                          <p:attrName>ppt_x</p:attrName>
                                        </p:attrNameLst>
                                      </p:cBhvr>
                                      <p:tavLst>
                                        <p:tav tm="0">
                                          <p:val>
                                            <p:strVal val="#ppt_x-.2"/>
                                          </p:val>
                                        </p:tav>
                                        <p:tav tm="100000">
                                          <p:val>
                                            <p:strVal val="#ppt_x"/>
                                          </p:val>
                                        </p:tav>
                                      </p:tavLst>
                                    </p:anim>
                                    <p:anim calcmode="lin" valueType="num">
                                      <p:cBhvr>
                                        <p:cTn id="8" dur="1000" fill="hold"/>
                                        <p:tgtEl>
                                          <p:spTgt spid="1024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44"/>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iterate type="lt">
                                    <p:tmPct val="5000"/>
                                  </p:iterate>
                                  <p:childTnLst>
                                    <p:set>
                                      <p:cBhvr>
                                        <p:cTn id="13" dur="1" fill="hold">
                                          <p:stCondLst>
                                            <p:cond delay="0"/>
                                          </p:stCondLst>
                                        </p:cTn>
                                        <p:tgtEl>
                                          <p:spTgt spid="10242"/>
                                        </p:tgtEl>
                                        <p:attrNameLst>
                                          <p:attrName>style.visibility</p:attrName>
                                        </p:attrNameLst>
                                      </p:cBhvr>
                                      <p:to>
                                        <p:strVal val="visible"/>
                                      </p:to>
                                    </p:set>
                                    <p:anim calcmode="lin" valueType="num">
                                      <p:cBhvr>
                                        <p:cTn id="14" dur="1000" fill="hold"/>
                                        <p:tgtEl>
                                          <p:spTgt spid="10242"/>
                                        </p:tgtEl>
                                        <p:attrNameLst>
                                          <p:attrName>ppt_w</p:attrName>
                                        </p:attrNameLst>
                                      </p:cBhvr>
                                      <p:tavLst>
                                        <p:tav tm="0">
                                          <p:val>
                                            <p:fltVal val="0"/>
                                          </p:val>
                                        </p:tav>
                                        <p:tav tm="100000">
                                          <p:val>
                                            <p:strVal val="#ppt_w"/>
                                          </p:val>
                                        </p:tav>
                                      </p:tavLst>
                                    </p:anim>
                                    <p:anim calcmode="lin" valueType="num">
                                      <p:cBhvr>
                                        <p:cTn id="15" dur="1000" fill="hold"/>
                                        <p:tgtEl>
                                          <p:spTgt spid="10242"/>
                                        </p:tgtEl>
                                        <p:attrNameLst>
                                          <p:attrName>ppt_h</p:attrName>
                                        </p:attrNameLst>
                                      </p:cBhvr>
                                      <p:tavLst>
                                        <p:tav tm="0">
                                          <p:val>
                                            <p:fltVal val="0"/>
                                          </p:val>
                                        </p:tav>
                                        <p:tav tm="100000">
                                          <p:val>
                                            <p:strVal val="#ppt_h"/>
                                          </p:val>
                                        </p:tav>
                                      </p:tavLst>
                                    </p:anim>
                                    <p:anim calcmode="lin" valueType="num">
                                      <p:cBhvr>
                                        <p:cTn id="16" dur="1000" fill="hold"/>
                                        <p:tgtEl>
                                          <p:spTgt spid="10242"/>
                                        </p:tgtEl>
                                        <p:attrNameLst>
                                          <p:attrName>style.rotation</p:attrName>
                                        </p:attrNameLst>
                                      </p:cBhvr>
                                      <p:tavLst>
                                        <p:tav tm="0">
                                          <p:val>
                                            <p:fltVal val="90"/>
                                          </p:val>
                                        </p:tav>
                                        <p:tav tm="100000">
                                          <p:val>
                                            <p:fltVal val="0"/>
                                          </p:val>
                                        </p:tav>
                                      </p:tavLst>
                                    </p:anim>
                                    <p:animEffect transition="in" filter="fade">
                                      <p:cBhvr>
                                        <p:cTn id="17" dur="1000"/>
                                        <p:tgtEl>
                                          <p:spTgt spid="10242"/>
                                        </p:tgtEl>
                                      </p:cBhvr>
                                    </p:animEffect>
                                  </p:childTnLst>
                                </p:cTn>
                              </p:par>
                            </p:childTnLst>
                          </p:cTn>
                        </p:par>
                      </p:childTnLst>
                    </p:cTn>
                  </p:par>
                  <p:par>
                    <p:cTn id="18" fill="hold">
                      <p:stCondLst>
                        <p:cond delay="indefinite"/>
                      </p:stCondLst>
                      <p:childTnLst>
                        <p:par>
                          <p:cTn id="19" fill="hold">
                            <p:stCondLst>
                              <p:cond delay="0"/>
                            </p:stCondLst>
                            <p:childTnLst>
                              <p:par>
                                <p:cTn id="20" presetID="37" presetClass="entr" presetSubtype="0" fill="hold" nodeType="clickEffect">
                                  <p:stCondLst>
                                    <p:cond delay="0"/>
                                  </p:stCondLst>
                                  <p:childTnLst>
                                    <p:set>
                                      <p:cBhvr>
                                        <p:cTn id="21" dur="1" fill="hold">
                                          <p:stCondLst>
                                            <p:cond delay="0"/>
                                          </p:stCondLst>
                                        </p:cTn>
                                        <p:tgtEl>
                                          <p:spTgt spid="10246"/>
                                        </p:tgtEl>
                                        <p:attrNameLst>
                                          <p:attrName>style.visibility</p:attrName>
                                        </p:attrNameLst>
                                      </p:cBhvr>
                                      <p:to>
                                        <p:strVal val="visible"/>
                                      </p:to>
                                    </p:set>
                                    <p:animEffect transition="in" filter="fade">
                                      <p:cBhvr>
                                        <p:cTn id="22" dur="1000"/>
                                        <p:tgtEl>
                                          <p:spTgt spid="10246"/>
                                        </p:tgtEl>
                                      </p:cBhvr>
                                    </p:animEffect>
                                    <p:anim calcmode="lin" valueType="num">
                                      <p:cBhvr>
                                        <p:cTn id="23" dur="1000" fill="hold"/>
                                        <p:tgtEl>
                                          <p:spTgt spid="10246"/>
                                        </p:tgtEl>
                                        <p:attrNameLst>
                                          <p:attrName>ppt_x</p:attrName>
                                        </p:attrNameLst>
                                      </p:cBhvr>
                                      <p:tavLst>
                                        <p:tav tm="0">
                                          <p:val>
                                            <p:strVal val="#ppt_x"/>
                                          </p:val>
                                        </p:tav>
                                        <p:tav tm="100000">
                                          <p:val>
                                            <p:strVal val="#ppt_x"/>
                                          </p:val>
                                        </p:tav>
                                      </p:tavLst>
                                    </p:anim>
                                    <p:anim calcmode="lin" valueType="num">
                                      <p:cBhvr>
                                        <p:cTn id="24" dur="900" decel="100000" fill="hold"/>
                                        <p:tgtEl>
                                          <p:spTgt spid="10246"/>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10246"/>
                                        </p:tgtEl>
                                        <p:attrNameLst>
                                          <p:attrName>ppt_y</p:attrName>
                                        </p:attrNameLst>
                                      </p:cBhvr>
                                      <p:tavLst>
                                        <p:tav tm="0">
                                          <p:val>
                                            <p:strVal val="#ppt_y-.03"/>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5" presetClass="entr" presetSubtype="0" fill="hold" nodeType="click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1000" fill="hold"/>
                                        <p:tgtEl>
                                          <p:spTgt spid="2"/>
                                        </p:tgtEl>
                                        <p:attrNameLst>
                                          <p:attrName>ppt_w</p:attrName>
                                        </p:attrNameLst>
                                      </p:cBhvr>
                                      <p:tavLst>
                                        <p:tav tm="0">
                                          <p:val>
                                            <p:fltVal val="0"/>
                                          </p:val>
                                        </p:tav>
                                        <p:tav tm="100000">
                                          <p:val>
                                            <p:strVal val="#ppt_w"/>
                                          </p:val>
                                        </p:tav>
                                      </p:tavLst>
                                    </p:anim>
                                    <p:anim calcmode="lin" valueType="num">
                                      <p:cBhvr>
                                        <p:cTn id="31" dur="1000" fill="hold"/>
                                        <p:tgtEl>
                                          <p:spTgt spid="2"/>
                                        </p:tgtEl>
                                        <p:attrNameLst>
                                          <p:attrName>ppt_h</p:attrName>
                                        </p:attrNameLst>
                                      </p:cBhvr>
                                      <p:tavLst>
                                        <p:tav tm="0">
                                          <p:val>
                                            <p:fltVal val="0"/>
                                          </p:val>
                                        </p:tav>
                                        <p:tav tm="100000">
                                          <p:val>
                                            <p:strVal val="#ppt_h"/>
                                          </p:val>
                                        </p:tav>
                                      </p:tavLst>
                                    </p:anim>
                                    <p:anim calcmode="lin" valueType="num">
                                      <p:cBhvr>
                                        <p:cTn id="32"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pic>
        <p:nvPicPr>
          <p:cNvPr id="15362" name="Picture 2" descr="ফেব্রুয়ারিতে ডিএসইতে কমেছে বিদেশী লেনদেন | Daily StockBangladesh"/>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1000" fill="hold"/>
                                        <p:tgtEl>
                                          <p:spTgt spid="15362"/>
                                        </p:tgtEl>
                                        <p:attrNameLst>
                                          <p:attrName>ppt_x</p:attrName>
                                        </p:attrNameLst>
                                      </p:cBhvr>
                                      <p:tavLst>
                                        <p:tav tm="0">
                                          <p:val>
                                            <p:strVal val="#ppt_x-.2"/>
                                          </p:val>
                                        </p:tav>
                                        <p:tav tm="100000">
                                          <p:val>
                                            <p:strVal val="#ppt_x"/>
                                          </p:val>
                                        </p:tav>
                                      </p:tavLst>
                                    </p:anim>
                                    <p:anim calcmode="lin" valueType="num">
                                      <p:cBhvr>
                                        <p:cTn id="8" dur="1000" fill="hold"/>
                                        <p:tgtEl>
                                          <p:spTgt spid="1536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381000" y="2743200"/>
            <a:ext cx="8610600" cy="18288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bn-BD" sz="11500" dirty="0" smtClean="0">
                <a:solidFill>
                  <a:schemeClr val="tx1"/>
                </a:solidFill>
                <a:latin typeface="NikoshBAN" pitchFamily="2" charset="0"/>
                <a:cs typeface="NikoshBAN" pitchFamily="2" charset="0"/>
              </a:rPr>
              <a:t>লেনদেন</a:t>
            </a:r>
            <a:r>
              <a:rPr lang="bn-BD" sz="8800" dirty="0" smtClean="0">
                <a:latin typeface="NikoshBAN" pitchFamily="2" charset="0"/>
                <a:cs typeface="NikoshBAN" pitchFamily="2" charset="0"/>
              </a:rPr>
              <a:t>   </a:t>
            </a:r>
            <a:endParaRPr lang="en-US" sz="8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3" name="Round Diagonal Corner Rectangle 2"/>
          <p:cNvSpPr/>
          <p:nvPr/>
        </p:nvSpPr>
        <p:spPr>
          <a:xfrm>
            <a:off x="2057400" y="381000"/>
            <a:ext cx="4572000" cy="1143000"/>
          </a:xfrm>
          <a:prstGeom prst="round2DiagRect">
            <a:avLst>
              <a:gd name="adj1" fmla="val 50000"/>
              <a:gd name="adj2" fmla="val 0"/>
            </a:avLst>
          </a:prstGeom>
          <a:ln w="76200">
            <a:solidFill>
              <a:srgbClr val="00B0F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bn-BD" sz="5400" dirty="0" smtClean="0">
                <a:latin typeface="NikoshBAN" pitchFamily="2" charset="0"/>
                <a:cs typeface="NikoshBAN" pitchFamily="2" charset="0"/>
              </a:rPr>
              <a:t>শিখনফল </a:t>
            </a:r>
            <a:endParaRPr lang="en-US" sz="5400" dirty="0">
              <a:latin typeface="NikoshBAN" pitchFamily="2" charset="0"/>
              <a:cs typeface="NikoshBAN" pitchFamily="2" charset="0"/>
            </a:endParaRPr>
          </a:p>
        </p:txBody>
      </p:sp>
      <p:sp>
        <p:nvSpPr>
          <p:cNvPr id="4" name="Rounded Rectangle 3"/>
          <p:cNvSpPr/>
          <p:nvPr/>
        </p:nvSpPr>
        <p:spPr>
          <a:xfrm>
            <a:off x="304800" y="2286000"/>
            <a:ext cx="8610600" cy="3810000"/>
          </a:xfrm>
          <a:prstGeom prst="roundRect">
            <a:avLst/>
          </a:prstGeom>
          <a:solidFill>
            <a:srgbClr val="C00000"/>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bn-BD" sz="4400" dirty="0" smtClean="0">
                <a:solidFill>
                  <a:srgbClr val="FFFF00"/>
                </a:solidFill>
                <a:latin typeface="NikoshBAN" pitchFamily="2" charset="0"/>
                <a:cs typeface="NikoshBAN" pitchFamily="2" charset="0"/>
              </a:rPr>
              <a:t>এই পাঠ শেষে শিক্ষার্থীরা-</a:t>
            </a:r>
          </a:p>
          <a:p>
            <a:pPr>
              <a:lnSpc>
                <a:spcPct val="150000"/>
              </a:lnSpc>
              <a:buFont typeface="Wingdings" pitchFamily="2" charset="2"/>
              <a:buChar char="Ø"/>
            </a:pPr>
            <a:r>
              <a:rPr lang="bn-BD" sz="3600" dirty="0" smtClean="0">
                <a:latin typeface="NikoshBAN" pitchFamily="2" charset="0"/>
                <a:cs typeface="NikoshBAN" pitchFamily="2" charset="0"/>
              </a:rPr>
              <a:t> লেনদেন সম্পর্কে বলতে পারবে ;</a:t>
            </a:r>
          </a:p>
          <a:p>
            <a:pPr>
              <a:buFont typeface="Wingdings" pitchFamily="2" charset="2"/>
              <a:buChar char="Ø"/>
            </a:pPr>
            <a:r>
              <a:rPr lang="bn-BD" sz="3600" dirty="0" smtClean="0">
                <a:latin typeface="NikoshBAN" pitchFamily="2" charset="0"/>
                <a:cs typeface="NikoshBAN" pitchFamily="2" charset="0"/>
              </a:rPr>
              <a:t>লেনদেনের বৈশিষ্ট্য বলেতে পারবে</a:t>
            </a:r>
            <a:r>
              <a:rPr lang="en-US" sz="3600" dirty="0" smtClean="0">
                <a:latin typeface="NikoshBAN" pitchFamily="2" charset="0"/>
                <a:cs typeface="NikoshBAN" pitchFamily="2" charset="0"/>
              </a:rPr>
              <a:t>;</a:t>
            </a:r>
          </a:p>
          <a:p>
            <a:pPr>
              <a:buFont typeface="Wingdings" pitchFamily="2" charset="2"/>
              <a:buChar char="Ø"/>
            </a:pPr>
            <a:r>
              <a:rPr lang="bn-BD" sz="3600" smtClean="0">
                <a:solidFill>
                  <a:schemeClr val="bg1"/>
                </a:solidFill>
                <a:latin typeface="NikoshBAN" pitchFamily="2" charset="0"/>
                <a:cs typeface="NikoshBAN" pitchFamily="2" charset="0"/>
              </a:rPr>
              <a:t> </a:t>
            </a:r>
            <a:r>
              <a:rPr lang="bn-BD" sz="3600" smtClean="0">
                <a:latin typeface="NikoshBAN" pitchFamily="2" charset="0"/>
                <a:cs typeface="NikoshBAN" pitchFamily="2" charset="0"/>
              </a:rPr>
              <a:t>লেনদেনের বৈশিষ্ট্য </a:t>
            </a:r>
            <a:r>
              <a:rPr lang="bn-BD" sz="3600" dirty="0" smtClean="0">
                <a:solidFill>
                  <a:schemeClr val="bg1"/>
                </a:solidFill>
                <a:latin typeface="NikoshBAN" pitchFamily="2" charset="0"/>
                <a:cs typeface="NikoshBAN" pitchFamily="2" charset="0"/>
              </a:rPr>
              <a:t>বর্ণনা করতে পারবে। </a:t>
            </a:r>
            <a:endParaRPr lang="bn-BD" sz="3600" dirty="0" smtClean="0">
              <a:latin typeface="NikoshBAN" pitchFamily="2" charset="0"/>
              <a:cs typeface="NikoshBAN" pitchFamily="2" charset="0"/>
            </a:endParaRPr>
          </a:p>
          <a:p>
            <a:endParaRPr lang="en-US" sz="36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set>
                                      <p:cBhvr>
                                        <p:cTn id="7" dur="455" fill="hold">
                                          <p:stCondLst>
                                            <p:cond delay="0"/>
                                          </p:stCondLst>
                                        </p:cTn>
                                        <p:tgtEl>
                                          <p:spTgt spid="3"/>
                                        </p:tgtEl>
                                        <p:attrNameLst>
                                          <p:attrName>style.rotation</p:attrName>
                                        </p:attrNameLst>
                                      </p:cBhvr>
                                      <p:to>
                                        <p:strVal val="-45.0"/>
                                      </p:to>
                                    </p:set>
                                    <p:anim calcmode="lin" valueType="num">
                                      <p:cBhvr>
                                        <p:cTn id="8" dur="455" fill="hold">
                                          <p:stCondLst>
                                            <p:cond delay="455"/>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3"/>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5" presetClass="entr" presetSubtype="0"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2000"/>
                                        <p:tgtEl>
                                          <p:spTgt spid="4">
                                            <p:txEl>
                                              <p:pRg st="0" end="0"/>
                                            </p:txEl>
                                          </p:spTgt>
                                        </p:tgtEl>
                                      </p:cBhvr>
                                    </p:animEffect>
                                    <p:anim calcmode="lin" valueType="num">
                                      <p:cBhvr>
                                        <p:cTn id="17" dur="2000" fill="hold"/>
                                        <p:tgtEl>
                                          <p:spTgt spid="4">
                                            <p:txEl>
                                              <p:pRg st="0" end="0"/>
                                            </p:txEl>
                                          </p:spTgt>
                                        </p:tgtEl>
                                        <p:attrNameLst>
                                          <p:attrName>style.rotation</p:attrName>
                                        </p:attrNameLst>
                                      </p:cBhvr>
                                      <p:tavLst>
                                        <p:tav tm="0">
                                          <p:val>
                                            <p:fltVal val="720"/>
                                          </p:val>
                                        </p:tav>
                                        <p:tav tm="100000">
                                          <p:val>
                                            <p:fltVal val="0"/>
                                          </p:val>
                                        </p:tav>
                                      </p:tavLst>
                                    </p:anim>
                                    <p:anim calcmode="lin" valueType="num">
                                      <p:cBhvr>
                                        <p:cTn id="18" dur="2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9" dur="2000" fill="hold"/>
                                        <p:tgtEl>
                                          <p:spTgt spid="4">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20" fill="hold">
                      <p:stCondLst>
                        <p:cond delay="indefinite"/>
                      </p:stCondLst>
                      <p:childTnLst>
                        <p:par>
                          <p:cTn id="21" fill="hold">
                            <p:stCondLst>
                              <p:cond delay="0"/>
                            </p:stCondLst>
                            <p:childTnLst>
                              <p:par>
                                <p:cTn id="22" presetID="15" presetClass="entr" presetSubtype="0" fill="hold" nodeType="click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 calcmode="lin" valueType="num">
                                      <p:cBhvr>
                                        <p:cTn id="24"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5"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26" dur="1000" fill="hold"/>
                                        <p:tgtEl>
                                          <p:spTgt spid="4">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4">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8" fill="hold">
                      <p:stCondLst>
                        <p:cond delay="indefinite"/>
                      </p:stCondLst>
                      <p:childTnLst>
                        <p:par>
                          <p:cTn id="29" fill="hold">
                            <p:stCondLst>
                              <p:cond delay="0"/>
                            </p:stCondLst>
                            <p:childTnLst>
                              <p:par>
                                <p:cTn id="30" presetID="56" presetClass="entr" presetSubtype="0" fill="hold" nodeType="clickEffect">
                                  <p:stCondLst>
                                    <p:cond delay="0"/>
                                  </p:stCondLst>
                                  <p:iterate type="lt">
                                    <p:tmPct val="10000"/>
                                  </p:iterate>
                                  <p:childTnLst>
                                    <p:set>
                                      <p:cBhvr>
                                        <p:cTn id="31" dur="1" fill="hold">
                                          <p:stCondLst>
                                            <p:cond delay="0"/>
                                          </p:stCondLst>
                                        </p:cTn>
                                        <p:tgtEl>
                                          <p:spTgt spid="4">
                                            <p:txEl>
                                              <p:pRg st="2" end="2"/>
                                            </p:txEl>
                                          </p:spTgt>
                                        </p:tgtEl>
                                        <p:attrNameLst>
                                          <p:attrName>style.visibility</p:attrName>
                                        </p:attrNameLst>
                                      </p:cBhvr>
                                      <p:to>
                                        <p:strVal val="visible"/>
                                      </p:to>
                                    </p:set>
                                    <p:anim by="(-#ppt_w*2)" calcmode="lin" valueType="num">
                                      <p:cBhvr rctx="PPT">
                                        <p:cTn id="32" dur="500" autoRev="1" fill="hold">
                                          <p:stCondLst>
                                            <p:cond delay="0"/>
                                          </p:stCondLst>
                                        </p:cTn>
                                        <p:tgtEl>
                                          <p:spTgt spid="4">
                                            <p:txEl>
                                              <p:pRg st="2" end="2"/>
                                            </p:txEl>
                                          </p:spTgt>
                                        </p:tgtEl>
                                        <p:attrNameLst>
                                          <p:attrName>ppt_w</p:attrName>
                                        </p:attrNameLst>
                                      </p:cBhvr>
                                    </p:anim>
                                    <p:anim by="(#ppt_w*0.50)" calcmode="lin" valueType="num">
                                      <p:cBhvr>
                                        <p:cTn id="33" dur="500" decel="50000" autoRev="1" fill="hold">
                                          <p:stCondLst>
                                            <p:cond delay="0"/>
                                          </p:stCondLst>
                                        </p:cTn>
                                        <p:tgtEl>
                                          <p:spTgt spid="4">
                                            <p:txEl>
                                              <p:pRg st="2" end="2"/>
                                            </p:txEl>
                                          </p:spTgt>
                                        </p:tgtEl>
                                        <p:attrNameLst>
                                          <p:attrName>ppt_x</p:attrName>
                                        </p:attrNameLst>
                                      </p:cBhvr>
                                    </p:anim>
                                    <p:anim from="(-#ppt_h/2)" to="(#ppt_y)" calcmode="lin" valueType="num">
                                      <p:cBhvr>
                                        <p:cTn id="34" dur="1000" fill="hold">
                                          <p:stCondLst>
                                            <p:cond delay="0"/>
                                          </p:stCondLst>
                                        </p:cTn>
                                        <p:tgtEl>
                                          <p:spTgt spid="4">
                                            <p:txEl>
                                              <p:pRg st="2" end="2"/>
                                            </p:txEl>
                                          </p:spTgt>
                                        </p:tgtEl>
                                        <p:attrNameLst>
                                          <p:attrName>ppt_y</p:attrName>
                                        </p:attrNameLst>
                                      </p:cBhvr>
                                    </p:anim>
                                    <p:animRot by="21600000">
                                      <p:cBhvr>
                                        <p:cTn id="35" dur="1000" fill="hold">
                                          <p:stCondLst>
                                            <p:cond delay="0"/>
                                          </p:stCondLst>
                                        </p:cTn>
                                        <p:tgtEl>
                                          <p:spTgt spid="4">
                                            <p:txEl>
                                              <p:pRg st="2" end="2"/>
                                            </p:txEl>
                                          </p:spTgt>
                                        </p:tgtEl>
                                        <p:attrNameLst>
                                          <p:attrName>r</p:attrName>
                                        </p:attrNameLst>
                                      </p:cBhvr>
                                    </p:animRot>
                                  </p:childTnLst>
                                </p:cTn>
                              </p:par>
                            </p:childTnLst>
                          </p:cTn>
                        </p:par>
                      </p:childTnLst>
                    </p:cTn>
                  </p:par>
                  <p:par>
                    <p:cTn id="36" fill="hold">
                      <p:stCondLst>
                        <p:cond delay="indefinite"/>
                      </p:stCondLst>
                      <p:childTnLst>
                        <p:par>
                          <p:cTn id="37" fill="hold">
                            <p:stCondLst>
                              <p:cond delay="0"/>
                            </p:stCondLst>
                            <p:childTnLst>
                              <p:par>
                                <p:cTn id="38" presetID="56" presetClass="entr" presetSubtype="0" fill="hold" nodeType="clickEffect">
                                  <p:stCondLst>
                                    <p:cond delay="0"/>
                                  </p:stCondLst>
                                  <p:iterate type="lt">
                                    <p:tmPct val="10000"/>
                                  </p:iterate>
                                  <p:childTnLst>
                                    <p:set>
                                      <p:cBhvr>
                                        <p:cTn id="39" dur="1" fill="hold">
                                          <p:stCondLst>
                                            <p:cond delay="0"/>
                                          </p:stCondLst>
                                        </p:cTn>
                                        <p:tgtEl>
                                          <p:spTgt spid="4">
                                            <p:txEl>
                                              <p:pRg st="3" end="3"/>
                                            </p:txEl>
                                          </p:spTgt>
                                        </p:tgtEl>
                                        <p:attrNameLst>
                                          <p:attrName>style.visibility</p:attrName>
                                        </p:attrNameLst>
                                      </p:cBhvr>
                                      <p:to>
                                        <p:strVal val="visible"/>
                                      </p:to>
                                    </p:set>
                                    <p:anim by="(-#ppt_w*2)" calcmode="lin" valueType="num">
                                      <p:cBhvr rctx="PPT">
                                        <p:cTn id="40" dur="500" autoRev="1" fill="hold">
                                          <p:stCondLst>
                                            <p:cond delay="0"/>
                                          </p:stCondLst>
                                        </p:cTn>
                                        <p:tgtEl>
                                          <p:spTgt spid="4">
                                            <p:txEl>
                                              <p:pRg st="3" end="3"/>
                                            </p:txEl>
                                          </p:spTgt>
                                        </p:tgtEl>
                                        <p:attrNameLst>
                                          <p:attrName>ppt_w</p:attrName>
                                        </p:attrNameLst>
                                      </p:cBhvr>
                                    </p:anim>
                                    <p:anim by="(#ppt_w*0.50)" calcmode="lin" valueType="num">
                                      <p:cBhvr>
                                        <p:cTn id="41" dur="500" decel="50000" autoRev="1" fill="hold">
                                          <p:stCondLst>
                                            <p:cond delay="0"/>
                                          </p:stCondLst>
                                        </p:cTn>
                                        <p:tgtEl>
                                          <p:spTgt spid="4">
                                            <p:txEl>
                                              <p:pRg st="3" end="3"/>
                                            </p:txEl>
                                          </p:spTgt>
                                        </p:tgtEl>
                                        <p:attrNameLst>
                                          <p:attrName>ppt_x</p:attrName>
                                        </p:attrNameLst>
                                      </p:cBhvr>
                                    </p:anim>
                                    <p:anim from="(-#ppt_h/2)" to="(#ppt_y)" calcmode="lin" valueType="num">
                                      <p:cBhvr>
                                        <p:cTn id="42" dur="1000" fill="hold">
                                          <p:stCondLst>
                                            <p:cond delay="0"/>
                                          </p:stCondLst>
                                        </p:cTn>
                                        <p:tgtEl>
                                          <p:spTgt spid="4">
                                            <p:txEl>
                                              <p:pRg st="3" end="3"/>
                                            </p:txEl>
                                          </p:spTgt>
                                        </p:tgtEl>
                                        <p:attrNameLst>
                                          <p:attrName>ppt_y</p:attrName>
                                        </p:attrNameLst>
                                      </p:cBhvr>
                                    </p:anim>
                                    <p:animRot by="21600000">
                                      <p:cBhvr>
                                        <p:cTn id="43" dur="1000" fill="hold">
                                          <p:stCondLst>
                                            <p:cond delay="0"/>
                                          </p:stCondLst>
                                        </p:cTn>
                                        <p:tgtEl>
                                          <p:spTgt spid="4">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Oval 1"/>
          <p:cNvSpPr/>
          <p:nvPr/>
        </p:nvSpPr>
        <p:spPr>
          <a:xfrm>
            <a:off x="1524000" y="228600"/>
            <a:ext cx="6248400" cy="914400"/>
          </a:xfrm>
          <a:prstGeom prst="ellipse">
            <a:avLst/>
          </a:prstGeom>
          <a:solidFill>
            <a:srgbClr val="FFC000"/>
          </a:solidFill>
          <a:ln w="76200">
            <a:solidFill>
              <a:srgbClr val="FFFF00"/>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bn-BD" sz="3600" dirty="0" smtClean="0">
                <a:latin typeface="NikoshBAN" pitchFamily="2" charset="0"/>
                <a:cs typeface="NikoshBAN" pitchFamily="2" charset="0"/>
              </a:rPr>
              <a:t>লেনদেনের  ধারণা </a:t>
            </a:r>
            <a:endParaRPr lang="en-US" sz="3600" dirty="0">
              <a:latin typeface="NikoshBAN" pitchFamily="2" charset="0"/>
              <a:cs typeface="NikoshBAN" pitchFamily="2" charset="0"/>
            </a:endParaRPr>
          </a:p>
        </p:txBody>
      </p:sp>
      <p:sp>
        <p:nvSpPr>
          <p:cNvPr id="3" name="Rounded Rectangle 2"/>
          <p:cNvSpPr/>
          <p:nvPr/>
        </p:nvSpPr>
        <p:spPr>
          <a:xfrm>
            <a:off x="0" y="1447800"/>
            <a:ext cx="9144000" cy="5410200"/>
          </a:xfrm>
          <a:prstGeom prst="roundRect">
            <a:avLst>
              <a:gd name="adj" fmla="val 830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solidFill>
                  <a:schemeClr val="tx1"/>
                </a:solidFill>
                <a:latin typeface="NikoshBAN" pitchFamily="2" charset="0"/>
                <a:cs typeface="NikoshBAN" pitchFamily="2" charset="0"/>
              </a:rPr>
              <a:t>অর্থের অঙ্কের পরিমাপযোগ্য ঘটনা যা ব্যবসায়ের আর্থিক অবস্থার পরিবর্তন করে সেই সমস্ত ঘটনাকেই লেনদেন হিসেবে লিপিবদ্ব করা হয়।</a:t>
            </a:r>
          </a:p>
          <a:p>
            <a:pPr algn="ctr"/>
            <a:endParaRPr lang="bn-BD" sz="3200" dirty="0" smtClean="0">
              <a:solidFill>
                <a:schemeClr val="tx1"/>
              </a:solidFill>
              <a:latin typeface="NikoshBAN" pitchFamily="2" charset="0"/>
              <a:cs typeface="NikoshBAN" pitchFamily="2" charset="0"/>
            </a:endParaRPr>
          </a:p>
          <a:p>
            <a:pPr algn="ctr"/>
            <a:r>
              <a:rPr lang="bn-BD" sz="4400" dirty="0" smtClean="0">
                <a:solidFill>
                  <a:schemeClr val="tx1"/>
                </a:solidFill>
                <a:latin typeface="NikoshBAN" pitchFamily="2" charset="0"/>
                <a:cs typeface="NikoshBAN" pitchFamily="2" charset="0"/>
              </a:rPr>
              <a:t>লেনদেন শব্দটির আভিধানিক অর্থ হল </a:t>
            </a:r>
            <a:r>
              <a:rPr lang="bn-BD" sz="4400" dirty="0" smtClean="0">
                <a:solidFill>
                  <a:srgbClr val="FF0000"/>
                </a:solidFill>
                <a:latin typeface="NikoshBAN" pitchFamily="2" charset="0"/>
                <a:cs typeface="NikoshBAN" pitchFamily="2" charset="0"/>
              </a:rPr>
              <a:t>গ্রহন</a:t>
            </a:r>
            <a:r>
              <a:rPr lang="bn-BD" sz="4400" dirty="0" smtClean="0">
                <a:solidFill>
                  <a:schemeClr val="tx1"/>
                </a:solidFill>
                <a:latin typeface="NikoshBAN" pitchFamily="2" charset="0"/>
                <a:cs typeface="NikoshBAN" pitchFamily="2" charset="0"/>
              </a:rPr>
              <a:t> ও </a:t>
            </a:r>
            <a:r>
              <a:rPr lang="bn-BD" sz="4400" dirty="0" smtClean="0">
                <a:solidFill>
                  <a:srgbClr val="FF0000"/>
                </a:solidFill>
                <a:latin typeface="NikoshBAN" pitchFamily="2" charset="0"/>
                <a:cs typeface="NikoshBAN" pitchFamily="2" charset="0"/>
              </a:rPr>
              <a:t>প্রদান</a:t>
            </a:r>
            <a:r>
              <a:rPr lang="bn-BD" sz="4400" dirty="0" smtClean="0">
                <a:solidFill>
                  <a:schemeClr val="tx1"/>
                </a:solidFill>
                <a:latin typeface="NikoshBAN" pitchFamily="2" charset="0"/>
                <a:cs typeface="NikoshBAN" pitchFamily="2" charset="0"/>
              </a:rPr>
              <a:t> অর্থাৎ </a:t>
            </a:r>
            <a:r>
              <a:rPr lang="bn-BD" sz="4400" dirty="0" smtClean="0">
                <a:solidFill>
                  <a:srgbClr val="FF0000"/>
                </a:solidFill>
                <a:latin typeface="NikoshBAN" pitchFamily="2" charset="0"/>
                <a:cs typeface="NikoshBAN" pitchFamily="2" charset="0"/>
              </a:rPr>
              <a:t>দেয়া</a:t>
            </a:r>
            <a:r>
              <a:rPr lang="bn-BD" sz="4400" dirty="0" smtClean="0">
                <a:solidFill>
                  <a:schemeClr val="tx1"/>
                </a:solidFill>
                <a:latin typeface="NikoshBAN" pitchFamily="2" charset="0"/>
                <a:cs typeface="NikoshBAN" pitchFamily="2" charset="0"/>
              </a:rPr>
              <a:t> ও </a:t>
            </a:r>
            <a:r>
              <a:rPr lang="bn-BD" sz="4400" dirty="0" smtClean="0">
                <a:solidFill>
                  <a:srgbClr val="FF0000"/>
                </a:solidFill>
                <a:latin typeface="NikoshBAN" pitchFamily="2" charset="0"/>
                <a:cs typeface="NikoshBAN" pitchFamily="2" charset="0"/>
              </a:rPr>
              <a:t>নেয়া</a:t>
            </a:r>
            <a:r>
              <a:rPr lang="bn-BD" sz="4400" dirty="0" smtClean="0">
                <a:solidFill>
                  <a:schemeClr val="tx1"/>
                </a:solidFill>
                <a:latin typeface="NikoshBAN" pitchFamily="2" charset="0"/>
                <a:cs typeface="NikoshBAN" pitchFamily="2" charset="0"/>
              </a:rPr>
              <a:t> ইংরেজিতে যাকে বলা হয় </a:t>
            </a:r>
            <a:r>
              <a:rPr lang="en-US" sz="4400" b="1" dirty="0" smtClean="0">
                <a:solidFill>
                  <a:srgbClr val="7030A0"/>
                </a:solidFill>
                <a:latin typeface="NikoshBAN" pitchFamily="2" charset="0"/>
                <a:cs typeface="NikoshBAN" pitchFamily="2" charset="0"/>
              </a:rPr>
              <a:t>give</a:t>
            </a:r>
            <a:r>
              <a:rPr lang="en-US" sz="4400" b="1" dirty="0" smtClean="0">
                <a:solidFill>
                  <a:schemeClr val="tx1"/>
                </a:solidFill>
                <a:latin typeface="NikoshBAN" pitchFamily="2" charset="0"/>
                <a:cs typeface="NikoshBAN" pitchFamily="2" charset="0"/>
              </a:rPr>
              <a:t> and </a:t>
            </a:r>
            <a:r>
              <a:rPr lang="en-US" sz="4400" b="1" dirty="0" smtClean="0">
                <a:solidFill>
                  <a:srgbClr val="7030A0"/>
                </a:solidFill>
                <a:latin typeface="NikoshBAN" pitchFamily="2" charset="0"/>
                <a:cs typeface="NikoshBAN" pitchFamily="2" charset="0"/>
              </a:rPr>
              <a:t>take</a:t>
            </a:r>
            <a:r>
              <a:rPr lang="en-US" sz="4400" dirty="0" smtClean="0">
                <a:solidFill>
                  <a:srgbClr val="7030A0"/>
                </a:solidFill>
                <a:latin typeface="NikoshBAN" pitchFamily="2" charset="0"/>
                <a:cs typeface="NikoshBAN" pitchFamily="2" charset="0"/>
              </a:rPr>
              <a:t>.</a:t>
            </a:r>
          </a:p>
          <a:p>
            <a:pPr algn="ctr"/>
            <a:r>
              <a:rPr lang="bn-BD" sz="3200" dirty="0" smtClean="0">
                <a:solidFill>
                  <a:schemeClr val="tx1"/>
                </a:solidFill>
                <a:latin typeface="NikoshBAN" pitchFamily="2" charset="0"/>
                <a:cs typeface="NikoshBAN" pitchFamily="2" charset="0"/>
              </a:rPr>
              <a:t>  </a:t>
            </a:r>
          </a:p>
          <a:p>
            <a:pPr algn="ctr"/>
            <a:r>
              <a:rPr lang="bn-BD" sz="3200" dirty="0" smtClean="0">
                <a:solidFill>
                  <a:schemeClr val="tx1"/>
                </a:solidFill>
                <a:latin typeface="NikoshBAN" pitchFamily="2" charset="0"/>
                <a:cs typeface="NikoshBAN" pitchFamily="2" charset="0"/>
              </a:rPr>
              <a:t>উদাহরণস্বরুপ বলা যায়, জনাব সীমান্ত  ৫০০০ টাকা দিয়ে অফিসের জন্য একটি আলমারি ক্রয় করলেন।</a:t>
            </a:r>
          </a:p>
          <a:p>
            <a:pPr algn="ctr"/>
            <a:r>
              <a:rPr lang="bn-BD" sz="3200" dirty="0" smtClean="0">
                <a:solidFill>
                  <a:schemeClr val="tx1"/>
                </a:solidFill>
                <a:latin typeface="NikoshBAN" pitchFamily="2" charset="0"/>
                <a:cs typeface="NikoshBAN" pitchFamily="2"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0" presetClass="entr" presetSubtype="0" fill="hold"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1" presetClass="entr" presetSubtype="0" fill="hold" nodeType="clickEffect">
                                  <p:stCondLst>
                                    <p:cond delay="0"/>
                                  </p:stCondLst>
                                  <p:iterate type="lt">
                                    <p:tmPct val="10000"/>
                                  </p:iterate>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nodeType="clickEffect">
                                  <p:stCondLst>
                                    <p:cond delay="0"/>
                                  </p:stCondLst>
                                  <p:iterate type="lt">
                                    <p:tmPct val="5000"/>
                                  </p:iterate>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3"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4"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Round Diagonal Corner Rectangle 1"/>
          <p:cNvSpPr/>
          <p:nvPr/>
        </p:nvSpPr>
        <p:spPr>
          <a:xfrm>
            <a:off x="0" y="0"/>
            <a:ext cx="9144000" cy="6858000"/>
          </a:xfrm>
          <a:prstGeom prst="round2DiagRect">
            <a:avLst>
              <a:gd name="adj1" fmla="val 16667"/>
              <a:gd name="adj2" fmla="val 355"/>
            </a:avLst>
          </a:prstGeom>
          <a:solidFill>
            <a:srgbClr val="C0000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400" dirty="0" smtClean="0">
                <a:latin typeface="NikoshBAN" pitchFamily="2" charset="0"/>
                <a:cs typeface="NikoshBAN" pitchFamily="2" charset="0"/>
              </a:rPr>
              <a:t> </a:t>
            </a:r>
            <a:r>
              <a:rPr lang="bn-BD" sz="2800" dirty="0" smtClean="0">
                <a:latin typeface="NikoshBAN" pitchFamily="2" charset="0"/>
                <a:cs typeface="NikoshBAN" pitchFamily="2" charset="0"/>
              </a:rPr>
              <a:t>	অর্থের মাপকাঠিতে নিরুপনযোগ্য দ্রব্য-সামগ্রী বা সেবা কর্মের আদান-প্রদানের দ্বারা যদি কোন ব্যক্তি বা প্রতিষ্ঠানের আর্থিক অবস্থার কোনরুপ পরিনর্তন সাধিত হয় তাহা হইলে উক্ত আদান-প্রদানকে সংশ্লিষ্ট ব্যক্তি বা প্রতিষ্ঠানের লেনদেন বা আর্থিক লেনদেন বলে । </a:t>
            </a:r>
          </a:p>
          <a:p>
            <a:endParaRPr lang="bn-BD" sz="2800" dirty="0" smtClean="0">
              <a:latin typeface="NikoshBAN" pitchFamily="2" charset="0"/>
              <a:cs typeface="NikoshBAN" pitchFamily="2" charset="0"/>
            </a:endParaRPr>
          </a:p>
          <a:p>
            <a:r>
              <a:rPr lang="bn-BD" sz="2800" dirty="0" smtClean="0">
                <a:latin typeface="NikoshBAN" pitchFamily="2" charset="0"/>
                <a:cs typeface="NikoshBAN" pitchFamily="2" charset="0"/>
              </a:rPr>
              <a:t>	হিসাব শাস্ত্রের প্রখ্যাত লেখক প্রফেসর এল,সি ক্রোপার </a:t>
            </a:r>
            <a:r>
              <a:rPr lang="bn-BD" sz="2800" dirty="0" smtClean="0">
                <a:solidFill>
                  <a:schemeClr val="tx1"/>
                </a:solidFill>
                <a:latin typeface="NikoshBAN" pitchFamily="2" charset="0"/>
                <a:cs typeface="NikoshBAN" pitchFamily="2" charset="0"/>
              </a:rPr>
              <a:t>বলেন-  “অর্থের  আদান-প্রদান অথবা অর্থের  দ্বারা  পরিমাপযোগ্য দ্রব্য-সামগ্রী অথবা সেবা কর্মের আদান-প্রদানের মাধ্যমে কোন ব্যক্তি  অথবা প্রতিষ্ঠানের আর্থিক ক্ষেত্রে কোনরুপ পরিনর্তন সাধিত  হইলে উক্ত ঘটনাকে লেনদেন বলা হয়।’’</a:t>
            </a:r>
          </a:p>
          <a:p>
            <a:endParaRPr lang="bn-BD" sz="2800" dirty="0" smtClean="0">
              <a:latin typeface="NikoshBAN" pitchFamily="2" charset="0"/>
              <a:cs typeface="NikoshBAN" pitchFamily="2" charset="0"/>
            </a:endParaRPr>
          </a:p>
          <a:p>
            <a:r>
              <a:rPr lang="bn-BD" sz="2800" dirty="0" smtClean="0">
                <a:latin typeface="NikoshBAN" pitchFamily="2" charset="0"/>
                <a:cs typeface="NikoshBAN" pitchFamily="2" charset="0"/>
              </a:rPr>
              <a:t>	অর্থের মাপকাঠিতে নিরুপিত অথবা </a:t>
            </a:r>
            <a:r>
              <a:rPr lang="bn-BD" sz="2800" dirty="0" smtClean="0">
                <a:latin typeface="NikoshBAN" pitchFamily="2" charset="0"/>
                <a:cs typeface="NikoshBAN" pitchFamily="2" charset="0"/>
              </a:rPr>
              <a:t> অর্থের মাপকাঠিতে  </a:t>
            </a:r>
            <a:r>
              <a:rPr lang="bn-BD" sz="2800" dirty="0" smtClean="0">
                <a:latin typeface="NikoshBAN" pitchFamily="2" charset="0"/>
                <a:cs typeface="NikoshBAN" pitchFamily="2" charset="0"/>
              </a:rPr>
              <a:t>দ্রব্য-সামগ্রী বা শ্রমের আদান-প্রদান কোন ব্যক্তি অথবা প্রতিষ্ঠানের আর্থিক অবস্থার কোনরুপ পরিনর্তন সাধন করিলে হয়  উক্ত আদান-প্রদানকে সংশ্লিষ্ট ব্যক্তি বা প্রতিষ্ঠানের লেনদেন বলে । </a:t>
            </a:r>
          </a:p>
          <a:p>
            <a:r>
              <a:rPr lang="bn-BD" sz="2800" dirty="0" smtClean="0">
                <a:latin typeface="NikoshBAN" pitchFamily="2" charset="0"/>
                <a:cs typeface="NikoshBAN" pitchFamily="2" charset="0"/>
              </a:rPr>
              <a:t> </a:t>
            </a:r>
            <a:endParaRPr lang="en-US" sz="2800" dirty="0" smtClean="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iterate type="lt">
                                    <p:tmPct val="5000"/>
                                  </p:iterate>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6"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17" dur="1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1" presetClass="entr" presetSubtype="0" fill="hold" nodeType="clickEffect">
                                  <p:stCondLst>
                                    <p:cond delay="0"/>
                                  </p:stCondLst>
                                  <p:iterate type="lt">
                                    <p:tmPct val="10000"/>
                                  </p:iterate>
                                  <p:childTnLst>
                                    <p:set>
                                      <p:cBhvr>
                                        <p:cTn id="21" dur="1" fill="hold">
                                          <p:stCondLst>
                                            <p:cond delay="0"/>
                                          </p:stCondLst>
                                        </p:cTn>
                                        <p:tgtEl>
                                          <p:spTgt spid="2">
                                            <p:txEl>
                                              <p:pRg st="4" end="4"/>
                                            </p:txEl>
                                          </p:spTgt>
                                        </p:tgtEl>
                                        <p:attrNameLst>
                                          <p:attrName>style.visibility</p:attrName>
                                        </p:attrNameLst>
                                      </p:cBhvr>
                                      <p:to>
                                        <p:strVal val="visible"/>
                                      </p:to>
                                    </p:set>
                                    <p:anim calcmode="lin" valueType="num">
                                      <p:cBhvr>
                                        <p:cTn id="22" dur="500" fill="hold"/>
                                        <p:tgtEl>
                                          <p:spTgt spid="2">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2">
                                            <p:txEl>
                                              <p:pRg st="4" end="4"/>
                                            </p:txEl>
                                          </p:spTgt>
                                        </p:tgtEl>
                                        <p:attrNameLst>
                                          <p:attrName>ppt_y</p:attrName>
                                        </p:attrNameLst>
                                      </p:cBhvr>
                                      <p:tavLst>
                                        <p:tav tm="0">
                                          <p:val>
                                            <p:strVal val="#ppt_y"/>
                                          </p:val>
                                        </p:tav>
                                        <p:tav tm="100000">
                                          <p:val>
                                            <p:strVal val="#ppt_y"/>
                                          </p:val>
                                        </p:tav>
                                      </p:tavLst>
                                    </p:anim>
                                    <p:anim calcmode="lin" valueType="num">
                                      <p:cBhvr>
                                        <p:cTn id="24" dur="500" fill="hold"/>
                                        <p:tgtEl>
                                          <p:spTgt spid="2">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2">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Rounded Rectangle 1"/>
          <p:cNvSpPr/>
          <p:nvPr/>
        </p:nvSpPr>
        <p:spPr>
          <a:xfrm>
            <a:off x="2286000" y="228600"/>
            <a:ext cx="4267200" cy="995422"/>
          </a:xfrm>
          <a:prstGeom prst="roundRect">
            <a:avLst>
              <a:gd name="adj" fmla="val 50000"/>
            </a:avLst>
          </a:prstGeom>
          <a:solidFill>
            <a:srgbClr val="FFFF00"/>
          </a:solidFill>
        </p:spPr>
        <p:txBody>
          <a:bodyPr wrap="square">
            <a:spAutoFit/>
          </a:bodyPr>
          <a:lstStyle/>
          <a:p>
            <a:pPr algn="ctr"/>
            <a:r>
              <a:rPr lang="bn-BD" sz="4000" b="1" dirty="0" smtClean="0">
                <a:latin typeface="NikoshBAN" pitchFamily="2" charset="0"/>
                <a:cs typeface="NikoshBAN" pitchFamily="2" charset="0"/>
              </a:rPr>
              <a:t>লেনদেনের বৈশিষ্ট্য  </a:t>
            </a:r>
            <a:r>
              <a:rPr lang="en-US" sz="3600" dirty="0" smtClean="0">
                <a:latin typeface="NikoshBAN" pitchFamily="2" charset="0"/>
                <a:cs typeface="NikoshBAN" pitchFamily="2" charset="0"/>
              </a:rPr>
              <a:t>। </a:t>
            </a:r>
            <a:endParaRPr lang="en-US" sz="3600" dirty="0">
              <a:latin typeface="NikoshBAN" pitchFamily="2" charset="0"/>
              <a:cs typeface="NikoshBAN" pitchFamily="2" charset="0"/>
            </a:endParaRPr>
          </a:p>
        </p:txBody>
      </p:sp>
      <p:sp>
        <p:nvSpPr>
          <p:cNvPr id="3" name="Rounded Rectangle 2"/>
          <p:cNvSpPr/>
          <p:nvPr/>
        </p:nvSpPr>
        <p:spPr>
          <a:xfrm>
            <a:off x="304800" y="1600200"/>
            <a:ext cx="8610600" cy="47244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q"/>
            </a:pPr>
            <a:r>
              <a:rPr lang="bn-BD" sz="3200" dirty="0" smtClean="0">
                <a:solidFill>
                  <a:schemeClr val="tx1"/>
                </a:solidFill>
                <a:latin typeface="NikoshBAN" pitchFamily="2" charset="0"/>
                <a:cs typeface="NikoshBAN" pitchFamily="2" charset="0"/>
              </a:rPr>
              <a:t>অর্থে অঙ্কে পরিমাপযোগ্য </a:t>
            </a:r>
          </a:p>
          <a:p>
            <a:pPr>
              <a:buFont typeface="Wingdings" pitchFamily="2" charset="2"/>
              <a:buChar char="q"/>
            </a:pPr>
            <a:r>
              <a:rPr lang="bn-BD" sz="3200" dirty="0" smtClean="0">
                <a:solidFill>
                  <a:schemeClr val="tx1"/>
                </a:solidFill>
                <a:latin typeface="NikoshBAN" pitchFamily="2" charset="0"/>
                <a:cs typeface="NikoshBAN" pitchFamily="2" charset="0"/>
              </a:rPr>
              <a:t>আর্থিক অবস্থার পরিবর্তন</a:t>
            </a:r>
          </a:p>
          <a:p>
            <a:pPr>
              <a:buFont typeface="Wingdings" pitchFamily="2" charset="2"/>
              <a:buChar char="q"/>
            </a:pPr>
            <a:r>
              <a:rPr lang="bn-BD" sz="3200" dirty="0" smtClean="0">
                <a:solidFill>
                  <a:schemeClr val="tx1"/>
                </a:solidFill>
                <a:latin typeface="NikoshBAN" pitchFamily="2" charset="0"/>
                <a:cs typeface="NikoshBAN" pitchFamily="2" charset="0"/>
              </a:rPr>
              <a:t>দ্বৈত সত্তা</a:t>
            </a:r>
          </a:p>
          <a:p>
            <a:pPr>
              <a:buFont typeface="Wingdings" pitchFamily="2" charset="2"/>
              <a:buChar char="q"/>
            </a:pPr>
            <a:r>
              <a:rPr lang="bn-BD" sz="3200" dirty="0" smtClean="0">
                <a:solidFill>
                  <a:schemeClr val="tx1"/>
                </a:solidFill>
                <a:latin typeface="NikoshBAN" pitchFamily="2" charset="0"/>
                <a:cs typeface="NikoshBAN" pitchFamily="2" charset="0"/>
              </a:rPr>
              <a:t>স্ব</a:t>
            </a:r>
            <a:r>
              <a:rPr lang="bn-BD" sz="3200" dirty="0" smtClean="0">
                <a:solidFill>
                  <a:schemeClr val="tx1"/>
                </a:solidFill>
                <a:latin typeface="NikoshBAN" pitchFamily="2" charset="0"/>
                <a:cs typeface="NikoshBAN" pitchFamily="2" charset="0"/>
              </a:rPr>
              <a:t>য়ংসম্পূর্ণ </a:t>
            </a:r>
            <a:r>
              <a:rPr lang="bn-BD" sz="3200" dirty="0" smtClean="0">
                <a:solidFill>
                  <a:schemeClr val="tx1"/>
                </a:solidFill>
                <a:latin typeface="NikoshBAN" pitchFamily="2" charset="0"/>
                <a:cs typeface="NikoshBAN" pitchFamily="2" charset="0"/>
              </a:rPr>
              <a:t>বা স্বতন্ত্র</a:t>
            </a:r>
          </a:p>
          <a:p>
            <a:pPr>
              <a:buFont typeface="Wingdings" pitchFamily="2" charset="2"/>
              <a:buChar char="q"/>
            </a:pPr>
            <a:r>
              <a:rPr lang="bn-BD" sz="3200" dirty="0" smtClean="0">
                <a:solidFill>
                  <a:schemeClr val="tx1"/>
                </a:solidFill>
                <a:latin typeface="NikoshBAN" pitchFamily="2" charset="0"/>
                <a:cs typeface="NikoshBAN" pitchFamily="2" charset="0"/>
              </a:rPr>
              <a:t>লেনদেন দৃশ্যমানতা</a:t>
            </a:r>
          </a:p>
          <a:p>
            <a:pPr>
              <a:buFont typeface="Wingdings" pitchFamily="2" charset="2"/>
              <a:buChar char="q"/>
            </a:pPr>
            <a:r>
              <a:rPr lang="bn-BD" sz="3200" dirty="0" smtClean="0">
                <a:solidFill>
                  <a:schemeClr val="tx1"/>
                </a:solidFill>
                <a:latin typeface="NikoshBAN" pitchFamily="2" charset="0"/>
                <a:cs typeface="NikoshBAN" pitchFamily="2" charset="0"/>
              </a:rPr>
              <a:t>ঐতিহাসিক ঘটনা</a:t>
            </a:r>
          </a:p>
          <a:p>
            <a:pPr>
              <a:buFont typeface="Wingdings" pitchFamily="2" charset="2"/>
              <a:buChar char="q"/>
            </a:pPr>
            <a:r>
              <a:rPr lang="bn-BD" sz="3200" dirty="0" smtClean="0">
                <a:solidFill>
                  <a:schemeClr val="tx1"/>
                </a:solidFill>
                <a:latin typeface="NikoshBAN" pitchFamily="2" charset="0"/>
                <a:cs typeface="NikoshBAN" pitchFamily="2" charset="0"/>
              </a:rPr>
              <a:t>হিসাব সমীকরণের প্রভাব বিস্থার  </a:t>
            </a:r>
            <a:endParaRPr lang="en-US" sz="3200" dirty="0">
              <a:solidFill>
                <a:schemeClr val="tx1"/>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871</TotalTime>
  <Words>513</Words>
  <Application>Microsoft Office PowerPoint</Application>
  <PresentationFormat>On-screen Show (4:3)</PresentationFormat>
  <Paragraphs>61</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Sajib</dc:creator>
  <cp:lastModifiedBy>Sajib</cp:lastModifiedBy>
  <cp:revision>156</cp:revision>
  <dcterms:created xsi:type="dcterms:W3CDTF">2006-08-16T00:00:00Z</dcterms:created>
  <dcterms:modified xsi:type="dcterms:W3CDTF">2021-03-20T19:36:53Z</dcterms:modified>
</cp:coreProperties>
</file>