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sldIdLst>
    <p:sldId id="256" r:id="rId2"/>
    <p:sldId id="257" r:id="rId3"/>
    <p:sldId id="275" r:id="rId4"/>
    <p:sldId id="276" r:id="rId5"/>
    <p:sldId id="266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7" r:id="rId15"/>
    <p:sldId id="272" r:id="rId16"/>
    <p:sldId id="268" r:id="rId17"/>
    <p:sldId id="270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9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A16A68C-11D4-42CA-AB25-102F1C941A1C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ED8A081-4814-45E3-89A7-EFAD1F88C2E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6862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6A68C-11D4-42CA-AB25-102F1C941A1C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8A081-4814-45E3-89A7-EFAD1F88C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940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6A68C-11D4-42CA-AB25-102F1C941A1C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8A081-4814-45E3-89A7-EFAD1F88C2E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2573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6A68C-11D4-42CA-AB25-102F1C941A1C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8A081-4814-45E3-89A7-EFAD1F88C2E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32341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6A68C-11D4-42CA-AB25-102F1C941A1C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8A081-4814-45E3-89A7-EFAD1F88C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5638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6A68C-11D4-42CA-AB25-102F1C941A1C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8A081-4814-45E3-89A7-EFAD1F88C2E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56138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6A68C-11D4-42CA-AB25-102F1C941A1C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8A081-4814-45E3-89A7-EFAD1F88C2E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9600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6A68C-11D4-42CA-AB25-102F1C941A1C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8A081-4814-45E3-89A7-EFAD1F88C2E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45963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6A68C-11D4-42CA-AB25-102F1C941A1C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8A081-4814-45E3-89A7-EFAD1F88C2E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5055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6A68C-11D4-42CA-AB25-102F1C941A1C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8A081-4814-45E3-89A7-EFAD1F88C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405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6A68C-11D4-42CA-AB25-102F1C941A1C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8A081-4814-45E3-89A7-EFAD1F88C2E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6115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6A68C-11D4-42CA-AB25-102F1C941A1C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8A081-4814-45E3-89A7-EFAD1F88C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358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6A68C-11D4-42CA-AB25-102F1C941A1C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8A081-4814-45E3-89A7-EFAD1F88C2E9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5739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6A68C-11D4-42CA-AB25-102F1C941A1C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8A081-4814-45E3-89A7-EFAD1F88C2E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6609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6A68C-11D4-42CA-AB25-102F1C941A1C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8A081-4814-45E3-89A7-EFAD1F88C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65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6A68C-11D4-42CA-AB25-102F1C941A1C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8A081-4814-45E3-89A7-EFAD1F88C2E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1960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6A68C-11D4-42CA-AB25-102F1C941A1C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8A081-4814-45E3-89A7-EFAD1F88C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820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A16A68C-11D4-42CA-AB25-102F1C941A1C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ED8A081-4814-45E3-89A7-EFAD1F88C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790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  <p:sldLayoutId id="214748374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mp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10" Type="http://schemas.openxmlformats.org/officeDocument/2006/relationships/image" Target="../media/image18.jpg"/><Relationship Id="rId4" Type="http://schemas.openxmlformats.org/officeDocument/2006/relationships/image" Target="../media/image12.jpg"/><Relationship Id="rId9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905E7E-F813-433E-AFC9-D666050AA4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80" y="132735"/>
            <a:ext cx="11857703" cy="6578772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34578202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5A5D469-1A2F-4BF1-B1D1-43EBD1D7AC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479DE22-BAF3-4E57-B57B-72268E6940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124" y="1612931"/>
            <a:ext cx="5173248" cy="381065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1883E10-6419-4FB3-8E1D-8B518883D2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236" y="611694"/>
            <a:ext cx="4997669" cy="443327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C855659-5A8E-4F2B-B049-2D5207800D50}"/>
              </a:ext>
            </a:extLst>
          </p:cNvPr>
          <p:cNvSpPr txBox="1"/>
          <p:nvPr/>
        </p:nvSpPr>
        <p:spPr>
          <a:xfrm>
            <a:off x="220716" y="5258985"/>
            <a:ext cx="11745311" cy="138499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২৬এ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মার্চের প্রথম প্রহরে বঙ্গবন্ধু ওয়‍্যারলেস বার্তায় বাংলাদেশের স্বাধীনতার  ঘোষণা দেন।  এর ভিত্তিতে ২৬এ মার্চ শুরু হয় আমাদের স্বাধীনতা  সংগ্রাম। </a:t>
            </a:r>
            <a:endParaRPr lang="en-GB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921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B512336-2706-4314-90A2-CA54D8D849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A342C8E-E00F-4A58-A4E9-6F11EC417611}"/>
              </a:ext>
            </a:extLst>
          </p:cNvPr>
          <p:cNvSpPr txBox="1"/>
          <p:nvPr/>
        </p:nvSpPr>
        <p:spPr>
          <a:xfrm>
            <a:off x="215461" y="4389096"/>
            <a:ext cx="11761076" cy="224676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১৯৭১ সালের ১৬ই ডিসেম্বের  পর্যন্ত মোট নয় মাস মুক্তিযুদ্ধ চলে। এ যুদ্ধে ত্রিশ লক্ষ মানুষ শহিদ হন, অসংখ্য মানুষ পঙ্গু হন,অনেকেই ঘরবাড়ি হারান।রাজাকার-আলবদর নামে পরিচিত কিছু সংখ্যক বাঙালি পাকিস্থানিদের পক্ষে হত্যা ,অঙ্গিসংযোগ ও বর্বর নির্যাতন চালায়।তারা যুদ্ধাপরাধী।তাদের বর্বর নির্যাতন ও পাকিস্থানের হানাদার বাহিনীর নিষ্ঠুর গণহত্যা মুক্তিবাহিনীকে দমাতে পারেনি।অবশেষে বাংলাদেশ স্বাধীন হয় এবং স্বাধীন ভূ-খন্ডের পাশাপাশি আমরা পাই একটি নতুন মানচিত্র, জাতীয় পতাকা ও জাতীয় সংগীত।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20234D-5631-4844-84FC-4B62BABAE9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097" y="546036"/>
            <a:ext cx="4067627" cy="362092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D500B34-55E7-40A6-A1CC-2C2C0D5918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967" y="546036"/>
            <a:ext cx="5492993" cy="362092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598769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80A3038-E3D5-4AF0-B628-A7EEB4288B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902C3A2-99FB-4F6B-A897-16E4E4B914AC}"/>
              </a:ext>
            </a:extLst>
          </p:cNvPr>
          <p:cNvSpPr txBox="1"/>
          <p:nvPr/>
        </p:nvSpPr>
        <p:spPr>
          <a:xfrm>
            <a:off x="6052245" y="320821"/>
            <a:ext cx="5660572" cy="1065353"/>
          </a:xfrm>
          <a:custGeom>
            <a:avLst/>
            <a:gdLst>
              <a:gd name="connsiteX0" fmla="*/ 0 w 5297714"/>
              <a:gd name="connsiteY0" fmla="*/ 0 h 830997"/>
              <a:gd name="connsiteX1" fmla="*/ 5297714 w 5297714"/>
              <a:gd name="connsiteY1" fmla="*/ 0 h 830997"/>
              <a:gd name="connsiteX2" fmla="*/ 5297714 w 5297714"/>
              <a:gd name="connsiteY2" fmla="*/ 830997 h 830997"/>
              <a:gd name="connsiteX3" fmla="*/ 0 w 5297714"/>
              <a:gd name="connsiteY3" fmla="*/ 830997 h 830997"/>
              <a:gd name="connsiteX4" fmla="*/ 0 w 5297714"/>
              <a:gd name="connsiteY4" fmla="*/ 0 h 830997"/>
              <a:gd name="connsiteX0" fmla="*/ 246743 w 5544457"/>
              <a:gd name="connsiteY0" fmla="*/ 0 h 1034197"/>
              <a:gd name="connsiteX1" fmla="*/ 5544457 w 5544457"/>
              <a:gd name="connsiteY1" fmla="*/ 0 h 1034197"/>
              <a:gd name="connsiteX2" fmla="*/ 5544457 w 5544457"/>
              <a:gd name="connsiteY2" fmla="*/ 830997 h 1034197"/>
              <a:gd name="connsiteX3" fmla="*/ 0 w 5544457"/>
              <a:gd name="connsiteY3" fmla="*/ 1034197 h 1034197"/>
              <a:gd name="connsiteX4" fmla="*/ 246743 w 5544457"/>
              <a:gd name="connsiteY4" fmla="*/ 0 h 1034197"/>
              <a:gd name="connsiteX0" fmla="*/ 449943 w 5544457"/>
              <a:gd name="connsiteY0" fmla="*/ 58057 h 1034197"/>
              <a:gd name="connsiteX1" fmla="*/ 5544457 w 5544457"/>
              <a:gd name="connsiteY1" fmla="*/ 0 h 1034197"/>
              <a:gd name="connsiteX2" fmla="*/ 5544457 w 5544457"/>
              <a:gd name="connsiteY2" fmla="*/ 830997 h 1034197"/>
              <a:gd name="connsiteX3" fmla="*/ 0 w 5544457"/>
              <a:gd name="connsiteY3" fmla="*/ 1034197 h 1034197"/>
              <a:gd name="connsiteX4" fmla="*/ 449943 w 5544457"/>
              <a:gd name="connsiteY4" fmla="*/ 58057 h 1034197"/>
              <a:gd name="connsiteX0" fmla="*/ 449943 w 5544457"/>
              <a:gd name="connsiteY0" fmla="*/ 92195 h 1068335"/>
              <a:gd name="connsiteX1" fmla="*/ 5544457 w 5544457"/>
              <a:gd name="connsiteY1" fmla="*/ 34138 h 1068335"/>
              <a:gd name="connsiteX2" fmla="*/ 5544457 w 5544457"/>
              <a:gd name="connsiteY2" fmla="*/ 865135 h 1068335"/>
              <a:gd name="connsiteX3" fmla="*/ 0 w 5544457"/>
              <a:gd name="connsiteY3" fmla="*/ 1068335 h 1068335"/>
              <a:gd name="connsiteX4" fmla="*/ 449943 w 5544457"/>
              <a:gd name="connsiteY4" fmla="*/ 92195 h 1068335"/>
              <a:gd name="connsiteX0" fmla="*/ 449943 w 5544457"/>
              <a:gd name="connsiteY0" fmla="*/ 69145 h 1045285"/>
              <a:gd name="connsiteX1" fmla="*/ 5326742 w 5544457"/>
              <a:gd name="connsiteY1" fmla="*/ 98173 h 1045285"/>
              <a:gd name="connsiteX2" fmla="*/ 5544457 w 5544457"/>
              <a:gd name="connsiteY2" fmla="*/ 842085 h 1045285"/>
              <a:gd name="connsiteX3" fmla="*/ 0 w 5544457"/>
              <a:gd name="connsiteY3" fmla="*/ 1045285 h 1045285"/>
              <a:gd name="connsiteX4" fmla="*/ 449943 w 5544457"/>
              <a:gd name="connsiteY4" fmla="*/ 69145 h 1045285"/>
              <a:gd name="connsiteX0" fmla="*/ 449943 w 5544457"/>
              <a:gd name="connsiteY0" fmla="*/ 69145 h 1056116"/>
              <a:gd name="connsiteX1" fmla="*/ 5326742 w 5544457"/>
              <a:gd name="connsiteY1" fmla="*/ 98173 h 1056116"/>
              <a:gd name="connsiteX2" fmla="*/ 5544457 w 5544457"/>
              <a:gd name="connsiteY2" fmla="*/ 842085 h 1056116"/>
              <a:gd name="connsiteX3" fmla="*/ 4847982 w 5544457"/>
              <a:gd name="connsiteY3" fmla="*/ 1056116 h 1056116"/>
              <a:gd name="connsiteX4" fmla="*/ 0 w 5544457"/>
              <a:gd name="connsiteY4" fmla="*/ 1045285 h 1056116"/>
              <a:gd name="connsiteX5" fmla="*/ 449943 w 5544457"/>
              <a:gd name="connsiteY5" fmla="*/ 69145 h 1056116"/>
              <a:gd name="connsiteX0" fmla="*/ 449943 w 5544457"/>
              <a:gd name="connsiteY0" fmla="*/ 69145 h 1056116"/>
              <a:gd name="connsiteX1" fmla="*/ 5326742 w 5544457"/>
              <a:gd name="connsiteY1" fmla="*/ 98173 h 1056116"/>
              <a:gd name="connsiteX2" fmla="*/ 5544457 w 5544457"/>
              <a:gd name="connsiteY2" fmla="*/ 842085 h 1056116"/>
              <a:gd name="connsiteX3" fmla="*/ 4847982 w 5544457"/>
              <a:gd name="connsiteY3" fmla="*/ 1056116 h 1056116"/>
              <a:gd name="connsiteX4" fmla="*/ 0 w 5544457"/>
              <a:gd name="connsiteY4" fmla="*/ 1045285 h 1056116"/>
              <a:gd name="connsiteX5" fmla="*/ 449943 w 5544457"/>
              <a:gd name="connsiteY5" fmla="*/ 69145 h 1056116"/>
              <a:gd name="connsiteX0" fmla="*/ 449943 w 5544457"/>
              <a:gd name="connsiteY0" fmla="*/ 69145 h 1073862"/>
              <a:gd name="connsiteX1" fmla="*/ 5326742 w 5544457"/>
              <a:gd name="connsiteY1" fmla="*/ 98173 h 1073862"/>
              <a:gd name="connsiteX2" fmla="*/ 5544457 w 5544457"/>
              <a:gd name="connsiteY2" fmla="*/ 842085 h 1073862"/>
              <a:gd name="connsiteX3" fmla="*/ 4847982 w 5544457"/>
              <a:gd name="connsiteY3" fmla="*/ 1056116 h 1073862"/>
              <a:gd name="connsiteX4" fmla="*/ 2119296 w 5544457"/>
              <a:gd name="connsiteY4" fmla="*/ 707773 h 1073862"/>
              <a:gd name="connsiteX5" fmla="*/ 0 w 5544457"/>
              <a:gd name="connsiteY5" fmla="*/ 1045285 h 1073862"/>
              <a:gd name="connsiteX6" fmla="*/ 449943 w 5544457"/>
              <a:gd name="connsiteY6" fmla="*/ 69145 h 1073862"/>
              <a:gd name="connsiteX0" fmla="*/ 449943 w 5544457"/>
              <a:gd name="connsiteY0" fmla="*/ 60607 h 1065324"/>
              <a:gd name="connsiteX1" fmla="*/ 2264439 w 5544457"/>
              <a:gd name="connsiteY1" fmla="*/ 162206 h 1065324"/>
              <a:gd name="connsiteX2" fmla="*/ 5326742 w 5544457"/>
              <a:gd name="connsiteY2" fmla="*/ 89635 h 1065324"/>
              <a:gd name="connsiteX3" fmla="*/ 5544457 w 5544457"/>
              <a:gd name="connsiteY3" fmla="*/ 833547 h 1065324"/>
              <a:gd name="connsiteX4" fmla="*/ 4847982 w 5544457"/>
              <a:gd name="connsiteY4" fmla="*/ 1047578 h 1065324"/>
              <a:gd name="connsiteX5" fmla="*/ 2119296 w 5544457"/>
              <a:gd name="connsiteY5" fmla="*/ 699235 h 1065324"/>
              <a:gd name="connsiteX6" fmla="*/ 0 w 5544457"/>
              <a:gd name="connsiteY6" fmla="*/ 1036747 h 1065324"/>
              <a:gd name="connsiteX7" fmla="*/ 449943 w 5544457"/>
              <a:gd name="connsiteY7" fmla="*/ 60607 h 1065324"/>
              <a:gd name="connsiteX0" fmla="*/ 72572 w 5167086"/>
              <a:gd name="connsiteY0" fmla="*/ 60607 h 1048457"/>
              <a:gd name="connsiteX1" fmla="*/ 1887068 w 5167086"/>
              <a:gd name="connsiteY1" fmla="*/ 162206 h 1048457"/>
              <a:gd name="connsiteX2" fmla="*/ 4949371 w 5167086"/>
              <a:gd name="connsiteY2" fmla="*/ 89635 h 1048457"/>
              <a:gd name="connsiteX3" fmla="*/ 5167086 w 5167086"/>
              <a:gd name="connsiteY3" fmla="*/ 833547 h 1048457"/>
              <a:gd name="connsiteX4" fmla="*/ 4470611 w 5167086"/>
              <a:gd name="connsiteY4" fmla="*/ 1047578 h 1048457"/>
              <a:gd name="connsiteX5" fmla="*/ 1741925 w 5167086"/>
              <a:gd name="connsiteY5" fmla="*/ 699235 h 1048457"/>
              <a:gd name="connsiteX6" fmla="*/ 0 w 5167086"/>
              <a:gd name="connsiteY6" fmla="*/ 920633 h 1048457"/>
              <a:gd name="connsiteX7" fmla="*/ 72572 w 5167086"/>
              <a:gd name="connsiteY7" fmla="*/ 60607 h 1048457"/>
              <a:gd name="connsiteX0" fmla="*/ 464458 w 5558972"/>
              <a:gd name="connsiteY0" fmla="*/ 60607 h 1048457"/>
              <a:gd name="connsiteX1" fmla="*/ 2278954 w 5558972"/>
              <a:gd name="connsiteY1" fmla="*/ 162206 h 1048457"/>
              <a:gd name="connsiteX2" fmla="*/ 5341257 w 5558972"/>
              <a:gd name="connsiteY2" fmla="*/ 89635 h 1048457"/>
              <a:gd name="connsiteX3" fmla="*/ 5558972 w 5558972"/>
              <a:gd name="connsiteY3" fmla="*/ 833547 h 1048457"/>
              <a:gd name="connsiteX4" fmla="*/ 4862497 w 5558972"/>
              <a:gd name="connsiteY4" fmla="*/ 1047578 h 1048457"/>
              <a:gd name="connsiteX5" fmla="*/ 2133811 w 5558972"/>
              <a:gd name="connsiteY5" fmla="*/ 699235 h 1048457"/>
              <a:gd name="connsiteX6" fmla="*/ 0 w 5558972"/>
              <a:gd name="connsiteY6" fmla="*/ 848061 h 1048457"/>
              <a:gd name="connsiteX7" fmla="*/ 464458 w 5558972"/>
              <a:gd name="connsiteY7" fmla="*/ 60607 h 1048457"/>
              <a:gd name="connsiteX0" fmla="*/ 522515 w 5617029"/>
              <a:gd name="connsiteY0" fmla="*/ 60607 h 1048457"/>
              <a:gd name="connsiteX1" fmla="*/ 2337011 w 5617029"/>
              <a:gd name="connsiteY1" fmla="*/ 162206 h 1048457"/>
              <a:gd name="connsiteX2" fmla="*/ 5399314 w 5617029"/>
              <a:gd name="connsiteY2" fmla="*/ 89635 h 1048457"/>
              <a:gd name="connsiteX3" fmla="*/ 5617029 w 5617029"/>
              <a:gd name="connsiteY3" fmla="*/ 833547 h 1048457"/>
              <a:gd name="connsiteX4" fmla="*/ 4920554 w 5617029"/>
              <a:gd name="connsiteY4" fmla="*/ 1047578 h 1048457"/>
              <a:gd name="connsiteX5" fmla="*/ 2191868 w 5617029"/>
              <a:gd name="connsiteY5" fmla="*/ 699235 h 1048457"/>
              <a:gd name="connsiteX6" fmla="*/ 0 w 5617029"/>
              <a:gd name="connsiteY6" fmla="*/ 833547 h 1048457"/>
              <a:gd name="connsiteX7" fmla="*/ 522515 w 5617029"/>
              <a:gd name="connsiteY7" fmla="*/ 60607 h 1048457"/>
              <a:gd name="connsiteX0" fmla="*/ 522515 w 5617029"/>
              <a:gd name="connsiteY0" fmla="*/ 60607 h 1048457"/>
              <a:gd name="connsiteX1" fmla="*/ 2337011 w 5617029"/>
              <a:gd name="connsiteY1" fmla="*/ 162206 h 1048457"/>
              <a:gd name="connsiteX2" fmla="*/ 5399314 w 5617029"/>
              <a:gd name="connsiteY2" fmla="*/ 89635 h 1048457"/>
              <a:gd name="connsiteX3" fmla="*/ 5617029 w 5617029"/>
              <a:gd name="connsiteY3" fmla="*/ 833547 h 1048457"/>
              <a:gd name="connsiteX4" fmla="*/ 4920554 w 5617029"/>
              <a:gd name="connsiteY4" fmla="*/ 1047578 h 1048457"/>
              <a:gd name="connsiteX5" fmla="*/ 2191868 w 5617029"/>
              <a:gd name="connsiteY5" fmla="*/ 699235 h 1048457"/>
              <a:gd name="connsiteX6" fmla="*/ 0 w 5617029"/>
              <a:gd name="connsiteY6" fmla="*/ 833547 h 1048457"/>
              <a:gd name="connsiteX7" fmla="*/ 522515 w 5617029"/>
              <a:gd name="connsiteY7" fmla="*/ 60607 h 1048457"/>
              <a:gd name="connsiteX0" fmla="*/ 551544 w 5646058"/>
              <a:gd name="connsiteY0" fmla="*/ 60607 h 1048457"/>
              <a:gd name="connsiteX1" fmla="*/ 2366040 w 5646058"/>
              <a:gd name="connsiteY1" fmla="*/ 162206 h 1048457"/>
              <a:gd name="connsiteX2" fmla="*/ 5428343 w 5646058"/>
              <a:gd name="connsiteY2" fmla="*/ 89635 h 1048457"/>
              <a:gd name="connsiteX3" fmla="*/ 5646058 w 5646058"/>
              <a:gd name="connsiteY3" fmla="*/ 833547 h 1048457"/>
              <a:gd name="connsiteX4" fmla="*/ 4949583 w 5646058"/>
              <a:gd name="connsiteY4" fmla="*/ 1047578 h 1048457"/>
              <a:gd name="connsiteX5" fmla="*/ 2220897 w 5646058"/>
              <a:gd name="connsiteY5" fmla="*/ 699235 h 1048457"/>
              <a:gd name="connsiteX6" fmla="*/ 0 w 5646058"/>
              <a:gd name="connsiteY6" fmla="*/ 935147 h 1048457"/>
              <a:gd name="connsiteX7" fmla="*/ 551544 w 5646058"/>
              <a:gd name="connsiteY7" fmla="*/ 60607 h 1048457"/>
              <a:gd name="connsiteX0" fmla="*/ 551544 w 5646058"/>
              <a:gd name="connsiteY0" fmla="*/ 62870 h 1036206"/>
              <a:gd name="connsiteX1" fmla="*/ 2366040 w 5646058"/>
              <a:gd name="connsiteY1" fmla="*/ 149955 h 1036206"/>
              <a:gd name="connsiteX2" fmla="*/ 5428343 w 5646058"/>
              <a:gd name="connsiteY2" fmla="*/ 77384 h 1036206"/>
              <a:gd name="connsiteX3" fmla="*/ 5646058 w 5646058"/>
              <a:gd name="connsiteY3" fmla="*/ 821296 h 1036206"/>
              <a:gd name="connsiteX4" fmla="*/ 4949583 w 5646058"/>
              <a:gd name="connsiteY4" fmla="*/ 1035327 h 1036206"/>
              <a:gd name="connsiteX5" fmla="*/ 2220897 w 5646058"/>
              <a:gd name="connsiteY5" fmla="*/ 686984 h 1036206"/>
              <a:gd name="connsiteX6" fmla="*/ 0 w 5646058"/>
              <a:gd name="connsiteY6" fmla="*/ 922896 h 1036206"/>
              <a:gd name="connsiteX7" fmla="*/ 551544 w 5646058"/>
              <a:gd name="connsiteY7" fmla="*/ 62870 h 1036206"/>
              <a:gd name="connsiteX0" fmla="*/ 551544 w 5646058"/>
              <a:gd name="connsiteY0" fmla="*/ 67935 h 1041271"/>
              <a:gd name="connsiteX1" fmla="*/ 2395068 w 5646058"/>
              <a:gd name="connsiteY1" fmla="*/ 125992 h 1041271"/>
              <a:gd name="connsiteX2" fmla="*/ 5428343 w 5646058"/>
              <a:gd name="connsiteY2" fmla="*/ 82449 h 1041271"/>
              <a:gd name="connsiteX3" fmla="*/ 5646058 w 5646058"/>
              <a:gd name="connsiteY3" fmla="*/ 826361 h 1041271"/>
              <a:gd name="connsiteX4" fmla="*/ 4949583 w 5646058"/>
              <a:gd name="connsiteY4" fmla="*/ 1040392 h 1041271"/>
              <a:gd name="connsiteX5" fmla="*/ 2220897 w 5646058"/>
              <a:gd name="connsiteY5" fmla="*/ 692049 h 1041271"/>
              <a:gd name="connsiteX6" fmla="*/ 0 w 5646058"/>
              <a:gd name="connsiteY6" fmla="*/ 927961 h 1041271"/>
              <a:gd name="connsiteX7" fmla="*/ 551544 w 5646058"/>
              <a:gd name="connsiteY7" fmla="*/ 67935 h 1041271"/>
              <a:gd name="connsiteX0" fmla="*/ 551544 w 5646058"/>
              <a:gd name="connsiteY0" fmla="*/ 67935 h 1041271"/>
              <a:gd name="connsiteX1" fmla="*/ 2395068 w 5646058"/>
              <a:gd name="connsiteY1" fmla="*/ 125992 h 1041271"/>
              <a:gd name="connsiteX2" fmla="*/ 5428343 w 5646058"/>
              <a:gd name="connsiteY2" fmla="*/ 82449 h 1041271"/>
              <a:gd name="connsiteX3" fmla="*/ 5646058 w 5646058"/>
              <a:gd name="connsiteY3" fmla="*/ 826361 h 1041271"/>
              <a:gd name="connsiteX4" fmla="*/ 4949583 w 5646058"/>
              <a:gd name="connsiteY4" fmla="*/ 1040392 h 1041271"/>
              <a:gd name="connsiteX5" fmla="*/ 2220897 w 5646058"/>
              <a:gd name="connsiteY5" fmla="*/ 692049 h 1041271"/>
              <a:gd name="connsiteX6" fmla="*/ 0 w 5646058"/>
              <a:gd name="connsiteY6" fmla="*/ 927961 h 1041271"/>
              <a:gd name="connsiteX7" fmla="*/ 551544 w 5646058"/>
              <a:gd name="connsiteY7" fmla="*/ 67935 h 1041271"/>
              <a:gd name="connsiteX0" fmla="*/ 551544 w 5646058"/>
              <a:gd name="connsiteY0" fmla="*/ 67935 h 1041271"/>
              <a:gd name="connsiteX1" fmla="*/ 2395068 w 5646058"/>
              <a:gd name="connsiteY1" fmla="*/ 125992 h 1041271"/>
              <a:gd name="connsiteX2" fmla="*/ 4862286 w 5646058"/>
              <a:gd name="connsiteY2" fmla="*/ 285649 h 1041271"/>
              <a:gd name="connsiteX3" fmla="*/ 5646058 w 5646058"/>
              <a:gd name="connsiteY3" fmla="*/ 826361 h 1041271"/>
              <a:gd name="connsiteX4" fmla="*/ 4949583 w 5646058"/>
              <a:gd name="connsiteY4" fmla="*/ 1040392 h 1041271"/>
              <a:gd name="connsiteX5" fmla="*/ 2220897 w 5646058"/>
              <a:gd name="connsiteY5" fmla="*/ 692049 h 1041271"/>
              <a:gd name="connsiteX6" fmla="*/ 0 w 5646058"/>
              <a:gd name="connsiteY6" fmla="*/ 927961 h 1041271"/>
              <a:gd name="connsiteX7" fmla="*/ 551544 w 5646058"/>
              <a:gd name="connsiteY7" fmla="*/ 67935 h 1041271"/>
              <a:gd name="connsiteX0" fmla="*/ 551544 w 5646058"/>
              <a:gd name="connsiteY0" fmla="*/ 88950 h 1062286"/>
              <a:gd name="connsiteX1" fmla="*/ 2395068 w 5646058"/>
              <a:gd name="connsiteY1" fmla="*/ 147007 h 1062286"/>
              <a:gd name="connsiteX2" fmla="*/ 4949372 w 5646058"/>
              <a:gd name="connsiteY2" fmla="*/ 45407 h 1062286"/>
              <a:gd name="connsiteX3" fmla="*/ 5646058 w 5646058"/>
              <a:gd name="connsiteY3" fmla="*/ 847376 h 1062286"/>
              <a:gd name="connsiteX4" fmla="*/ 4949583 w 5646058"/>
              <a:gd name="connsiteY4" fmla="*/ 1061407 h 1062286"/>
              <a:gd name="connsiteX5" fmla="*/ 2220897 w 5646058"/>
              <a:gd name="connsiteY5" fmla="*/ 713064 h 1062286"/>
              <a:gd name="connsiteX6" fmla="*/ 0 w 5646058"/>
              <a:gd name="connsiteY6" fmla="*/ 948976 h 1062286"/>
              <a:gd name="connsiteX7" fmla="*/ 551544 w 5646058"/>
              <a:gd name="connsiteY7" fmla="*/ 88950 h 1062286"/>
              <a:gd name="connsiteX0" fmla="*/ 551544 w 5646058"/>
              <a:gd name="connsiteY0" fmla="*/ 67936 h 1041272"/>
              <a:gd name="connsiteX1" fmla="*/ 2395068 w 5646058"/>
              <a:gd name="connsiteY1" fmla="*/ 125993 h 1041272"/>
              <a:gd name="connsiteX2" fmla="*/ 4934858 w 5646058"/>
              <a:gd name="connsiteY2" fmla="*/ 82450 h 1041272"/>
              <a:gd name="connsiteX3" fmla="*/ 5646058 w 5646058"/>
              <a:gd name="connsiteY3" fmla="*/ 826362 h 1041272"/>
              <a:gd name="connsiteX4" fmla="*/ 4949583 w 5646058"/>
              <a:gd name="connsiteY4" fmla="*/ 1040393 h 1041272"/>
              <a:gd name="connsiteX5" fmla="*/ 2220897 w 5646058"/>
              <a:gd name="connsiteY5" fmla="*/ 692050 h 1041272"/>
              <a:gd name="connsiteX6" fmla="*/ 0 w 5646058"/>
              <a:gd name="connsiteY6" fmla="*/ 927962 h 1041272"/>
              <a:gd name="connsiteX7" fmla="*/ 551544 w 5646058"/>
              <a:gd name="connsiteY7" fmla="*/ 67936 h 1041272"/>
              <a:gd name="connsiteX0" fmla="*/ 551544 w 5646058"/>
              <a:gd name="connsiteY0" fmla="*/ 67936 h 1041272"/>
              <a:gd name="connsiteX1" fmla="*/ 2395068 w 5646058"/>
              <a:gd name="connsiteY1" fmla="*/ 125993 h 1041272"/>
              <a:gd name="connsiteX2" fmla="*/ 4934858 w 5646058"/>
              <a:gd name="connsiteY2" fmla="*/ 82450 h 1041272"/>
              <a:gd name="connsiteX3" fmla="*/ 5646058 w 5646058"/>
              <a:gd name="connsiteY3" fmla="*/ 826362 h 1041272"/>
              <a:gd name="connsiteX4" fmla="*/ 4949583 w 5646058"/>
              <a:gd name="connsiteY4" fmla="*/ 1040393 h 1041272"/>
              <a:gd name="connsiteX5" fmla="*/ 2220897 w 5646058"/>
              <a:gd name="connsiteY5" fmla="*/ 692050 h 1041272"/>
              <a:gd name="connsiteX6" fmla="*/ 0 w 5646058"/>
              <a:gd name="connsiteY6" fmla="*/ 927962 h 1041272"/>
              <a:gd name="connsiteX7" fmla="*/ 551544 w 5646058"/>
              <a:gd name="connsiteY7" fmla="*/ 67936 h 1041272"/>
              <a:gd name="connsiteX0" fmla="*/ 551544 w 5646058"/>
              <a:gd name="connsiteY0" fmla="*/ 94017 h 1067353"/>
              <a:gd name="connsiteX1" fmla="*/ 2395068 w 5646058"/>
              <a:gd name="connsiteY1" fmla="*/ 152074 h 1067353"/>
              <a:gd name="connsiteX2" fmla="*/ 4934858 w 5646058"/>
              <a:gd name="connsiteY2" fmla="*/ 108531 h 1067353"/>
              <a:gd name="connsiteX3" fmla="*/ 5646058 w 5646058"/>
              <a:gd name="connsiteY3" fmla="*/ 852443 h 1067353"/>
              <a:gd name="connsiteX4" fmla="*/ 4949583 w 5646058"/>
              <a:gd name="connsiteY4" fmla="*/ 1066474 h 1067353"/>
              <a:gd name="connsiteX5" fmla="*/ 2220897 w 5646058"/>
              <a:gd name="connsiteY5" fmla="*/ 718131 h 1067353"/>
              <a:gd name="connsiteX6" fmla="*/ 0 w 5646058"/>
              <a:gd name="connsiteY6" fmla="*/ 954043 h 1067353"/>
              <a:gd name="connsiteX7" fmla="*/ 551544 w 5646058"/>
              <a:gd name="connsiteY7" fmla="*/ 94017 h 1067353"/>
              <a:gd name="connsiteX0" fmla="*/ 551544 w 5646058"/>
              <a:gd name="connsiteY0" fmla="*/ 99341 h 1072677"/>
              <a:gd name="connsiteX1" fmla="*/ 2395068 w 5646058"/>
              <a:gd name="connsiteY1" fmla="*/ 157398 h 1072677"/>
              <a:gd name="connsiteX2" fmla="*/ 4934858 w 5646058"/>
              <a:gd name="connsiteY2" fmla="*/ 113855 h 1072677"/>
              <a:gd name="connsiteX3" fmla="*/ 5646058 w 5646058"/>
              <a:gd name="connsiteY3" fmla="*/ 857767 h 1072677"/>
              <a:gd name="connsiteX4" fmla="*/ 4949583 w 5646058"/>
              <a:gd name="connsiteY4" fmla="*/ 1071798 h 1072677"/>
              <a:gd name="connsiteX5" fmla="*/ 2220897 w 5646058"/>
              <a:gd name="connsiteY5" fmla="*/ 723455 h 1072677"/>
              <a:gd name="connsiteX6" fmla="*/ 0 w 5646058"/>
              <a:gd name="connsiteY6" fmla="*/ 959367 h 1072677"/>
              <a:gd name="connsiteX7" fmla="*/ 551544 w 5646058"/>
              <a:gd name="connsiteY7" fmla="*/ 99341 h 1072677"/>
              <a:gd name="connsiteX0" fmla="*/ 551544 w 5660572"/>
              <a:gd name="connsiteY0" fmla="*/ 92017 h 1065353"/>
              <a:gd name="connsiteX1" fmla="*/ 2395068 w 5660572"/>
              <a:gd name="connsiteY1" fmla="*/ 150074 h 1065353"/>
              <a:gd name="connsiteX2" fmla="*/ 4934858 w 5660572"/>
              <a:gd name="connsiteY2" fmla="*/ 106531 h 1065353"/>
              <a:gd name="connsiteX3" fmla="*/ 5660572 w 5660572"/>
              <a:gd name="connsiteY3" fmla="*/ 937529 h 1065353"/>
              <a:gd name="connsiteX4" fmla="*/ 4949583 w 5660572"/>
              <a:gd name="connsiteY4" fmla="*/ 1064474 h 1065353"/>
              <a:gd name="connsiteX5" fmla="*/ 2220897 w 5660572"/>
              <a:gd name="connsiteY5" fmla="*/ 716131 h 1065353"/>
              <a:gd name="connsiteX6" fmla="*/ 0 w 5660572"/>
              <a:gd name="connsiteY6" fmla="*/ 952043 h 1065353"/>
              <a:gd name="connsiteX7" fmla="*/ 551544 w 5660572"/>
              <a:gd name="connsiteY7" fmla="*/ 92017 h 1065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60572" h="1065353">
                <a:moveTo>
                  <a:pt x="551544" y="92017"/>
                </a:moveTo>
                <a:cubicBezTo>
                  <a:pt x="926531" y="-87606"/>
                  <a:pt x="1582268" y="145236"/>
                  <a:pt x="2395068" y="150074"/>
                </a:cubicBezTo>
                <a:cubicBezTo>
                  <a:pt x="3207868" y="154912"/>
                  <a:pt x="4385769" y="-39226"/>
                  <a:pt x="4934858" y="106531"/>
                </a:cubicBezTo>
                <a:cubicBezTo>
                  <a:pt x="5433182" y="-327670"/>
                  <a:pt x="5423505" y="689558"/>
                  <a:pt x="5660572" y="937529"/>
                </a:cubicBezTo>
                <a:cubicBezTo>
                  <a:pt x="5423575" y="955654"/>
                  <a:pt x="5186580" y="1046349"/>
                  <a:pt x="4949583" y="1064474"/>
                </a:cubicBezTo>
                <a:cubicBezTo>
                  <a:pt x="4385980" y="1085632"/>
                  <a:pt x="3028894" y="717936"/>
                  <a:pt x="2220897" y="716131"/>
                </a:cubicBezTo>
                <a:cubicBezTo>
                  <a:pt x="1412900" y="714326"/>
                  <a:pt x="387083" y="666595"/>
                  <a:pt x="0" y="952043"/>
                </a:cubicBezTo>
                <a:lnTo>
                  <a:pt x="551544" y="92017"/>
                </a:lnTo>
                <a:close/>
              </a:path>
            </a:pathLst>
          </a:cu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 সাথে সংযোগ স্থাপন</a:t>
            </a:r>
            <a:endParaRPr lang="en-GB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Screen Clipping">
            <a:extLst>
              <a:ext uri="{FF2B5EF4-FFF2-40B4-BE49-F238E27FC236}">
                <a16:creationId xmlns:a16="http://schemas.microsoft.com/office/drawing/2014/main" id="{E5C54B28-B4E3-42A1-B413-B1C819C570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724" y="1187874"/>
            <a:ext cx="4448838" cy="5349305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989814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D5125C1-831C-492D-8FBB-1EADCEE202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831B5D2-3AF5-4A5E-BF74-18ED2CF1E170}"/>
              </a:ext>
            </a:extLst>
          </p:cNvPr>
          <p:cNvSpPr txBox="1"/>
          <p:nvPr/>
        </p:nvSpPr>
        <p:spPr>
          <a:xfrm>
            <a:off x="110359" y="3552746"/>
            <a:ext cx="11603420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 স্বাধীনতার ঘোষণা কত তারিখে করেন?</a:t>
            </a:r>
            <a:endParaRPr lang="en-GB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84450C-4442-4231-835A-2ED5A5F865CE}"/>
              </a:ext>
            </a:extLst>
          </p:cNvPr>
          <p:cNvSpPr txBox="1"/>
          <p:nvPr/>
        </p:nvSpPr>
        <p:spPr>
          <a:xfrm>
            <a:off x="4272455" y="819806"/>
            <a:ext cx="419362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800" b="1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bn-BD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কক কাজ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7764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9C7273E-E2D9-451C-A81E-F561D7D430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D1F2AAC-FF42-4982-8876-61D60EB74230}"/>
              </a:ext>
            </a:extLst>
          </p:cNvPr>
          <p:cNvSpPr txBox="1"/>
          <p:nvPr/>
        </p:nvSpPr>
        <p:spPr>
          <a:xfrm>
            <a:off x="4165599" y="232229"/>
            <a:ext cx="4615543" cy="1107996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GB" sz="6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A0397F-F079-4C93-8B9E-8BAD5E601BC9}"/>
              </a:ext>
            </a:extLst>
          </p:cNvPr>
          <p:cNvSpPr txBox="1"/>
          <p:nvPr/>
        </p:nvSpPr>
        <p:spPr>
          <a:xfrm>
            <a:off x="2132099" y="1913876"/>
            <a:ext cx="2627086" cy="92333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লাল দল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E1B962-5331-4F59-9313-1DB582251BD5}"/>
              </a:ext>
            </a:extLst>
          </p:cNvPr>
          <p:cNvSpPr txBox="1"/>
          <p:nvPr/>
        </p:nvSpPr>
        <p:spPr>
          <a:xfrm>
            <a:off x="7278163" y="1883171"/>
            <a:ext cx="2394858" cy="92333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সবুজ</a:t>
            </a:r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 </a:t>
            </a:r>
            <a:endParaRPr lang="en-GB" sz="54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B18FAD-E8D1-4C55-BF39-AB9A348230B4}"/>
              </a:ext>
            </a:extLst>
          </p:cNvPr>
          <p:cNvSpPr txBox="1"/>
          <p:nvPr/>
        </p:nvSpPr>
        <p:spPr>
          <a:xfrm>
            <a:off x="835325" y="3702440"/>
            <a:ext cx="4223656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১।২৫ মার্চ বাঙালি জাতির উপর কি ঘটেছিল ?</a:t>
            </a:r>
            <a:r>
              <a:rPr lang="en-GB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8C7872-A01D-4CA1-953A-58B3998C6BF8}"/>
              </a:ext>
            </a:extLst>
          </p:cNvPr>
          <p:cNvSpPr txBox="1"/>
          <p:nvPr/>
        </p:nvSpPr>
        <p:spPr>
          <a:xfrm>
            <a:off x="7133020" y="3651643"/>
            <a:ext cx="4615543" cy="156966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১।বঙ্গবন্ধু ৭ই মার্চের ভাষণ কোথায়,এবং কেনো দিয়েছিলেন লিখ?</a:t>
            </a:r>
            <a:endParaRPr lang="en-GB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0061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FE7C77D-B3D9-4375-93D2-5644C3D8F1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1F77DEC-917C-408A-90A1-8213D54B7C56}"/>
              </a:ext>
            </a:extLst>
          </p:cNvPr>
          <p:cNvSpPr txBox="1"/>
          <p:nvPr/>
        </p:nvSpPr>
        <p:spPr>
          <a:xfrm>
            <a:off x="4920342" y="319314"/>
            <a:ext cx="3497943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72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GB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6F44CA-710F-4A34-8E3E-E9C7DD96E017}"/>
              </a:ext>
            </a:extLst>
          </p:cNvPr>
          <p:cNvSpPr txBox="1"/>
          <p:nvPr/>
        </p:nvSpPr>
        <p:spPr>
          <a:xfrm>
            <a:off x="812801" y="3120571"/>
            <a:ext cx="10207296" cy="193899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১। মুক্তিযুদ্ধের উল্লেখযোগ্য ৩ টি ঘটনা ব্যাখ্যা কর।</a:t>
            </a:r>
          </a:p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২। ১৯৭১ সালের ২৫ মার্চ কি ঘটেছিল  বর্ণনা কর।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৩। ঐতিহাসিক ৭ই মার্চের ভাষণ এর প্রেক্ষাপট উল্লেখ  কর।  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0607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3631ACA-9E78-457B-B2B4-445FA6B15C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32B17C6-07A8-45B6-B652-F75213A387EF}"/>
              </a:ext>
            </a:extLst>
          </p:cNvPr>
          <p:cNvSpPr txBox="1"/>
          <p:nvPr/>
        </p:nvSpPr>
        <p:spPr>
          <a:xfrm>
            <a:off x="2917372" y="528622"/>
            <a:ext cx="6008914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প্রশ্নগুলোর উত্তর দাওঃ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A4BF51-43EE-422B-9F9C-4BCFA261963B}"/>
              </a:ext>
            </a:extLst>
          </p:cNvPr>
          <p:cNvSpPr txBox="1"/>
          <p:nvPr/>
        </p:nvSpPr>
        <p:spPr>
          <a:xfrm>
            <a:off x="370114" y="1748435"/>
            <a:ext cx="11771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১৯৭১ সালের ৭ ই মার্চ বঙ্গবন্ধু কোথায় ভাষণ দিয়েছিলেন?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88F9F9-FDE2-4BA5-BC7F-4A36DB3FE9D0}"/>
              </a:ext>
            </a:extLst>
          </p:cNvPr>
          <p:cNvSpPr txBox="1"/>
          <p:nvPr/>
        </p:nvSpPr>
        <p:spPr>
          <a:xfrm>
            <a:off x="885373" y="2441454"/>
            <a:ext cx="782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উত্তরঃ ঢাকার রেসকোর্স ময়দানে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46983C-964A-4B60-93B8-69B8612FFF74}"/>
              </a:ext>
            </a:extLst>
          </p:cNvPr>
          <p:cNvSpPr txBox="1"/>
          <p:nvPr/>
        </p:nvSpPr>
        <p:spPr>
          <a:xfrm>
            <a:off x="370114" y="3140669"/>
            <a:ext cx="74022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২৫ শে মার্চে কী ঘটেছিল?</a:t>
            </a:r>
            <a:endParaRPr lang="en-GB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5849C9-D92B-49AB-A4D7-5CB4DF057D52}"/>
              </a:ext>
            </a:extLst>
          </p:cNvPr>
          <p:cNvSpPr txBox="1"/>
          <p:nvPr/>
        </p:nvSpPr>
        <p:spPr>
          <a:xfrm>
            <a:off x="370114" y="3953655"/>
            <a:ext cx="10210801" cy="2308324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উত্তরঃ ২৫শে মার্চের কালরাতে পাকিস্তানি সেনাবাহিনী রাজারবাগ পুলিশ      লাইন্স,ইপিয়ার,সদর দপ্তর ও ঢাকা বিশ্ববিদ্যালয় আক্রমন করে।অসংখ্য  ছাত্র,শিক্ষক,পুলিশ,ইপিয়ার সদস্য ও সাধারন নারী-পুরুষকে তারা হত্যা করে।এ </a:t>
            </a:r>
            <a:r>
              <a:rPr lang="bn-BD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কালরাতেই</a:t>
            </a:r>
            <a:r>
              <a:rPr lang="bn-BD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বঙ্গবন্ধুকে গ্রেফতার করা হয়।</a:t>
            </a:r>
            <a:endParaRPr lang="en-GB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39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6" grpId="0"/>
      <p:bldP spid="7" grpId="0" animBg="1"/>
      <p:bldP spid="7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A7F57A9-D589-4F65-8177-CA27D4FF00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417F803-8BC5-40FD-9809-3A36AB47B15A}"/>
              </a:ext>
            </a:extLst>
          </p:cNvPr>
          <p:cNvSpPr txBox="1"/>
          <p:nvPr/>
        </p:nvSpPr>
        <p:spPr>
          <a:xfrm>
            <a:off x="3893019" y="473625"/>
            <a:ext cx="4789714" cy="110799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মিলকরণ </a:t>
            </a:r>
            <a:endParaRPr lang="en-GB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024390-DF9E-49DD-9156-AB160B9E9CD1}"/>
              </a:ext>
            </a:extLst>
          </p:cNvPr>
          <p:cNvSpPr txBox="1"/>
          <p:nvPr/>
        </p:nvSpPr>
        <p:spPr>
          <a:xfrm>
            <a:off x="464456" y="1855476"/>
            <a:ext cx="11217791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  বামপাশ                                      ডানপাশ</a:t>
            </a:r>
            <a:endParaRPr lang="en-GB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1854C6-D865-42B8-B270-3EEBD9EADCE0}"/>
              </a:ext>
            </a:extLst>
          </p:cNvPr>
          <p:cNvSpPr txBox="1"/>
          <p:nvPr/>
        </p:nvSpPr>
        <p:spPr>
          <a:xfrm>
            <a:off x="464456" y="3193143"/>
            <a:ext cx="11217791" cy="31700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১।স্বাধীনতা দিবস                               ২৫শে মার্চ</a:t>
            </a:r>
          </a:p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২।বিজয় দিবস                                  ১০ই এপ্রিল</a:t>
            </a:r>
          </a:p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৩।অস্থায়ী সরকার গঠিত হয়।                 ১৬ই ডিসেম্বের।</a:t>
            </a:r>
          </a:p>
          <a:p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।বঙ্গবন্ধুকে গ্রেফতার করা হয়               ২৬শে মার্চ</a:t>
            </a:r>
          </a:p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GB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ECA6BE5-4264-4996-AEDE-D204EC5175F4}"/>
              </a:ext>
            </a:extLst>
          </p:cNvPr>
          <p:cNvCxnSpPr>
            <a:cxnSpLocks/>
          </p:cNvCxnSpPr>
          <p:nvPr/>
        </p:nvCxnSpPr>
        <p:spPr>
          <a:xfrm>
            <a:off x="3301999" y="3514720"/>
            <a:ext cx="3664858" cy="1761659"/>
          </a:xfrm>
          <a:prstGeom prst="straightConnector1">
            <a:avLst/>
          </a:prstGeom>
          <a:ln w="57150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A4F9F3F-EBB5-4172-814F-96F82CA87916}"/>
              </a:ext>
            </a:extLst>
          </p:cNvPr>
          <p:cNvCxnSpPr>
            <a:cxnSpLocks/>
          </p:cNvCxnSpPr>
          <p:nvPr/>
        </p:nvCxnSpPr>
        <p:spPr>
          <a:xfrm flipH="1" flipV="1">
            <a:off x="3040744" y="4124194"/>
            <a:ext cx="3926113" cy="639207"/>
          </a:xfrm>
          <a:prstGeom prst="straightConnector1">
            <a:avLst/>
          </a:prstGeom>
          <a:ln w="57150">
            <a:solidFill>
              <a:schemeClr val="accent2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C997890-4ED2-47AC-AAE3-F22BF53A2213}"/>
              </a:ext>
            </a:extLst>
          </p:cNvPr>
          <p:cNvCxnSpPr>
            <a:cxnSpLocks/>
          </p:cNvCxnSpPr>
          <p:nvPr/>
        </p:nvCxnSpPr>
        <p:spPr>
          <a:xfrm flipV="1">
            <a:off x="5003800" y="4124194"/>
            <a:ext cx="1963057" cy="639207"/>
          </a:xfrm>
          <a:prstGeom prst="straightConnector1">
            <a:avLst/>
          </a:prstGeom>
          <a:ln w="57150">
            <a:solidFill>
              <a:srgbClr val="7030A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5D3811F-A145-4947-AEDD-2C0611E92748}"/>
              </a:ext>
            </a:extLst>
          </p:cNvPr>
          <p:cNvCxnSpPr>
            <a:cxnSpLocks/>
          </p:cNvCxnSpPr>
          <p:nvPr/>
        </p:nvCxnSpPr>
        <p:spPr>
          <a:xfrm flipV="1">
            <a:off x="5334001" y="3571134"/>
            <a:ext cx="1907750" cy="1678783"/>
          </a:xfrm>
          <a:prstGeom prst="straightConnector1">
            <a:avLst/>
          </a:prstGeom>
          <a:ln w="57150"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7616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D04B10B-F7B4-42A7-978A-3FA1DD4A0A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8487355-9B85-4109-BC47-671097FE2D62}"/>
              </a:ext>
            </a:extLst>
          </p:cNvPr>
          <p:cNvSpPr txBox="1"/>
          <p:nvPr/>
        </p:nvSpPr>
        <p:spPr>
          <a:xfrm>
            <a:off x="221819" y="4989223"/>
            <a:ext cx="11696912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মুক্তিযুদ্ধের উল্লেখযোগ্য ঘটনার</a:t>
            </a:r>
            <a:r>
              <a:rPr lang="bn-BD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bn-BD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চারটি বাক্য লিখ</a:t>
            </a:r>
            <a:r>
              <a: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A09B7A-010B-48E4-97B5-5638E0919A40}"/>
              </a:ext>
            </a:extLst>
          </p:cNvPr>
          <p:cNvSpPr txBox="1"/>
          <p:nvPr/>
        </p:nvSpPr>
        <p:spPr>
          <a:xfrm>
            <a:off x="2709125" y="853908"/>
            <a:ext cx="3244645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ADF31E-0813-497E-9CFF-757BDEC28B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749" y="300734"/>
            <a:ext cx="5058697" cy="383458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88098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BE9AD8A-7F6B-4235-842F-ECF15DF84D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83" y="283780"/>
            <a:ext cx="11650716" cy="632197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CDE1A20-820B-460C-ACD6-3AD8CC09A1F1}"/>
              </a:ext>
            </a:extLst>
          </p:cNvPr>
          <p:cNvSpPr txBox="1"/>
          <p:nvPr/>
        </p:nvSpPr>
        <p:spPr>
          <a:xfrm>
            <a:off x="3181165" y="1814052"/>
            <a:ext cx="7669319" cy="2215991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pPr algn="ctr"/>
            <a:r>
              <a:rPr lang="bn-BD" sz="13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 </a:t>
            </a:r>
            <a:endParaRPr lang="en-US" sz="13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B9C6FCE-D7B6-4AC4-AB0D-907CF3FAC0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83" y="283780"/>
            <a:ext cx="2381250" cy="1657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82333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99C39DB-8BCB-4AA8-8D01-1AB533854F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26" y="11599"/>
            <a:ext cx="12162574" cy="6846401"/>
          </a:xfrm>
          <a:prstGeom prst="rect">
            <a:avLst/>
          </a:prstGeom>
        </p:spPr>
      </p:pic>
      <p:sp>
        <p:nvSpPr>
          <p:cNvPr id="5" name="Flowchart: Punched Tape 4">
            <a:extLst>
              <a:ext uri="{FF2B5EF4-FFF2-40B4-BE49-F238E27FC236}">
                <a16:creationId xmlns:a16="http://schemas.microsoft.com/office/drawing/2014/main" id="{D0BB2372-F15E-4C0B-8234-94BB07E6C505}"/>
              </a:ext>
            </a:extLst>
          </p:cNvPr>
          <p:cNvSpPr/>
          <p:nvPr/>
        </p:nvSpPr>
        <p:spPr>
          <a:xfrm>
            <a:off x="5058189" y="1789838"/>
            <a:ext cx="5412658" cy="4542504"/>
          </a:xfrm>
          <a:prstGeom prst="flowChartPunchedTap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400" i="0" u="none" strike="noStrike" kern="1200" normalizeH="0" baseline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Wingdings 2"/>
              </a:rPr>
              <a:t>রনধীর দাস </a:t>
            </a:r>
            <a:endParaRPr kumimoji="0" lang="bn-BD" sz="4400" i="0" u="none" strike="noStrike" kern="1200" normalizeH="0" baseline="0" noProof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  <a:sym typeface="Wingdings 2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i="0" u="none" strike="noStrike" kern="1200" normalizeH="0" baseline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Wingdings 2"/>
              </a:rPr>
              <a:t>সহকারি শিক্ষক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600" i="0" u="none" strike="noStrike" kern="1200" normalizeH="0" baseline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Wingdings 2"/>
              </a:rPr>
              <a:t>দক্ষি</a:t>
            </a:r>
            <a:r>
              <a:rPr kumimoji="0" lang="en-US" sz="3600" i="0" u="none" strike="noStrike" kern="1200" normalizeH="0" baseline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Wingdings 2"/>
              </a:rPr>
              <a:t>ণ</a:t>
            </a:r>
            <a:r>
              <a:rPr kumimoji="0" lang="bn-IN" sz="3600" i="0" u="none" strike="noStrike" kern="1200" normalizeH="0" baseline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Wingdings 2"/>
              </a:rPr>
              <a:t> সাঙ্গঁর</a:t>
            </a:r>
            <a:r>
              <a:rPr kumimoji="0" lang="bn-BD" sz="3600" i="0" u="none" strike="noStrike" kern="1200" normalizeH="0" baseline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Wingdings 2"/>
              </a:rPr>
              <a:t> সরকারি প্রাথমিক বিদ্যালয়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600" i="0" u="none" strike="noStrike" kern="1200" normalizeH="0" baseline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Wingdings 2"/>
              </a:rPr>
              <a:t>বানিয়াচং, হবিগঞ্জ</a:t>
            </a:r>
            <a:r>
              <a:rPr kumimoji="0" lang="bn-BD" sz="3600" i="0" u="none" strike="noStrike" kern="1200" normalizeH="0" baseline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Wingdings 2"/>
              </a:rPr>
              <a:t>।</a:t>
            </a:r>
            <a:endParaRPr kumimoji="0" lang="en-US" sz="3600" i="0" u="none" strike="noStrike" kern="1200" normalizeH="0" baseline="0" noProof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26BF0E9-E1FC-4E6B-A461-174C49557C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29" y="2312092"/>
            <a:ext cx="3324217" cy="3497997"/>
          </a:xfrm>
          <a:prstGeom prst="round2DiagRect">
            <a:avLst>
              <a:gd name="adj1" fmla="val 16667"/>
              <a:gd name="adj2" fmla="val 0"/>
            </a:avLst>
          </a:prstGeom>
          <a:ln w="76200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F79C699-7026-497D-A92E-72A8189D18B0}"/>
              </a:ext>
            </a:extLst>
          </p:cNvPr>
          <p:cNvSpPr txBox="1"/>
          <p:nvPr/>
        </p:nvSpPr>
        <p:spPr>
          <a:xfrm>
            <a:off x="4671044" y="798816"/>
            <a:ext cx="618694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শিক্ষক পরিচিতি 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532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9BB6793-CE6C-4C12-B376-FBE1091EA6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F8535441-EDE8-4B4D-95F9-88B2C924665E}"/>
              </a:ext>
            </a:extLst>
          </p:cNvPr>
          <p:cNvSpPr/>
          <p:nvPr/>
        </p:nvSpPr>
        <p:spPr>
          <a:xfrm>
            <a:off x="4745289" y="1624723"/>
            <a:ext cx="6400800" cy="4918841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শ্রেণিঃ চতুর্থ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বিষয়ঃ বাংলাদেশ ও বিশ্ব পরিচয়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পাঠঃ ১৯৭১ সালের মুক্তিযুদ্ধ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সময়ঃ ৪০ মিনিট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256E9A3-D5CC-40E2-BD32-795E51A417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48" y="1646036"/>
            <a:ext cx="3362794" cy="444879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855039C-66D7-4732-868C-55239C10B389}"/>
              </a:ext>
            </a:extLst>
          </p:cNvPr>
          <p:cNvSpPr txBox="1"/>
          <p:nvPr/>
        </p:nvSpPr>
        <p:spPr>
          <a:xfrm>
            <a:off x="2806262" y="282704"/>
            <a:ext cx="7914158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 পরিচিতি </a:t>
            </a:r>
          </a:p>
        </p:txBody>
      </p:sp>
    </p:spTree>
    <p:extLst>
      <p:ext uri="{BB962C8B-B14F-4D97-AF65-F5344CB8AC3E}">
        <p14:creationId xmlns:p14="http://schemas.microsoft.com/office/powerpoint/2010/main" val="41209528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88D5B3-0DF4-4B46-A202-0BB01BC0C7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FB8ACAC-63C8-441F-B325-134CA3456A30}"/>
              </a:ext>
            </a:extLst>
          </p:cNvPr>
          <p:cNvSpPr txBox="1"/>
          <p:nvPr/>
        </p:nvSpPr>
        <p:spPr>
          <a:xfrm>
            <a:off x="157655" y="2118285"/>
            <a:ext cx="11650717" cy="255454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১৪.৩.৩। বঙ্গবন্ধুর ঐতিহাসিক ৭ মার্চের ভাষণ ও এর প্রেক্ষাপট উল্লেখ করতে  পারবে।</a:t>
            </a:r>
          </a:p>
          <a:p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১৪.৪.১। ১৯৭১ এর ২৫ মার্চ রাতে বাঙ্গালিদের ওপর পাকিস্থানি হানাদার  বাহিনীর আক্রমণের 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ঘটনা বর্ণনা  করতে পারবে। </a:t>
            </a:r>
          </a:p>
          <a:p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১৪.৫.১। বাংলাদেশের স্বাধীনতার ঘোষণা সম্পর্কে বলতে পারবে।</a:t>
            </a:r>
          </a:p>
          <a:p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১৪.৫.২। বাংলাদেশের মুক্তিযুদ্ধের ইতিহাসের উল্লেখযোগ্য ঘটনা বলতে পারবে।</a:t>
            </a:r>
            <a:endParaRPr lang="en-GB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069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E2FD947-0822-4F77-90F9-53A0B12CEC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CE03662-6BE4-4243-BA80-EBBA53C525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-29010" y="2821323"/>
            <a:ext cx="4078547" cy="206594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F20D0A1-133D-4C07-9FFF-024D0B9467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8374741" y="3079536"/>
            <a:ext cx="3817256" cy="37784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B6B7458-F7FF-4004-AD75-669908F2BE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4093048" y="-1510"/>
            <a:ext cx="4296191" cy="28051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C8F42EC-2A6B-45BA-91E1-EFBD4B047F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8374742" y="0"/>
            <a:ext cx="3817255" cy="30770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80C6B22-9DCF-4666-A579-080A9C05580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557" y="4792396"/>
            <a:ext cx="4281693" cy="20348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687BD8F-83C1-4844-B945-DE146A4CEF8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540" y="2828054"/>
            <a:ext cx="4325201" cy="20592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14CD8E4-C31F-4CFA-A91B-C38305EAA4D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9" y="40286"/>
            <a:ext cx="4064039" cy="282956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E341201-F40A-4300-9CEC-087145A6D67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38365"/>
            <a:ext cx="4122059" cy="21277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31CAEC8-6A09-4EC9-91F7-101608A4B600}"/>
              </a:ext>
            </a:extLst>
          </p:cNvPr>
          <p:cNvSpPr txBox="1"/>
          <p:nvPr/>
        </p:nvSpPr>
        <p:spPr>
          <a:xfrm>
            <a:off x="101600" y="7039428"/>
            <a:ext cx="12206514" cy="187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F86402D-7D3E-4D6C-8424-B7BD64E28E13}"/>
              </a:ext>
            </a:extLst>
          </p:cNvPr>
          <p:cNvSpPr txBox="1"/>
          <p:nvPr/>
        </p:nvSpPr>
        <p:spPr>
          <a:xfrm>
            <a:off x="500556" y="81711"/>
            <a:ext cx="61722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ছবি গুলো দেখি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516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37F0F9B-6423-4F3B-8782-842053D5BB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1999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9BF2E06-5493-43C5-918A-A91932D4632C}"/>
              </a:ext>
            </a:extLst>
          </p:cNvPr>
          <p:cNvSpPr txBox="1"/>
          <p:nvPr/>
        </p:nvSpPr>
        <p:spPr>
          <a:xfrm>
            <a:off x="3090041" y="614856"/>
            <a:ext cx="5722882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পাট্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‌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A33C96-CEB6-4556-8E96-277AD972B1F8}"/>
              </a:ext>
            </a:extLst>
          </p:cNvPr>
          <p:cNvSpPr txBox="1"/>
          <p:nvPr/>
        </p:nvSpPr>
        <p:spPr>
          <a:xfrm>
            <a:off x="2790495" y="3916517"/>
            <a:ext cx="6022428" cy="76944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0" lang="bn-BD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১৯৭১ সালের মুক্তিযুদ্ধ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94726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31EEE6B-EC31-455A-B0D2-55D7449956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99A5F78-3533-4526-A5A0-9F1CAC81B2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482" y="378372"/>
            <a:ext cx="9002111" cy="456940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156D82D-C41C-40B9-A805-A49671044A76}"/>
              </a:ext>
            </a:extLst>
          </p:cNvPr>
          <p:cNvSpPr txBox="1"/>
          <p:nvPr/>
        </p:nvSpPr>
        <p:spPr>
          <a:xfrm>
            <a:off x="4824464" y="3326523"/>
            <a:ext cx="3908119" cy="769441"/>
          </a:xfrm>
          <a:prstGeom prst="rect">
            <a:avLst/>
          </a:prstGeom>
          <a:noFill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৭ই মার্চের ভাষণ</a:t>
            </a:r>
            <a:endParaRPr lang="en-GB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6DE362-121D-4A94-B920-C5B058E5E8AF}"/>
              </a:ext>
            </a:extLst>
          </p:cNvPr>
          <p:cNvSpPr txBox="1"/>
          <p:nvPr/>
        </p:nvSpPr>
        <p:spPr>
          <a:xfrm>
            <a:off x="131377" y="5118060"/>
            <a:ext cx="11818885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১৯৭১ </a:t>
            </a:r>
            <a:r>
              <a:rPr lang="en-GB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GB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৭ই </a:t>
            </a:r>
            <a:r>
              <a:rPr lang="en-GB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মার্চ</a:t>
            </a:r>
            <a:r>
              <a:rPr lang="en-GB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ঢাকার</a:t>
            </a:r>
            <a:r>
              <a:rPr lang="en-GB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রেসকোর্স</a:t>
            </a:r>
            <a:r>
              <a:rPr lang="en-GB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ময়দানে</a:t>
            </a:r>
            <a:r>
              <a:rPr lang="en-GB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GB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বিশাল</a:t>
            </a:r>
            <a:r>
              <a:rPr lang="en-GB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জনসভা</a:t>
            </a:r>
            <a:r>
              <a:rPr lang="en-GB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অনুস্ঠিত</a:t>
            </a:r>
            <a:r>
              <a:rPr lang="en-GB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GB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GB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GB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জনসভায়</a:t>
            </a:r>
            <a:r>
              <a:rPr lang="en-GB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GB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GB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GB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মুজিবুর</a:t>
            </a:r>
            <a:r>
              <a:rPr lang="en-GB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r>
              <a:rPr lang="en-GB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জনগণের</a:t>
            </a:r>
            <a:r>
              <a:rPr lang="en-GB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উদ্দেশে</a:t>
            </a:r>
            <a:r>
              <a:rPr lang="en-GB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স্বাধীনতার</a:t>
            </a:r>
            <a:r>
              <a:rPr lang="en-GB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ডাক</a:t>
            </a:r>
            <a:r>
              <a:rPr lang="en-GB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GB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বলেন</a:t>
            </a:r>
            <a:r>
              <a:rPr lang="en-GB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এবারের</a:t>
            </a:r>
            <a:r>
              <a:rPr lang="en-GB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সংগ্রাম</a:t>
            </a:r>
            <a:r>
              <a:rPr lang="en-GB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GB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মুক্তির</a:t>
            </a:r>
            <a:r>
              <a:rPr lang="en-GB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সংগ্রাম,এবারের</a:t>
            </a:r>
            <a:r>
              <a:rPr lang="en-GB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সংগ্রাম</a:t>
            </a:r>
            <a:r>
              <a:rPr lang="en-GB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স্বাধীনতার</a:t>
            </a:r>
            <a:r>
              <a:rPr lang="en-GB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স্বংগ্রাম</a:t>
            </a:r>
            <a:r>
              <a:rPr lang="en-GB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820398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94B7250-578D-4899-91D4-FBCB72A834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57" y="1"/>
            <a:ext cx="12191999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0A75DFD-6CB1-47A4-8EF4-E3A4B1B0DBF4}"/>
              </a:ext>
            </a:extLst>
          </p:cNvPr>
          <p:cNvSpPr txBox="1"/>
          <p:nvPr/>
        </p:nvSpPr>
        <p:spPr>
          <a:xfrm>
            <a:off x="173422" y="5818339"/>
            <a:ext cx="1177684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১৬ই মার্চ থেকে ২৫এ মার্চ পর্যন্ত ইয়াহিয়া খানের সাথে আওয়ামী লীগ নেতৃবৃন্দ আলোচনা করেন।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E85A49-AD1A-4EAE-BB9F-1987F34E7F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07" y="1814286"/>
            <a:ext cx="4584295" cy="382113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3D8D1CD-3132-4E7D-B7C6-6C70F52DF5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2334" y="912511"/>
            <a:ext cx="4584295" cy="399331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13064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6CA3EB2-9567-4448-8FB8-7396F13DF2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973F603-D0DB-4417-AFBD-E51AE65E80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07" y="157655"/>
            <a:ext cx="4985947" cy="536027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1F4D77F-E157-4EBB-96E0-474C8AFE7E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166" y="930166"/>
            <a:ext cx="6479627" cy="458776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63EBF37-1FEB-41DB-BED9-008CDEC2A4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165" y="157655"/>
            <a:ext cx="6479627" cy="94117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C353F43-F539-48EB-BF6D-2061AA8B6F01}"/>
              </a:ext>
            </a:extLst>
          </p:cNvPr>
          <p:cNvSpPr txBox="1"/>
          <p:nvPr/>
        </p:nvSpPr>
        <p:spPr>
          <a:xfrm>
            <a:off x="210207" y="4896544"/>
            <a:ext cx="11771584" cy="175432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২৫এ মার্চের “কালরাতে” পাকিস্তানি সেনাবাহিনী নিরস্ত্র বাঙ্গালির উপর ঝাঁপিয়ে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পড়ে।ছাত্র, শিক্ষক,পুলিশ,ইপিয়ার ও সাধারণ নারী-পুরুষকে হত্যা করে। এ “কালরাতেই” বঙ্গবন্ধুকে গ্রেফতার করা হয়।</a:t>
            </a:r>
          </a:p>
        </p:txBody>
      </p:sp>
    </p:spTree>
    <p:extLst>
      <p:ext uri="{BB962C8B-B14F-4D97-AF65-F5344CB8AC3E}">
        <p14:creationId xmlns:p14="http://schemas.microsoft.com/office/powerpoint/2010/main" val="1120514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188</TotalTime>
  <Words>475</Words>
  <Application>Microsoft Office PowerPoint</Application>
  <PresentationFormat>Widescreen</PresentationFormat>
  <Paragraphs>50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Garamond</vt:lpstr>
      <vt:lpstr>NikoshBAN</vt:lpstr>
      <vt:lpstr>Wingdings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44</cp:revision>
  <dcterms:created xsi:type="dcterms:W3CDTF">2021-03-19T10:11:25Z</dcterms:created>
  <dcterms:modified xsi:type="dcterms:W3CDTF">2021-03-20T19:27:32Z</dcterms:modified>
</cp:coreProperties>
</file>