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rbel-regular.fntdata"/><Relationship Id="rId21" Type="http://schemas.openxmlformats.org/officeDocument/2006/relationships/slide" Target="slides/slide17.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5d7727d65678e45b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5d7727d65678e45b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1484311" y="685800"/>
            <a:ext cx="10018800" cy="17526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52" name="Google Shape;52;p13"/>
          <p:cNvSpPr txBox="1"/>
          <p:nvPr>
            <p:ph idx="1" type="body"/>
          </p:nvPr>
        </p:nvSpPr>
        <p:spPr>
          <a:xfrm>
            <a:off x="1484312" y="2666999"/>
            <a:ext cx="4895100" cy="31242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sz="1800"/>
            </a:lvl1pPr>
            <a:lvl2pPr indent="-375919" lvl="1" marL="914400" rtl="0" algn="l">
              <a:spcBef>
                <a:spcPts val="600"/>
              </a:spcBef>
              <a:spcAft>
                <a:spcPts val="0"/>
              </a:spcAft>
              <a:buSzPts val="2320"/>
              <a:buChar char="○"/>
              <a:defRPr sz="1600"/>
            </a:lvl2pPr>
            <a:lvl3pPr indent="-357505" lvl="2" marL="1371600" rtl="0" algn="l">
              <a:spcBef>
                <a:spcPts val="600"/>
              </a:spcBef>
              <a:spcAft>
                <a:spcPts val="0"/>
              </a:spcAft>
              <a:buSzPts val="2030"/>
              <a:buChar char="■"/>
              <a:defRPr sz="1400"/>
            </a:lvl3pPr>
            <a:lvl4pPr indent="-339089" lvl="3" marL="1828800" rtl="0" algn="l">
              <a:spcBef>
                <a:spcPts val="600"/>
              </a:spcBef>
              <a:spcAft>
                <a:spcPts val="0"/>
              </a:spcAft>
              <a:buSzPts val="1740"/>
              <a:buChar char="●"/>
              <a:defRPr sz="1200"/>
            </a:lvl4pPr>
            <a:lvl5pPr indent="-339089" lvl="4" marL="2286000" rtl="0" algn="l">
              <a:spcBef>
                <a:spcPts val="600"/>
              </a:spcBef>
              <a:spcAft>
                <a:spcPts val="0"/>
              </a:spcAft>
              <a:buSzPts val="1740"/>
              <a:buChar char="○"/>
              <a:defRPr sz="1200"/>
            </a:lvl5pPr>
            <a:lvl6pPr indent="-339089" lvl="5" marL="2743200" rtl="0" algn="l">
              <a:spcBef>
                <a:spcPts val="600"/>
              </a:spcBef>
              <a:spcAft>
                <a:spcPts val="0"/>
              </a:spcAft>
              <a:buSzPts val="1740"/>
              <a:buChar char="■"/>
              <a:defRPr sz="1200"/>
            </a:lvl6pPr>
            <a:lvl7pPr indent="-339089" lvl="6" marL="3200400" rtl="0" algn="l">
              <a:spcBef>
                <a:spcPts val="600"/>
              </a:spcBef>
              <a:spcAft>
                <a:spcPts val="0"/>
              </a:spcAft>
              <a:buSzPts val="1740"/>
              <a:buChar char="●"/>
              <a:defRPr sz="1200"/>
            </a:lvl7pPr>
            <a:lvl8pPr indent="-339090" lvl="7" marL="3657600" rtl="0" algn="l">
              <a:spcBef>
                <a:spcPts val="600"/>
              </a:spcBef>
              <a:spcAft>
                <a:spcPts val="0"/>
              </a:spcAft>
              <a:buSzPts val="1740"/>
              <a:buChar char="○"/>
              <a:defRPr sz="1200"/>
            </a:lvl8pPr>
            <a:lvl9pPr indent="-339090" lvl="8" marL="4114800" rtl="0" algn="l">
              <a:spcBef>
                <a:spcPts val="600"/>
              </a:spcBef>
              <a:spcAft>
                <a:spcPts val="600"/>
              </a:spcAft>
              <a:buSzPts val="1740"/>
              <a:buChar char="■"/>
              <a:defRPr sz="1200"/>
            </a:lvl9pPr>
          </a:lstStyle>
          <a:p/>
        </p:txBody>
      </p:sp>
      <p:sp>
        <p:nvSpPr>
          <p:cNvPr id="53" name="Google Shape;53;p13"/>
          <p:cNvSpPr txBox="1"/>
          <p:nvPr>
            <p:ph idx="2" type="body"/>
          </p:nvPr>
        </p:nvSpPr>
        <p:spPr>
          <a:xfrm>
            <a:off x="6607967" y="2667000"/>
            <a:ext cx="4895100" cy="31242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sz="1800"/>
            </a:lvl1pPr>
            <a:lvl2pPr indent="-375919" lvl="1" marL="914400" rtl="0" algn="l">
              <a:spcBef>
                <a:spcPts val="600"/>
              </a:spcBef>
              <a:spcAft>
                <a:spcPts val="0"/>
              </a:spcAft>
              <a:buSzPts val="2320"/>
              <a:buChar char="○"/>
              <a:defRPr sz="1600"/>
            </a:lvl2pPr>
            <a:lvl3pPr indent="-357505" lvl="2" marL="1371600" rtl="0" algn="l">
              <a:spcBef>
                <a:spcPts val="600"/>
              </a:spcBef>
              <a:spcAft>
                <a:spcPts val="0"/>
              </a:spcAft>
              <a:buSzPts val="2030"/>
              <a:buChar char="■"/>
              <a:defRPr sz="1400"/>
            </a:lvl3pPr>
            <a:lvl4pPr indent="-339089" lvl="3" marL="1828800" rtl="0" algn="l">
              <a:spcBef>
                <a:spcPts val="600"/>
              </a:spcBef>
              <a:spcAft>
                <a:spcPts val="0"/>
              </a:spcAft>
              <a:buSzPts val="1740"/>
              <a:buChar char="●"/>
              <a:defRPr sz="1200"/>
            </a:lvl4pPr>
            <a:lvl5pPr indent="-339089" lvl="4" marL="2286000" rtl="0" algn="l">
              <a:spcBef>
                <a:spcPts val="600"/>
              </a:spcBef>
              <a:spcAft>
                <a:spcPts val="0"/>
              </a:spcAft>
              <a:buSzPts val="1740"/>
              <a:buChar char="○"/>
              <a:defRPr sz="1200"/>
            </a:lvl5pPr>
            <a:lvl6pPr indent="-339089" lvl="5" marL="2743200" rtl="0" algn="l">
              <a:spcBef>
                <a:spcPts val="600"/>
              </a:spcBef>
              <a:spcAft>
                <a:spcPts val="0"/>
              </a:spcAft>
              <a:buSzPts val="1740"/>
              <a:buChar char="■"/>
              <a:defRPr sz="1200"/>
            </a:lvl6pPr>
            <a:lvl7pPr indent="-339089" lvl="6" marL="3200400" rtl="0" algn="l">
              <a:spcBef>
                <a:spcPts val="600"/>
              </a:spcBef>
              <a:spcAft>
                <a:spcPts val="0"/>
              </a:spcAft>
              <a:buSzPts val="1740"/>
              <a:buChar char="●"/>
              <a:defRPr sz="1200"/>
            </a:lvl7pPr>
            <a:lvl8pPr indent="-339090" lvl="7" marL="3657600" rtl="0" algn="l">
              <a:spcBef>
                <a:spcPts val="600"/>
              </a:spcBef>
              <a:spcAft>
                <a:spcPts val="0"/>
              </a:spcAft>
              <a:buSzPts val="1740"/>
              <a:buChar char="○"/>
              <a:defRPr sz="1200"/>
            </a:lvl8pPr>
            <a:lvl9pPr indent="-339090" lvl="8" marL="4114800" rtl="0" algn="l">
              <a:spcBef>
                <a:spcPts val="600"/>
              </a:spcBef>
              <a:spcAft>
                <a:spcPts val="600"/>
              </a:spcAft>
              <a:buSzPts val="1740"/>
              <a:buChar char="■"/>
              <a:defRPr sz="1200"/>
            </a:lvl9pPr>
          </a:lstStyle>
          <a:p/>
        </p:txBody>
      </p:sp>
      <p:sp>
        <p:nvSpPr>
          <p:cNvPr id="54" name="Google Shape;54;p13"/>
          <p:cNvSpPr txBox="1"/>
          <p:nvPr>
            <p:ph idx="10" type="dt"/>
          </p:nvPr>
        </p:nvSpPr>
        <p:spPr>
          <a:xfrm>
            <a:off x="9732656" y="5883275"/>
            <a:ext cx="1143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2572279" y="5883275"/>
            <a:ext cx="7084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10951856" y="5883275"/>
            <a:ext cx="5511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1484311" y="685800"/>
            <a:ext cx="10018800" cy="17526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59" name="Google Shape;59;p14"/>
          <p:cNvSpPr txBox="1"/>
          <p:nvPr>
            <p:ph idx="1" type="body"/>
          </p:nvPr>
        </p:nvSpPr>
        <p:spPr>
          <a:xfrm>
            <a:off x="1484310" y="2666999"/>
            <a:ext cx="10018800" cy="3124200"/>
          </a:xfrm>
          <a:prstGeom prst="rect">
            <a:avLst/>
          </a:prstGeom>
          <a:noFill/>
          <a:ln>
            <a:noFill/>
          </a:ln>
        </p:spPr>
        <p:txBody>
          <a:bodyPr anchorCtr="0" anchor="ctr" bIns="45700" lIns="91425" spcFirstLastPara="1" rIns="91425" wrap="square" tIns="45700">
            <a:normAutofit/>
          </a:bodyPr>
          <a:lstStyle>
            <a:lvl1pPr indent="-394335" lvl="0" marL="457200" rtl="0" algn="l">
              <a:spcBef>
                <a:spcPts val="360"/>
              </a:spcBef>
              <a:spcAft>
                <a:spcPts val="0"/>
              </a:spcAft>
              <a:buSzPts val="2610"/>
              <a:buChar char="●"/>
              <a:defRPr/>
            </a:lvl1pPr>
            <a:lvl2pPr indent="-394335" lvl="1" marL="914400" rtl="0" algn="l">
              <a:spcBef>
                <a:spcPts val="600"/>
              </a:spcBef>
              <a:spcAft>
                <a:spcPts val="0"/>
              </a:spcAft>
              <a:buSzPts val="2610"/>
              <a:buChar char="○"/>
              <a:defRPr/>
            </a:lvl2pPr>
            <a:lvl3pPr indent="-394335" lvl="2" marL="1371600" rtl="0" algn="l">
              <a:spcBef>
                <a:spcPts val="600"/>
              </a:spcBef>
              <a:spcAft>
                <a:spcPts val="0"/>
              </a:spcAft>
              <a:buSzPts val="2610"/>
              <a:buChar char="■"/>
              <a:defRPr/>
            </a:lvl3pPr>
            <a:lvl4pPr indent="-394335" lvl="3" marL="1828800" rtl="0" algn="l">
              <a:spcBef>
                <a:spcPts val="600"/>
              </a:spcBef>
              <a:spcAft>
                <a:spcPts val="0"/>
              </a:spcAft>
              <a:buSzPts val="2610"/>
              <a:buChar char="●"/>
              <a:defRPr/>
            </a:lvl4pPr>
            <a:lvl5pPr indent="-394335" lvl="4" marL="2286000" rtl="0" algn="l">
              <a:spcBef>
                <a:spcPts val="600"/>
              </a:spcBef>
              <a:spcAft>
                <a:spcPts val="0"/>
              </a:spcAft>
              <a:buSzPts val="2610"/>
              <a:buChar char="○"/>
              <a:defRPr/>
            </a:lvl5pPr>
            <a:lvl6pPr indent="-394335" lvl="5" marL="2743200" rtl="0" algn="l">
              <a:spcBef>
                <a:spcPts val="600"/>
              </a:spcBef>
              <a:spcAft>
                <a:spcPts val="0"/>
              </a:spcAft>
              <a:buSzPts val="2610"/>
              <a:buChar char="■"/>
              <a:defRPr/>
            </a:lvl6pPr>
            <a:lvl7pPr indent="-394335" lvl="6" marL="3200400" rtl="0" algn="l">
              <a:spcBef>
                <a:spcPts val="600"/>
              </a:spcBef>
              <a:spcAft>
                <a:spcPts val="0"/>
              </a:spcAft>
              <a:buSzPts val="2610"/>
              <a:buChar char="●"/>
              <a:defRPr/>
            </a:lvl7pPr>
            <a:lvl8pPr indent="-394334" lvl="7" marL="3657600" rtl="0" algn="l">
              <a:spcBef>
                <a:spcPts val="600"/>
              </a:spcBef>
              <a:spcAft>
                <a:spcPts val="0"/>
              </a:spcAft>
              <a:buSzPts val="2610"/>
              <a:buChar char="○"/>
              <a:defRPr/>
            </a:lvl8pPr>
            <a:lvl9pPr indent="-394334" lvl="8" marL="4114800" rtl="0" algn="l">
              <a:spcBef>
                <a:spcPts val="600"/>
              </a:spcBef>
              <a:spcAft>
                <a:spcPts val="600"/>
              </a:spcAft>
              <a:buSzPts val="2610"/>
              <a:buChar char="■"/>
              <a:defRPr/>
            </a:lvl9pPr>
          </a:lstStyle>
          <a:p/>
        </p:txBody>
      </p:sp>
      <p:sp>
        <p:nvSpPr>
          <p:cNvPr id="60" name="Google Shape;60;p14"/>
          <p:cNvSpPr txBox="1"/>
          <p:nvPr>
            <p:ph idx="10" type="dt"/>
          </p:nvPr>
        </p:nvSpPr>
        <p:spPr>
          <a:xfrm>
            <a:off x="9732656" y="5883275"/>
            <a:ext cx="1143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2572279" y="5883275"/>
            <a:ext cx="7084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10951856" y="5867131"/>
            <a:ext cx="5511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161915"/>
            <a:ext cx="12192000" cy="6534150"/>
          </a:xfrm>
          <a:prstGeom prst="rect">
            <a:avLst/>
          </a:prstGeom>
          <a:noFill/>
          <a:ln>
            <a:noFill/>
          </a:ln>
        </p:spPr>
      </p:pic>
      <p:sp>
        <p:nvSpPr>
          <p:cNvPr id="68" name="Google Shape;68;p15"/>
          <p:cNvSpPr txBox="1"/>
          <p:nvPr>
            <p:ph type="ctrTitle"/>
          </p:nvPr>
        </p:nvSpPr>
        <p:spPr>
          <a:xfrm>
            <a:off x="1840400" y="1027800"/>
            <a:ext cx="8904900" cy="40794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531A88"/>
              </a:buClr>
              <a:buSzPts val="6000"/>
              <a:buFont typeface="Arial"/>
              <a:buNone/>
            </a:pPr>
            <a:r>
              <a:rPr b="1" lang="en-US" sz="10200">
                <a:solidFill>
                  <a:srgbClr val="531A88"/>
                </a:solidFill>
                <a:latin typeface="Arial"/>
                <a:ea typeface="Arial"/>
                <a:cs typeface="Arial"/>
                <a:sym typeface="Arial"/>
              </a:rPr>
              <a:t>অনলাইন ক্লাসে </a:t>
            </a:r>
            <a:r>
              <a:rPr b="1" lang="en-US" sz="15000">
                <a:solidFill>
                  <a:srgbClr val="FF00FF"/>
                </a:solidFill>
                <a:latin typeface="Arial"/>
                <a:ea typeface="Arial"/>
                <a:cs typeface="Arial"/>
                <a:sym typeface="Arial"/>
              </a:rPr>
              <a:t>স্বাগত</a:t>
            </a:r>
            <a:endParaRPr b="1" sz="15000">
              <a:solidFill>
                <a:srgbClr val="FF00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1849582" y="685800"/>
            <a:ext cx="8988000" cy="903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800"/>
              <a:buFont typeface="Arial"/>
              <a:buNone/>
            </a:pPr>
            <a:r>
              <a:rPr lang="en-US" sz="4800">
                <a:solidFill>
                  <a:srgbClr val="7030A0"/>
                </a:solidFill>
                <a:latin typeface="Arial"/>
                <a:ea typeface="Arial"/>
                <a:cs typeface="Arial"/>
                <a:sym typeface="Arial"/>
              </a:rPr>
              <a:t>প্রূনিং এর উপকারিতা</a:t>
            </a:r>
            <a:endParaRPr sz="4800">
              <a:solidFill>
                <a:srgbClr val="7030A0"/>
              </a:solidFill>
              <a:latin typeface="Arial"/>
              <a:ea typeface="Arial"/>
              <a:cs typeface="Arial"/>
              <a:sym typeface="Arial"/>
            </a:endParaRPr>
          </a:p>
        </p:txBody>
      </p:sp>
      <p:sp>
        <p:nvSpPr>
          <p:cNvPr id="132" name="Google Shape;132;p24"/>
          <p:cNvSpPr txBox="1"/>
          <p:nvPr>
            <p:ph idx="1" type="body"/>
          </p:nvPr>
        </p:nvSpPr>
        <p:spPr>
          <a:xfrm>
            <a:off x="1319650" y="1589800"/>
            <a:ext cx="10872300" cy="4201500"/>
          </a:xfrm>
          <a:prstGeom prst="rect">
            <a:avLst/>
          </a:prstGeom>
          <a:noFill/>
          <a:ln>
            <a:noFill/>
          </a:ln>
        </p:spPr>
        <p:txBody>
          <a:bodyPr anchorCtr="0" anchor="ctr" bIns="45700" lIns="91425" spcFirstLastPara="1" rIns="91425" wrap="square" tIns="45700">
            <a:normAutofit fontScale="92500" lnSpcReduction="20000"/>
          </a:bodyPr>
          <a:lstStyle/>
          <a:p>
            <a:pPr indent="-258127" lvl="0" marL="285750" rtl="0" algn="just">
              <a:spcBef>
                <a:spcPts val="0"/>
              </a:spcBef>
              <a:spcAft>
                <a:spcPts val="0"/>
              </a:spcAft>
              <a:buSzPct val="145000"/>
              <a:buChar char="•"/>
            </a:pPr>
            <a:r>
              <a:rPr lang="en-US" sz="4000">
                <a:solidFill>
                  <a:srgbClr val="002060"/>
                </a:solidFill>
                <a:latin typeface="Arial"/>
                <a:ea typeface="Arial"/>
                <a:cs typeface="Arial"/>
                <a:sym typeface="Arial"/>
              </a:rPr>
              <a:t>ফুল ফল উৎপাদন বৃদ্ধি করা।</a:t>
            </a:r>
            <a:endParaRPr/>
          </a:p>
          <a:p>
            <a:pPr indent="-258127" lvl="0" marL="285750" rtl="0" algn="just">
              <a:spcBef>
                <a:spcPts val="0"/>
              </a:spcBef>
              <a:spcAft>
                <a:spcPts val="0"/>
              </a:spcAft>
              <a:buSzPct val="145000"/>
              <a:buChar char="•"/>
            </a:pPr>
            <a:r>
              <a:rPr lang="en-US" sz="4000">
                <a:solidFill>
                  <a:srgbClr val="002060"/>
                </a:solidFill>
                <a:latin typeface="Arial"/>
                <a:ea typeface="Arial"/>
                <a:cs typeface="Arial"/>
                <a:sym typeface="Arial"/>
              </a:rPr>
              <a:t>আলো বাতাস চলাচল ভালো হয়।</a:t>
            </a:r>
            <a:endParaRPr/>
          </a:p>
          <a:p>
            <a:pPr indent="-258127" lvl="0" marL="285750" rtl="0" algn="just">
              <a:spcBef>
                <a:spcPts val="0"/>
              </a:spcBef>
              <a:spcAft>
                <a:spcPts val="0"/>
              </a:spcAft>
              <a:buSzPct val="145000"/>
              <a:buChar char="•"/>
            </a:pPr>
            <a:r>
              <a:rPr lang="en-US" sz="4000">
                <a:solidFill>
                  <a:srgbClr val="002060"/>
                </a:solidFill>
                <a:latin typeface="Arial"/>
                <a:ea typeface="Arial"/>
                <a:cs typeface="Arial"/>
                <a:sym typeface="Arial"/>
              </a:rPr>
              <a:t>রোগ পোকা আক্রান্ত অংশ দূর করা।</a:t>
            </a:r>
            <a:endParaRPr/>
          </a:p>
          <a:p>
            <a:pPr indent="-258127" lvl="0" marL="285750" rtl="0" algn="just">
              <a:spcBef>
                <a:spcPts val="0"/>
              </a:spcBef>
              <a:spcAft>
                <a:spcPts val="0"/>
              </a:spcAft>
              <a:buSzPct val="145000"/>
              <a:buChar char="•"/>
            </a:pPr>
            <a:r>
              <a:rPr lang="en-US" sz="4000">
                <a:solidFill>
                  <a:srgbClr val="002060"/>
                </a:solidFill>
                <a:latin typeface="Arial"/>
                <a:ea typeface="Arial"/>
                <a:cs typeface="Arial"/>
                <a:sym typeface="Arial"/>
              </a:rPr>
              <a:t>নতুন শাখা-প্রশাখা জ্বালানি হিসেবে ব্যবহার করা । </a:t>
            </a:r>
            <a:endParaRPr/>
          </a:p>
          <a:p>
            <a:pPr indent="-258127" lvl="0" marL="285750" rtl="0" algn="just">
              <a:spcBef>
                <a:spcPts val="0"/>
              </a:spcBef>
              <a:spcAft>
                <a:spcPts val="0"/>
              </a:spcAft>
              <a:buSzPct val="145000"/>
              <a:buChar char="•"/>
            </a:pPr>
            <a:r>
              <a:rPr lang="en-US" sz="4000">
                <a:solidFill>
                  <a:srgbClr val="002060"/>
                </a:solidFill>
                <a:latin typeface="Arial"/>
                <a:ea typeface="Arial"/>
                <a:cs typeface="Arial"/>
                <a:sym typeface="Arial"/>
              </a:rPr>
              <a:t>পরগাছা দূর হয়।</a:t>
            </a:r>
            <a:endParaRPr sz="4000">
              <a:solidFill>
                <a:srgbClr val="00206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1484311" y="685800"/>
            <a:ext cx="9374100" cy="83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rial"/>
              <a:buNone/>
            </a:pPr>
            <a:r>
              <a:rPr lang="en-US">
                <a:latin typeface="Arial"/>
                <a:ea typeface="Arial"/>
                <a:cs typeface="Arial"/>
                <a:sym typeface="Arial"/>
              </a:rPr>
              <a:t>বৃক্ষের ড্রেসিং</a:t>
            </a:r>
            <a:endParaRPr/>
          </a:p>
        </p:txBody>
      </p:sp>
      <p:sp>
        <p:nvSpPr>
          <p:cNvPr id="138" name="Google Shape;138;p25"/>
          <p:cNvSpPr txBox="1"/>
          <p:nvPr>
            <p:ph idx="1" type="body"/>
          </p:nvPr>
        </p:nvSpPr>
        <p:spPr>
          <a:xfrm>
            <a:off x="1484311" y="1932709"/>
            <a:ext cx="7244100" cy="3858600"/>
          </a:xfrm>
          <a:prstGeom prst="rect">
            <a:avLst/>
          </a:prstGeom>
          <a:noFill/>
          <a:ln>
            <a:noFill/>
          </a:ln>
        </p:spPr>
        <p:txBody>
          <a:bodyPr anchorCtr="0" anchor="ctr" bIns="45700" lIns="91425" spcFirstLastPara="1" rIns="91425" wrap="square" tIns="45700">
            <a:noAutofit/>
          </a:bodyPr>
          <a:lstStyle/>
          <a:p>
            <a:pPr indent="-205555" lvl="0" marL="285750" rtl="0" algn="just">
              <a:spcBef>
                <a:spcPts val="0"/>
              </a:spcBef>
              <a:spcAft>
                <a:spcPts val="0"/>
              </a:spcAft>
              <a:buSzPts val="2800"/>
              <a:buChar char="•"/>
            </a:pPr>
            <a:r>
              <a:rPr lang="en-US" sz="2800">
                <a:solidFill>
                  <a:srgbClr val="7030A0"/>
                </a:solidFill>
                <a:latin typeface="Arial"/>
                <a:ea typeface="Arial"/>
                <a:cs typeface="Arial"/>
                <a:sym typeface="Arial"/>
              </a:rPr>
              <a:t>বৃক্ষের কাণ্ড বা শাখা প্রশাখার ক্ষতস্থানের ছত্রাকসহ পচনশীল পদার্থ অপসারন করে জীবাণু সংক্রামক প্রতিরোধক লাগিয়ে দেয়াকে বৃক্ষের ড্রেসিং বলে।</a:t>
            </a:r>
            <a:endParaRPr sz="2800"/>
          </a:p>
          <a:p>
            <a:pPr indent="-128301" lvl="0" marL="285750" rtl="0" algn="just">
              <a:spcBef>
                <a:spcPts val="942"/>
              </a:spcBef>
              <a:spcAft>
                <a:spcPts val="0"/>
              </a:spcAft>
              <a:buSzPts val="5220"/>
              <a:buNone/>
            </a:pPr>
            <a:r>
              <a:t/>
            </a:r>
            <a:endParaRPr sz="2800">
              <a:latin typeface="Arial"/>
              <a:ea typeface="Arial"/>
              <a:cs typeface="Arial"/>
              <a:sym typeface="Arial"/>
            </a:endParaRPr>
          </a:p>
          <a:p>
            <a:pPr indent="-188061" lvl="0" marL="285750" rtl="0" algn="just">
              <a:spcBef>
                <a:spcPts val="1198"/>
              </a:spcBef>
              <a:spcAft>
                <a:spcPts val="0"/>
              </a:spcAft>
              <a:buSzPts val="2800"/>
              <a:buChar char="•"/>
            </a:pPr>
            <a:r>
              <a:rPr lang="en-US" sz="2800">
                <a:latin typeface="Arial"/>
                <a:ea typeface="Arial"/>
                <a:cs typeface="Arial"/>
                <a:sym typeface="Arial"/>
              </a:rPr>
              <a:t>চারা রোপণের পর বাড়ন্ত গাছে বা ফলন্ত গাছে নানান কারনে ডাল ভেঙ্গে বা আঘাতপ্রাপ্ত হয়ে ক্ষতস্থান বা বিকৃতি সৃষ্টি হতে পারে।</a:t>
            </a:r>
            <a:endParaRPr sz="2800"/>
          </a:p>
          <a:p>
            <a:pPr indent="0" lvl="0" marL="0" rtl="0" algn="just">
              <a:spcBef>
                <a:spcPts val="1198"/>
              </a:spcBef>
              <a:spcAft>
                <a:spcPts val="0"/>
              </a:spcAft>
              <a:buNone/>
            </a:pPr>
            <a:br>
              <a:rPr lang="en-US" sz="2800">
                <a:latin typeface="Arial"/>
                <a:ea typeface="Arial"/>
                <a:cs typeface="Arial"/>
                <a:sym typeface="Arial"/>
              </a:rPr>
            </a:br>
            <a:endParaRPr sz="2800"/>
          </a:p>
        </p:txBody>
      </p:sp>
      <p:pic>
        <p:nvPicPr>
          <p:cNvPr descr="A close up of a tree trunk&#10;&#10;Description generated with very high confidence" id="139" name="Google Shape;139;p25"/>
          <p:cNvPicPr preferRelativeResize="0"/>
          <p:nvPr/>
        </p:nvPicPr>
        <p:blipFill rotWithShape="1">
          <a:blip r:embed="rId3">
            <a:alphaModFix/>
          </a:blip>
          <a:srcRect b="0" l="0" r="3909" t="0"/>
          <a:stretch/>
        </p:blipFill>
        <p:spPr>
          <a:xfrm>
            <a:off x="8473948" y="1"/>
            <a:ext cx="3719079" cy="6857999"/>
          </a:xfrm>
          <a:custGeom>
            <a:rect b="b" l="l" r="r" t="t"/>
            <a:pathLst>
              <a:path extrusionOk="0" h="6857999" w="4942298">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1484311" y="685801"/>
            <a:ext cx="9675600" cy="956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000"/>
              <a:buFont typeface="Arial"/>
              <a:buNone/>
            </a:pPr>
            <a:r>
              <a:rPr lang="en-US">
                <a:solidFill>
                  <a:srgbClr val="7030A0"/>
                </a:solidFill>
                <a:latin typeface="Arial"/>
                <a:ea typeface="Arial"/>
                <a:cs typeface="Arial"/>
                <a:sym typeface="Arial"/>
              </a:rPr>
              <a:t>ড্রেসিং এর উপকারিতা</a:t>
            </a:r>
            <a:endParaRPr>
              <a:solidFill>
                <a:srgbClr val="7030A0"/>
              </a:solidFill>
              <a:latin typeface="Arial"/>
              <a:ea typeface="Arial"/>
              <a:cs typeface="Arial"/>
              <a:sym typeface="Arial"/>
            </a:endParaRPr>
          </a:p>
        </p:txBody>
      </p:sp>
      <p:sp>
        <p:nvSpPr>
          <p:cNvPr id="145" name="Google Shape;145;p26"/>
          <p:cNvSpPr txBox="1"/>
          <p:nvPr>
            <p:ph idx="1" type="body"/>
          </p:nvPr>
        </p:nvSpPr>
        <p:spPr>
          <a:xfrm>
            <a:off x="1402775" y="1766449"/>
            <a:ext cx="10100400" cy="4761000"/>
          </a:xfrm>
          <a:prstGeom prst="rect">
            <a:avLst/>
          </a:prstGeom>
          <a:noFill/>
          <a:ln>
            <a:noFill/>
          </a:ln>
        </p:spPr>
        <p:txBody>
          <a:bodyPr anchorCtr="0" anchor="ctr" bIns="45700" lIns="91425" spcFirstLastPara="1" rIns="91425" wrap="square" tIns="45700">
            <a:normAutofit lnSpcReduction="10000"/>
          </a:bodyPr>
          <a:lstStyle/>
          <a:p>
            <a:pPr indent="-209550" lvl="0" marL="285750" rtl="0" algn="l">
              <a:spcBef>
                <a:spcPts val="0"/>
              </a:spcBef>
              <a:spcAft>
                <a:spcPts val="0"/>
              </a:spcAft>
              <a:buSzPts val="3300"/>
              <a:buChar char="•"/>
            </a:pPr>
            <a:r>
              <a:rPr lang="en-US" sz="3300">
                <a:solidFill>
                  <a:srgbClr val="002060"/>
                </a:solidFill>
                <a:latin typeface="Arial"/>
                <a:ea typeface="Arial"/>
                <a:cs typeface="Arial"/>
                <a:sym typeface="Arial"/>
              </a:rPr>
              <a:t>গাছের পচন রোধ হয়।</a:t>
            </a:r>
            <a:endParaRPr sz="3300"/>
          </a:p>
          <a:p>
            <a:pPr indent="-209550" lvl="0" marL="285750" rtl="0" algn="l">
              <a:spcBef>
                <a:spcPts val="1240"/>
              </a:spcBef>
              <a:spcAft>
                <a:spcPts val="0"/>
              </a:spcAft>
              <a:buSzPts val="3300"/>
              <a:buChar char="•"/>
            </a:pPr>
            <a:r>
              <a:rPr lang="en-US" sz="3300">
                <a:solidFill>
                  <a:srgbClr val="002060"/>
                </a:solidFill>
                <a:latin typeface="Arial"/>
                <a:ea typeface="Arial"/>
                <a:cs typeface="Arial"/>
                <a:sym typeface="Arial"/>
              </a:rPr>
              <a:t>শাখা প্রশাখা মরে যাওয়ার হাত থেকে রক্ষা করা যায়।</a:t>
            </a:r>
            <a:endParaRPr sz="3300"/>
          </a:p>
          <a:p>
            <a:pPr indent="-209550" lvl="0" marL="285750" rtl="0" algn="l">
              <a:spcBef>
                <a:spcPts val="1240"/>
              </a:spcBef>
              <a:spcAft>
                <a:spcPts val="0"/>
              </a:spcAft>
              <a:buSzPts val="3300"/>
              <a:buChar char="•"/>
            </a:pPr>
            <a:r>
              <a:rPr lang="en-US" sz="3300">
                <a:solidFill>
                  <a:srgbClr val="002060"/>
                </a:solidFill>
                <a:latin typeface="Arial"/>
                <a:ea typeface="Arial"/>
                <a:cs typeface="Arial"/>
                <a:sym typeface="Arial"/>
              </a:rPr>
              <a:t>রোগ বিস্তার রোধ হয।</a:t>
            </a:r>
            <a:endParaRPr sz="3300"/>
          </a:p>
          <a:p>
            <a:pPr indent="-209550" lvl="0" marL="285750" rtl="0" algn="l">
              <a:spcBef>
                <a:spcPts val="1240"/>
              </a:spcBef>
              <a:spcAft>
                <a:spcPts val="0"/>
              </a:spcAft>
              <a:buSzPts val="3300"/>
              <a:buChar char="•"/>
            </a:pPr>
            <a:r>
              <a:rPr lang="en-US" sz="3300">
                <a:solidFill>
                  <a:srgbClr val="002060"/>
                </a:solidFill>
                <a:latin typeface="Arial"/>
                <a:ea typeface="Arial"/>
                <a:cs typeface="Arial"/>
                <a:sym typeface="Arial"/>
              </a:rPr>
              <a:t>কাঠের গুণগত মান বাড়ে।</a:t>
            </a:r>
            <a:endParaRPr sz="3300">
              <a:solidFill>
                <a:srgbClr val="002060"/>
              </a:solidFill>
              <a:latin typeface="Arial"/>
              <a:ea typeface="Arial"/>
              <a:cs typeface="Arial"/>
              <a:sym typeface="Arial"/>
            </a:endParaRPr>
          </a:p>
          <a:p>
            <a:pPr indent="-209550" lvl="0" marL="285750" rtl="0" algn="l">
              <a:spcBef>
                <a:spcPts val="1240"/>
              </a:spcBef>
              <a:spcAft>
                <a:spcPts val="0"/>
              </a:spcAft>
              <a:buSzPts val="3300"/>
              <a:buChar char="•"/>
            </a:pPr>
            <a:r>
              <a:rPr lang="en-US" sz="3300">
                <a:solidFill>
                  <a:srgbClr val="002060"/>
                </a:solidFill>
                <a:latin typeface="Arial"/>
                <a:ea typeface="Arial"/>
                <a:cs typeface="Arial"/>
                <a:sym typeface="Arial"/>
              </a:rPr>
              <a:t>গোছ দ্রুত আরোগ্য হয়।</a:t>
            </a:r>
            <a:endParaRPr sz="3300"/>
          </a:p>
          <a:p>
            <a:pPr indent="-209550" lvl="0" marL="285750" rtl="0" algn="l">
              <a:spcBef>
                <a:spcPts val="1240"/>
              </a:spcBef>
              <a:spcAft>
                <a:spcPts val="0"/>
              </a:spcAft>
              <a:buSzPts val="3300"/>
              <a:buChar char="•"/>
            </a:pPr>
            <a:r>
              <a:rPr lang="en-US" sz="3300">
                <a:solidFill>
                  <a:srgbClr val="002060"/>
                </a:solidFill>
                <a:latin typeface="Arial"/>
                <a:ea typeface="Arial"/>
                <a:cs typeface="Arial"/>
                <a:sym typeface="Arial"/>
              </a:rPr>
              <a:t>বৃদ্ধি অব্যাহত থাকে।</a:t>
            </a:r>
            <a:endParaRPr sz="3300"/>
          </a:p>
          <a:p>
            <a:pPr indent="0" lvl="0" marL="285750" rtl="0" algn="l">
              <a:spcBef>
                <a:spcPts val="1240"/>
              </a:spcBef>
              <a:spcAft>
                <a:spcPts val="0"/>
              </a:spcAft>
              <a:buSzPts val="4640"/>
              <a:buNone/>
            </a:pPr>
            <a:r>
              <a:t/>
            </a:r>
            <a:endParaRPr sz="3300">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A picture containing outdoor, yellow, sitting, green&#10;&#10;Description generated with very high confidence" id="150" name="Google Shape;150;p27"/>
          <p:cNvPicPr preferRelativeResize="0"/>
          <p:nvPr>
            <p:ph idx="1" type="body"/>
          </p:nvPr>
        </p:nvPicPr>
        <p:blipFill rotWithShape="1">
          <a:blip r:embed="rId3">
            <a:alphaModFix/>
          </a:blip>
          <a:srcRect b="2" l="5884" r="15830" t="0"/>
          <a:stretch/>
        </p:blipFill>
        <p:spPr>
          <a:xfrm>
            <a:off x="8718165" y="432522"/>
            <a:ext cx="3261063" cy="3124200"/>
          </a:xfrm>
          <a:prstGeom prst="rect">
            <a:avLst/>
          </a:prstGeom>
          <a:noFill/>
          <a:ln>
            <a:noFill/>
          </a:ln>
        </p:spPr>
      </p:pic>
      <p:sp>
        <p:nvSpPr>
          <p:cNvPr id="151" name="Google Shape;151;p27"/>
          <p:cNvSpPr txBox="1"/>
          <p:nvPr/>
        </p:nvSpPr>
        <p:spPr>
          <a:xfrm>
            <a:off x="1652147" y="1676400"/>
            <a:ext cx="5985300" cy="2272200"/>
          </a:xfrm>
          <a:prstGeom prst="rect">
            <a:avLst/>
          </a:prstGeom>
          <a:noFill/>
          <a:ln>
            <a:noFill/>
          </a:ln>
        </p:spPr>
        <p:txBody>
          <a:bodyPr anchorCtr="0" anchor="t" bIns="45700" lIns="91425" spcFirstLastPara="1" rIns="91425" wrap="square" tIns="45700">
            <a:noAutofit/>
          </a:bodyPr>
          <a:lstStyle/>
          <a:p>
            <a:pPr indent="-199390" lvl="0" marL="285750" marR="0" rtl="0" algn="l">
              <a:spcBef>
                <a:spcPts val="0"/>
              </a:spcBef>
              <a:spcAft>
                <a:spcPts val="0"/>
              </a:spcAft>
              <a:buClr>
                <a:srgbClr val="1186C3"/>
              </a:buClr>
              <a:buSzPts val="2700"/>
              <a:buFont typeface="Arial"/>
              <a:buChar char="•"/>
            </a:pPr>
            <a:r>
              <a:rPr b="0" i="0" lang="en-US" sz="2700" u="none" cap="none" strike="noStrike">
                <a:solidFill>
                  <a:schemeClr val="dk1"/>
                </a:solidFill>
                <a:latin typeface="Arial"/>
                <a:ea typeface="Arial"/>
                <a:cs typeface="Arial"/>
                <a:sym typeface="Arial"/>
              </a:rPr>
              <a:t>বোর্দো মিশ্রন</a:t>
            </a:r>
            <a:endParaRPr b="0" i="0" sz="2700" u="none" cap="none" strike="noStrike">
              <a:solidFill>
                <a:schemeClr val="dk1"/>
              </a:solidFill>
              <a:latin typeface="Arial"/>
              <a:ea typeface="Arial"/>
              <a:cs typeface="Arial"/>
              <a:sym typeface="Arial"/>
            </a:endParaRPr>
          </a:p>
          <a:p>
            <a:pPr indent="-199390" lvl="0" marL="285750" marR="0" rtl="0" algn="l">
              <a:spcBef>
                <a:spcPts val="1160"/>
              </a:spcBef>
              <a:spcAft>
                <a:spcPts val="0"/>
              </a:spcAft>
              <a:buClr>
                <a:srgbClr val="1186C3"/>
              </a:buClr>
              <a:buSzPts val="2700"/>
              <a:buFont typeface="Arial"/>
              <a:buChar char="•"/>
            </a:pPr>
            <a:r>
              <a:rPr b="0" i="0" lang="en-US" sz="2700" u="none" cap="none" strike="noStrike">
                <a:solidFill>
                  <a:schemeClr val="dk1"/>
                </a:solidFill>
                <a:latin typeface="Arial"/>
                <a:ea typeface="Arial"/>
                <a:cs typeface="Arial"/>
                <a:sym typeface="Arial"/>
              </a:rPr>
              <a:t>আলকাতরা</a:t>
            </a:r>
            <a:endParaRPr b="0" i="0" sz="2700" u="none" cap="none" strike="noStrike">
              <a:solidFill>
                <a:schemeClr val="dk1"/>
              </a:solidFill>
              <a:latin typeface="Arial"/>
              <a:ea typeface="Arial"/>
              <a:cs typeface="Arial"/>
              <a:sym typeface="Arial"/>
            </a:endParaRPr>
          </a:p>
          <a:p>
            <a:pPr indent="-199390" lvl="0" marL="285750" marR="0" rtl="0" algn="l">
              <a:spcBef>
                <a:spcPts val="1160"/>
              </a:spcBef>
              <a:spcAft>
                <a:spcPts val="0"/>
              </a:spcAft>
              <a:buClr>
                <a:srgbClr val="1186C3"/>
              </a:buClr>
              <a:buSzPts val="2700"/>
              <a:buFont typeface="Arial"/>
              <a:buChar char="•"/>
            </a:pPr>
            <a:r>
              <a:rPr b="0" i="0" lang="en-US" sz="2700" u="none" cap="none" strike="noStrike">
                <a:solidFill>
                  <a:schemeClr val="dk1"/>
                </a:solidFill>
                <a:latin typeface="Arial"/>
                <a:ea typeface="Arial"/>
                <a:cs typeface="Arial"/>
                <a:sym typeface="Arial"/>
              </a:rPr>
              <a:t>বিটুমিন </a:t>
            </a:r>
            <a:endParaRPr sz="2700"/>
          </a:p>
          <a:p>
            <a:pPr indent="-199390" lvl="0" marL="285750" marR="0" rtl="0" algn="l">
              <a:spcBef>
                <a:spcPts val="1160"/>
              </a:spcBef>
              <a:spcAft>
                <a:spcPts val="0"/>
              </a:spcAft>
              <a:buClr>
                <a:srgbClr val="1186C3"/>
              </a:buClr>
              <a:buSzPts val="2700"/>
              <a:buFont typeface="Arial"/>
              <a:buChar char="•"/>
            </a:pPr>
            <a:r>
              <a:rPr b="0" i="0" lang="en-US" sz="2700" u="none" cap="none" strike="noStrike">
                <a:solidFill>
                  <a:schemeClr val="dk1"/>
                </a:solidFill>
                <a:latin typeface="Arial"/>
                <a:ea typeface="Arial"/>
                <a:cs typeface="Arial"/>
                <a:sym typeface="Arial"/>
              </a:rPr>
              <a:t>কখনও কখনও এঁটেল মাটি ।</a:t>
            </a:r>
            <a:endParaRPr sz="2700"/>
          </a:p>
          <a:p>
            <a:pPr indent="0" lvl="0" marL="0" marR="0" rtl="0" algn="l">
              <a:spcBef>
                <a:spcPts val="960"/>
              </a:spcBef>
              <a:spcAft>
                <a:spcPts val="0"/>
              </a:spcAft>
              <a:buClr>
                <a:srgbClr val="1186C3"/>
              </a:buClr>
              <a:buSzPts val="2610"/>
              <a:buFont typeface="Arial"/>
              <a:buNone/>
            </a:pPr>
            <a:r>
              <a:t/>
            </a:r>
            <a:endParaRPr b="0" i="0" sz="2700" u="none" cap="none" strike="noStrike">
              <a:solidFill>
                <a:schemeClr val="dk1"/>
              </a:solidFill>
              <a:latin typeface="Corbel"/>
              <a:ea typeface="Corbel"/>
              <a:cs typeface="Corbel"/>
              <a:sym typeface="Corbel"/>
            </a:endParaRPr>
          </a:p>
        </p:txBody>
      </p:sp>
      <p:sp>
        <p:nvSpPr>
          <p:cNvPr id="152" name="Google Shape;152;p27"/>
          <p:cNvSpPr txBox="1"/>
          <p:nvPr>
            <p:ph type="title"/>
          </p:nvPr>
        </p:nvSpPr>
        <p:spPr>
          <a:xfrm>
            <a:off x="1652154" y="353291"/>
            <a:ext cx="5985163" cy="90400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Arial"/>
              <a:buNone/>
            </a:pPr>
            <a:r>
              <a:rPr lang="en-US" sz="3600">
                <a:latin typeface="Arial"/>
                <a:ea typeface="Arial"/>
                <a:cs typeface="Arial"/>
                <a:sym typeface="Arial"/>
              </a:rPr>
              <a:t>বৃক্ষের ড্রেসিং এর উপকরনঃ</a:t>
            </a:r>
            <a:endParaRPr sz="3600">
              <a:latin typeface="Arial"/>
              <a:ea typeface="Arial"/>
              <a:cs typeface="Arial"/>
              <a:sym typeface="Arial"/>
            </a:endParaRPr>
          </a:p>
        </p:txBody>
      </p:sp>
      <p:sp>
        <p:nvSpPr>
          <p:cNvPr id="153" name="Google Shape;153;p27"/>
          <p:cNvSpPr txBox="1"/>
          <p:nvPr/>
        </p:nvSpPr>
        <p:spPr>
          <a:xfrm>
            <a:off x="4502975" y="4961095"/>
            <a:ext cx="6905100" cy="146790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বোর্দো মিশ্রণ উপকরন অনুপাতঃ</a:t>
            </a:r>
            <a:endParaRPr b="0" i="0" sz="28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en-US" sz="2800" u="none" cap="none" strike="noStrike">
                <a:solidFill>
                  <a:schemeClr val="lt1"/>
                </a:solidFill>
                <a:latin typeface="Arial"/>
                <a:ea typeface="Arial"/>
                <a:cs typeface="Arial"/>
                <a:sym typeface="Arial"/>
              </a:rPr>
              <a:t>১০০ গ্রাম তুঁতে, ১০০ গ্রাম চুন ও ১ লিটার পানি একত্রে মিশিয়ে এ মিশ্রণ তৈরি করতে হয়।</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1484310" y="602674"/>
            <a:ext cx="9550800" cy="820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000"/>
              <a:buFont typeface="Arial"/>
              <a:buNone/>
            </a:pPr>
            <a:r>
              <a:rPr lang="en-US">
                <a:solidFill>
                  <a:srgbClr val="7030A0"/>
                </a:solidFill>
                <a:latin typeface="Arial"/>
                <a:ea typeface="Arial"/>
                <a:cs typeface="Arial"/>
                <a:sym typeface="Arial"/>
              </a:rPr>
              <a:t>ড্রেসিং পদ্ধতি</a:t>
            </a:r>
            <a:endParaRPr>
              <a:solidFill>
                <a:srgbClr val="7030A0"/>
              </a:solidFill>
              <a:latin typeface="Arial"/>
              <a:ea typeface="Arial"/>
              <a:cs typeface="Arial"/>
              <a:sym typeface="Arial"/>
            </a:endParaRPr>
          </a:p>
        </p:txBody>
      </p:sp>
      <p:sp>
        <p:nvSpPr>
          <p:cNvPr id="159" name="Google Shape;159;p28"/>
          <p:cNvSpPr txBox="1"/>
          <p:nvPr>
            <p:ph idx="1" type="body"/>
          </p:nvPr>
        </p:nvSpPr>
        <p:spPr>
          <a:xfrm>
            <a:off x="1371600" y="1922319"/>
            <a:ext cx="10131300" cy="3868800"/>
          </a:xfrm>
          <a:prstGeom prst="rect">
            <a:avLst/>
          </a:prstGeom>
          <a:noFill/>
          <a:ln>
            <a:noFill/>
          </a:ln>
        </p:spPr>
        <p:txBody>
          <a:bodyPr anchorCtr="0" anchor="ctr" bIns="45700" lIns="91425" spcFirstLastPara="1" rIns="91425" wrap="square" tIns="45700">
            <a:normAutofit lnSpcReduction="10000"/>
          </a:bodyPr>
          <a:lstStyle/>
          <a:p>
            <a:pPr indent="-331470" lvl="0" marL="285750" rtl="0" algn="just">
              <a:spcBef>
                <a:spcPts val="0"/>
              </a:spcBef>
              <a:spcAft>
                <a:spcPts val="0"/>
              </a:spcAft>
              <a:buSzPts val="5220"/>
              <a:buChar char="•"/>
            </a:pPr>
            <a:r>
              <a:rPr lang="en-US" sz="3600">
                <a:solidFill>
                  <a:srgbClr val="002060"/>
                </a:solidFill>
                <a:latin typeface="Arial"/>
                <a:ea typeface="Arial"/>
                <a:cs typeface="Arial"/>
                <a:sym typeface="Arial"/>
              </a:rPr>
              <a:t>প্রথমে ক্ষতস্থান ধারালো ছুরি বা দা দিয়ে চেছেঁ পরিষ্কার করতে হবে। এরপর ক্ষতস্থানে আলকাতরা, বোর্দামিক্সার বা উপযুক্ত ছত্রাকনাশক পেষ্টের মত করে লেপে দিয়ে পলিথিন দ্বারা বেধেঁ দিতে হবে কয়েকদিন পর ক্ষতস্থান শুকিয়ে আস্তে আস্তে নতুন টিস্যু হয়ে ক্ষতস্থান ভরাট হয়ে যাবে।</a:t>
            </a:r>
            <a:endParaRPr sz="3600">
              <a:solidFill>
                <a:srgbClr val="00206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idx="1" type="body"/>
          </p:nvPr>
        </p:nvSpPr>
        <p:spPr>
          <a:xfrm>
            <a:off x="1475503" y="1808025"/>
            <a:ext cx="7176000" cy="3983100"/>
          </a:xfrm>
          <a:prstGeom prst="rect">
            <a:avLst/>
          </a:prstGeom>
          <a:noFill/>
          <a:ln>
            <a:noFill/>
          </a:ln>
        </p:spPr>
        <p:txBody>
          <a:bodyPr anchorCtr="0" anchor="ctr" bIns="45700" lIns="91425" spcFirstLastPara="1" rIns="91425" wrap="square" tIns="45700">
            <a:noAutofit/>
          </a:bodyPr>
          <a:lstStyle/>
          <a:p>
            <a:pPr indent="0" lvl="0" marL="285750" rtl="0" algn="just">
              <a:spcBef>
                <a:spcPts val="0"/>
              </a:spcBef>
              <a:spcAft>
                <a:spcPts val="0"/>
              </a:spcAft>
              <a:buSzPts val="5800"/>
              <a:buNone/>
            </a:pPr>
            <a:r>
              <a:t/>
            </a:r>
            <a:endParaRPr sz="4000">
              <a:solidFill>
                <a:srgbClr val="7030A0"/>
              </a:solidFill>
              <a:latin typeface="Arial"/>
              <a:ea typeface="Arial"/>
              <a:cs typeface="Arial"/>
              <a:sym typeface="Arial"/>
            </a:endParaRPr>
          </a:p>
          <a:p>
            <a:pPr indent="-285750" lvl="0" marL="285750" rtl="0" algn="just">
              <a:spcBef>
                <a:spcPts val="1400"/>
              </a:spcBef>
              <a:spcAft>
                <a:spcPts val="0"/>
              </a:spcAft>
              <a:buSzPts val="5800"/>
              <a:buChar char="•"/>
            </a:pPr>
            <a:r>
              <a:rPr lang="en-US" sz="4000">
                <a:solidFill>
                  <a:srgbClr val="7030A0"/>
                </a:solidFill>
                <a:latin typeface="Arial"/>
                <a:ea typeface="Arial"/>
                <a:cs typeface="Arial"/>
                <a:sym typeface="Arial"/>
              </a:rPr>
              <a:t>কোন ধরনের গাছে প্রুনিং করা হয়?</a:t>
            </a:r>
            <a:endParaRPr/>
          </a:p>
          <a:p>
            <a:pPr indent="-285750" lvl="0" marL="285750" rtl="0" algn="just">
              <a:spcBef>
                <a:spcPts val="1400"/>
              </a:spcBef>
              <a:spcAft>
                <a:spcPts val="0"/>
              </a:spcAft>
              <a:buSzPts val="5800"/>
              <a:buChar char="•"/>
            </a:pPr>
            <a:r>
              <a:rPr lang="en-US" sz="4000">
                <a:solidFill>
                  <a:srgbClr val="7030A0"/>
                </a:solidFill>
                <a:latin typeface="Arial"/>
                <a:ea typeface="Arial"/>
                <a:cs typeface="Arial"/>
                <a:sym typeface="Arial"/>
              </a:rPr>
              <a:t>সকল ট্রেনিং প্রুনিং নয় কেন?</a:t>
            </a:r>
            <a:endParaRPr/>
          </a:p>
          <a:p>
            <a:pPr indent="-285750" lvl="0" marL="285750" rtl="0" algn="just">
              <a:spcBef>
                <a:spcPts val="1400"/>
              </a:spcBef>
              <a:spcAft>
                <a:spcPts val="0"/>
              </a:spcAft>
              <a:buSzPts val="5800"/>
              <a:buChar char="•"/>
            </a:pPr>
            <a:r>
              <a:rPr lang="en-US" sz="4000">
                <a:solidFill>
                  <a:srgbClr val="7030A0"/>
                </a:solidFill>
                <a:latin typeface="Arial"/>
                <a:ea typeface="Arial"/>
                <a:cs typeface="Arial"/>
                <a:sym typeface="Arial"/>
              </a:rPr>
              <a:t>ড্রেসিং এর উপকারিতা কি?</a:t>
            </a:r>
            <a:endParaRPr/>
          </a:p>
          <a:p>
            <a:pPr indent="-285750" lvl="0" marL="285750" rtl="0" algn="just">
              <a:spcBef>
                <a:spcPts val="1400"/>
              </a:spcBef>
              <a:spcAft>
                <a:spcPts val="0"/>
              </a:spcAft>
              <a:buSzPts val="5800"/>
              <a:buChar char="•"/>
            </a:pPr>
            <a:r>
              <a:rPr lang="en-US" sz="4000">
                <a:solidFill>
                  <a:srgbClr val="7030A0"/>
                </a:solidFill>
                <a:latin typeface="Arial"/>
                <a:ea typeface="Arial"/>
                <a:cs typeface="Arial"/>
                <a:sym typeface="Arial"/>
              </a:rPr>
              <a:t>ট্রেনিং এর উদ্দেশ্য কি?</a:t>
            </a:r>
            <a:endParaRPr/>
          </a:p>
          <a:p>
            <a:pPr indent="0" lvl="0" marL="285750" rtl="0" algn="just">
              <a:spcBef>
                <a:spcPts val="1400"/>
              </a:spcBef>
              <a:spcAft>
                <a:spcPts val="0"/>
              </a:spcAft>
              <a:buSzPts val="5800"/>
              <a:buNone/>
            </a:pPr>
            <a:r>
              <a:t/>
            </a:r>
            <a:endParaRPr sz="4000">
              <a:solidFill>
                <a:srgbClr val="7030A0"/>
              </a:solidFill>
            </a:endParaRPr>
          </a:p>
        </p:txBody>
      </p:sp>
      <p:sp>
        <p:nvSpPr>
          <p:cNvPr id="165" name="Google Shape;165;p29"/>
          <p:cNvSpPr txBox="1"/>
          <p:nvPr>
            <p:ph type="title"/>
          </p:nvPr>
        </p:nvSpPr>
        <p:spPr>
          <a:xfrm>
            <a:off x="1286884" y="238992"/>
            <a:ext cx="9654600" cy="10806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Arial"/>
              <a:buNone/>
            </a:pPr>
            <a:r>
              <a:rPr lang="en-US" sz="5400">
                <a:latin typeface="Arial"/>
                <a:ea typeface="Arial"/>
                <a:cs typeface="Arial"/>
                <a:sym typeface="Arial"/>
              </a:rPr>
              <a:t>মূল্যায়ন</a:t>
            </a:r>
            <a:endParaRPr sz="5400">
              <a:latin typeface="Arial"/>
              <a:ea typeface="Arial"/>
              <a:cs typeface="Arial"/>
              <a:sym typeface="Arial"/>
            </a:endParaRPr>
          </a:p>
        </p:txBody>
      </p:sp>
      <p:pic>
        <p:nvPicPr>
          <p:cNvPr descr="A group of people sitting at a table&#10;&#10;Description generated with very high confidence" id="166" name="Google Shape;166;p29"/>
          <p:cNvPicPr preferRelativeResize="0"/>
          <p:nvPr/>
        </p:nvPicPr>
        <p:blipFill rotWithShape="1">
          <a:blip r:embed="rId3">
            <a:alphaModFix/>
          </a:blip>
          <a:srcRect b="0" l="0" r="0" t="0"/>
          <a:stretch/>
        </p:blipFill>
        <p:spPr>
          <a:xfrm>
            <a:off x="9258875" y="1673972"/>
            <a:ext cx="2932276" cy="2755225"/>
          </a:xfrm>
          <a:custGeom>
            <a:rect b="b" l="l" r="r" t="t"/>
            <a:pathLst>
              <a:path extrusionOk="0" h="5032375" w="4636009">
                <a:moveTo>
                  <a:pt x="0" y="0"/>
                </a:moveTo>
                <a:lnTo>
                  <a:pt x="4636009" y="0"/>
                </a:lnTo>
                <a:lnTo>
                  <a:pt x="4636009" y="5032375"/>
                </a:lnTo>
                <a:lnTo>
                  <a:pt x="0" y="5032375"/>
                </a:ln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close up of a sign&#10;&#10;Description generated with high confidence" id="171" name="Google Shape;171;p30"/>
          <p:cNvPicPr preferRelativeResize="0"/>
          <p:nvPr/>
        </p:nvPicPr>
        <p:blipFill rotWithShape="1">
          <a:blip r:embed="rId3">
            <a:alphaModFix/>
          </a:blip>
          <a:srcRect b="0" l="447" r="0" t="0"/>
          <a:stretch/>
        </p:blipFill>
        <p:spPr>
          <a:xfrm>
            <a:off x="8355775" y="0"/>
            <a:ext cx="3836226" cy="2925525"/>
          </a:xfrm>
          <a:prstGeom prst="rect">
            <a:avLst/>
          </a:prstGeom>
          <a:noFill/>
          <a:ln>
            <a:noFill/>
          </a:ln>
        </p:spPr>
      </p:pic>
      <p:sp>
        <p:nvSpPr>
          <p:cNvPr id="172" name="Google Shape;172;p30"/>
          <p:cNvSpPr/>
          <p:nvPr/>
        </p:nvSpPr>
        <p:spPr>
          <a:xfrm>
            <a:off x="1509004" y="2925525"/>
            <a:ext cx="9174000" cy="49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rPr b="1" i="0" lang="en-US" sz="3600" u="none" cap="none" strike="noStrike">
                <a:solidFill>
                  <a:srgbClr val="FF00FF"/>
                </a:solidFill>
              </a:rPr>
              <a:t>ট্রেনিং ও প্রুনিং এর উপকারিতা লিখ।</a:t>
            </a:r>
            <a:endParaRPr b="1" i="0" sz="3600" u="none" cap="none" strike="noStrike">
              <a:solidFill>
                <a:srgbClr val="FF00FF"/>
              </a:solidFill>
              <a:latin typeface="Corbel"/>
              <a:ea typeface="Corbel"/>
              <a:cs typeface="Corbel"/>
              <a:sym typeface="Corbel"/>
            </a:endParaRPr>
          </a:p>
        </p:txBody>
      </p:sp>
      <p:sp>
        <p:nvSpPr>
          <p:cNvPr id="173" name="Google Shape;173;p30"/>
          <p:cNvSpPr/>
          <p:nvPr/>
        </p:nvSpPr>
        <p:spPr>
          <a:xfrm>
            <a:off x="1167252" y="268417"/>
            <a:ext cx="4965600" cy="2014500"/>
          </a:xfrm>
          <a:prstGeom prst="wedgeEllipseCallout">
            <a:avLst>
              <a:gd fmla="val -20833" name="adj1"/>
              <a:gd fmla="val 62500" name="adj2"/>
            </a:avLst>
          </a:prstGeom>
          <a:solidFill>
            <a:srgbClr val="DBC0F3"/>
          </a:solidFill>
          <a:ln cap="rnd" cmpd="sng" w="15875">
            <a:solidFill>
              <a:srgbClr val="237D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orbel"/>
              <a:buNone/>
            </a:pPr>
            <a:r>
              <a:t/>
            </a:r>
            <a:endParaRPr b="0" i="0" sz="3600" u="none" cap="none" strike="noStrike">
              <a:solidFill>
                <a:srgbClr val="262626"/>
              </a:solidFill>
              <a:latin typeface="Arial"/>
              <a:ea typeface="Arial"/>
              <a:cs typeface="Arial"/>
              <a:sym typeface="Arial"/>
            </a:endParaRPr>
          </a:p>
          <a:p>
            <a:pPr indent="0" lvl="0" marL="0" marR="0" rtl="0" algn="ctr">
              <a:spcBef>
                <a:spcPts val="0"/>
              </a:spcBef>
              <a:spcAft>
                <a:spcPts val="0"/>
              </a:spcAft>
              <a:buClr>
                <a:srgbClr val="262626"/>
              </a:buClr>
              <a:buSzPts val="4000"/>
              <a:buFont typeface="Arial"/>
              <a:buNone/>
            </a:pPr>
            <a:r>
              <a:rPr b="0" i="0" lang="en-US" sz="4000" u="none" cap="none" strike="noStrike">
                <a:solidFill>
                  <a:srgbClr val="262626"/>
                </a:solidFill>
                <a:latin typeface="Arial"/>
                <a:ea typeface="Arial"/>
                <a:cs typeface="Arial"/>
                <a:sym typeface="Arial"/>
              </a:rPr>
              <a:t>বাড়ির কাজ</a:t>
            </a:r>
            <a:r>
              <a:rPr b="0" i="0" lang="en-US" sz="3600" u="none" cap="none" strike="noStrike">
                <a:solidFill>
                  <a:srgbClr val="262626"/>
                </a:solidFill>
                <a:latin typeface="Arial"/>
                <a:ea typeface="Arial"/>
                <a:cs typeface="Arial"/>
                <a:sym typeface="Arial"/>
              </a:rPr>
              <a:t> </a:t>
            </a:r>
            <a:br>
              <a:rPr b="0" i="0" lang="en-US" sz="3600" u="none" cap="none" strike="noStrike">
                <a:solidFill>
                  <a:srgbClr val="262626"/>
                </a:solidFill>
                <a:latin typeface="Arial"/>
                <a:ea typeface="Arial"/>
                <a:cs typeface="Arial"/>
                <a:sym typeface="Arial"/>
              </a:rPr>
            </a:br>
            <a:endParaRPr b="0" i="0" sz="3600" u="none" cap="none" strike="noStrike">
              <a:solidFill>
                <a:srgbClr val="0C0C0C"/>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nvSpPr>
        <p:spPr>
          <a:xfrm>
            <a:off x="1219200" y="2866967"/>
            <a:ext cx="9753600" cy="161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300">
                <a:solidFill>
                  <a:srgbClr val="FF9900"/>
                </a:solidFill>
                <a:latin typeface="Corbel"/>
                <a:ea typeface="Corbel"/>
                <a:cs typeface="Corbel"/>
                <a:sym typeface="Corbel"/>
              </a:rPr>
              <a:t>ধন্যবাদ</a:t>
            </a:r>
            <a:endParaRPr b="1" sz="9300">
              <a:solidFill>
                <a:srgbClr val="FF990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2" type="body"/>
          </p:nvPr>
        </p:nvSpPr>
        <p:spPr>
          <a:xfrm>
            <a:off x="7156700" y="4132525"/>
            <a:ext cx="3871500" cy="2250900"/>
          </a:xfrm>
          <a:prstGeom prst="rect">
            <a:avLst/>
          </a:prstGeom>
          <a:noFill/>
          <a:ln>
            <a:noFill/>
          </a:ln>
        </p:spPr>
        <p:txBody>
          <a:bodyPr anchorCtr="0" anchor="ctr" bIns="45700" lIns="91425" spcFirstLastPara="1" rIns="91425" wrap="square" tIns="45700">
            <a:noAutofit/>
          </a:bodyPr>
          <a:lstStyle/>
          <a:p>
            <a:pPr indent="0" lvl="0" marL="285750" rtl="0" algn="ctr">
              <a:lnSpc>
                <a:spcPct val="100000"/>
              </a:lnSpc>
              <a:spcBef>
                <a:spcPts val="0"/>
              </a:spcBef>
              <a:spcAft>
                <a:spcPts val="0"/>
              </a:spcAft>
              <a:buNone/>
            </a:pPr>
            <a:r>
              <a:rPr lang="en-US" sz="3100">
                <a:solidFill>
                  <a:srgbClr val="002060"/>
                </a:solidFill>
                <a:latin typeface="Times New Roman"/>
                <a:ea typeface="Times New Roman"/>
                <a:cs typeface="Times New Roman"/>
                <a:sym typeface="Times New Roman"/>
              </a:rPr>
              <a:t>একাদশ-দ্বাদশ শ্রেণি</a:t>
            </a:r>
            <a:endParaRPr sz="3100">
              <a:solidFill>
                <a:srgbClr val="002060"/>
              </a:solidFill>
              <a:latin typeface="Times New Roman"/>
              <a:ea typeface="Times New Roman"/>
              <a:cs typeface="Times New Roman"/>
              <a:sym typeface="Times New Roman"/>
            </a:endParaRPr>
          </a:p>
          <a:p>
            <a:pPr indent="0" lvl="0" marL="285750" rtl="0" algn="ctr">
              <a:lnSpc>
                <a:spcPct val="100000"/>
              </a:lnSpc>
              <a:spcBef>
                <a:spcPts val="0"/>
              </a:spcBef>
              <a:spcAft>
                <a:spcPts val="0"/>
              </a:spcAft>
              <a:buNone/>
            </a:pPr>
            <a:r>
              <a:rPr lang="en-US" sz="3100">
                <a:solidFill>
                  <a:srgbClr val="002060"/>
                </a:solidFill>
                <a:latin typeface="Times New Roman"/>
                <a:ea typeface="Times New Roman"/>
                <a:cs typeface="Times New Roman"/>
                <a:sym typeface="Times New Roman"/>
              </a:rPr>
              <a:t>কৃষিশিক্ষা ২য় পত্র ৪র্থ অধ্যায়: বনায়ন</a:t>
            </a:r>
            <a:endParaRPr sz="3100">
              <a:solidFill>
                <a:srgbClr val="002060"/>
              </a:solidFill>
              <a:latin typeface="Times New Roman"/>
              <a:ea typeface="Times New Roman"/>
              <a:cs typeface="Times New Roman"/>
              <a:sym typeface="Times New Roman"/>
            </a:endParaRPr>
          </a:p>
        </p:txBody>
      </p:sp>
      <p:pic>
        <p:nvPicPr>
          <p:cNvPr id="74" name="Google Shape;74;p16"/>
          <p:cNvPicPr preferRelativeResize="0"/>
          <p:nvPr/>
        </p:nvPicPr>
        <p:blipFill rotWithShape="1">
          <a:blip r:embed="rId3">
            <a:alphaModFix/>
          </a:blip>
          <a:srcRect b="14269" l="14417" r="18083" t="17096"/>
          <a:stretch/>
        </p:blipFill>
        <p:spPr>
          <a:xfrm>
            <a:off x="979200" y="1968700"/>
            <a:ext cx="3871500" cy="3936900"/>
          </a:xfrm>
          <a:prstGeom prst="ellipse">
            <a:avLst/>
          </a:prstGeom>
          <a:noFill/>
          <a:ln>
            <a:noFill/>
          </a:ln>
        </p:spPr>
      </p:pic>
      <p:pic>
        <p:nvPicPr>
          <p:cNvPr id="75" name="Google Shape;75;p16"/>
          <p:cNvPicPr preferRelativeResize="0"/>
          <p:nvPr/>
        </p:nvPicPr>
        <p:blipFill>
          <a:blip r:embed="rId4">
            <a:alphaModFix/>
          </a:blip>
          <a:stretch>
            <a:fillRect/>
          </a:stretch>
        </p:blipFill>
        <p:spPr>
          <a:xfrm>
            <a:off x="0" y="-5"/>
            <a:ext cx="12192000" cy="6858000"/>
          </a:xfrm>
          <a:prstGeom prst="rect">
            <a:avLst/>
          </a:prstGeom>
          <a:noFill/>
          <a:ln>
            <a:noFill/>
          </a:ln>
        </p:spPr>
      </p:pic>
      <p:sp>
        <p:nvSpPr>
          <p:cNvPr id="76" name="Google Shape;76;p16"/>
          <p:cNvSpPr txBox="1"/>
          <p:nvPr>
            <p:ph idx="4294967295" type="ctrTitle"/>
          </p:nvPr>
        </p:nvSpPr>
        <p:spPr>
          <a:xfrm>
            <a:off x="3906475" y="471975"/>
            <a:ext cx="3526800" cy="453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531A88"/>
              </a:buClr>
              <a:buSzPts val="6000"/>
              <a:buFont typeface="Arial"/>
              <a:buNone/>
            </a:pPr>
            <a:r>
              <a:rPr b="1" lang="en-US" sz="5900">
                <a:solidFill>
                  <a:srgbClr val="531A88"/>
                </a:solidFill>
                <a:latin typeface="Arial"/>
                <a:ea typeface="Arial"/>
                <a:cs typeface="Arial"/>
                <a:sym typeface="Arial"/>
              </a:rPr>
              <a:t>পরিচিতি</a:t>
            </a:r>
            <a:endParaRPr b="1" sz="5900">
              <a:solidFill>
                <a:srgbClr val="FF00FF"/>
              </a:solidFill>
              <a:latin typeface="Arial"/>
              <a:ea typeface="Arial"/>
              <a:cs typeface="Arial"/>
              <a:sym typeface="Arial"/>
            </a:endParaRPr>
          </a:p>
        </p:txBody>
      </p:sp>
      <p:sp>
        <p:nvSpPr>
          <p:cNvPr id="77" name="Google Shape;77;p16"/>
          <p:cNvSpPr txBox="1"/>
          <p:nvPr>
            <p:ph idx="4294967295" type="ctrTitle"/>
          </p:nvPr>
        </p:nvSpPr>
        <p:spPr>
          <a:xfrm>
            <a:off x="4850700" y="925875"/>
            <a:ext cx="6750900" cy="1308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531A88"/>
              </a:buClr>
              <a:buSzPts val="6000"/>
              <a:buFont typeface="Arial"/>
              <a:buNone/>
            </a:pPr>
            <a:r>
              <a:rPr b="1" lang="en-US" sz="6600">
                <a:solidFill>
                  <a:srgbClr val="FF00FF"/>
                </a:solidFill>
                <a:latin typeface="Arial"/>
                <a:ea typeface="Arial"/>
                <a:cs typeface="Arial"/>
                <a:sym typeface="Arial"/>
              </a:rPr>
              <a:t>হিরালাল রায়</a:t>
            </a:r>
            <a:endParaRPr b="1" sz="6600">
              <a:solidFill>
                <a:srgbClr val="FF00FF"/>
              </a:solidFill>
              <a:latin typeface="Arial"/>
              <a:ea typeface="Arial"/>
              <a:cs typeface="Arial"/>
              <a:sym typeface="Arial"/>
            </a:endParaRPr>
          </a:p>
        </p:txBody>
      </p:sp>
      <p:sp>
        <p:nvSpPr>
          <p:cNvPr id="78" name="Google Shape;78;p16"/>
          <p:cNvSpPr txBox="1"/>
          <p:nvPr/>
        </p:nvSpPr>
        <p:spPr>
          <a:xfrm>
            <a:off x="4408087" y="2033925"/>
            <a:ext cx="5545500" cy="162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100">
                <a:latin typeface="Corbel"/>
                <a:ea typeface="Corbel"/>
                <a:cs typeface="Corbel"/>
                <a:sym typeface="Corbel"/>
              </a:rPr>
              <a:t>প্রভাষক </a:t>
            </a:r>
            <a:endParaRPr sz="3100">
              <a:latin typeface="Corbel"/>
              <a:ea typeface="Corbel"/>
              <a:cs typeface="Corbel"/>
              <a:sym typeface="Corbel"/>
            </a:endParaRPr>
          </a:p>
          <a:p>
            <a:pPr indent="0" lvl="0" marL="0" rtl="0" algn="ctr">
              <a:spcBef>
                <a:spcPts val="0"/>
              </a:spcBef>
              <a:spcAft>
                <a:spcPts val="0"/>
              </a:spcAft>
              <a:buNone/>
            </a:pPr>
            <a:r>
              <a:rPr lang="en-US" sz="3100">
                <a:latin typeface="Corbel"/>
                <a:ea typeface="Corbel"/>
                <a:cs typeface="Corbel"/>
                <a:sym typeface="Corbel"/>
              </a:rPr>
              <a:t>নশিপুর হাইস্কুল এন্ড কলেজ দিনাজপুর</a:t>
            </a:r>
            <a:endParaRPr sz="31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0" r="0" t="0"/>
          <a:stretch/>
        </p:blipFill>
        <p:spPr>
          <a:xfrm>
            <a:off x="1570981" y="1797626"/>
            <a:ext cx="9858750" cy="3844638"/>
          </a:xfrm>
          <a:prstGeom prst="rect">
            <a:avLst/>
          </a:prstGeom>
          <a:noFill/>
          <a:ln>
            <a:noFill/>
          </a:ln>
        </p:spPr>
      </p:pic>
      <p:sp>
        <p:nvSpPr>
          <p:cNvPr id="84" name="Google Shape;84;p17"/>
          <p:cNvSpPr txBox="1"/>
          <p:nvPr/>
        </p:nvSpPr>
        <p:spPr>
          <a:xfrm>
            <a:off x="2667000" y="966616"/>
            <a:ext cx="6858000" cy="83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u="none" cap="none" strike="noStrike">
                <a:solidFill>
                  <a:schemeClr val="dk1"/>
                </a:solidFill>
                <a:latin typeface="Arial"/>
                <a:ea typeface="Arial"/>
                <a:cs typeface="Arial"/>
                <a:sym typeface="Arial"/>
              </a:rPr>
              <a:t>নিচের চিত্রটি লক্ষ্য করি</a:t>
            </a:r>
            <a:endParaRPr b="0" i="0" sz="4800" u="none" cap="none" strike="noStrike">
              <a:solidFill>
                <a:schemeClr val="dk1"/>
              </a:solidFill>
              <a:latin typeface="Arial"/>
              <a:ea typeface="Arial"/>
              <a:cs typeface="Arial"/>
              <a:sym typeface="Arial"/>
            </a:endParaRPr>
          </a:p>
        </p:txBody>
      </p:sp>
      <p:pic>
        <p:nvPicPr>
          <p:cNvPr id="85" name="Google Shape;85;p17"/>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1345875" y="1995050"/>
            <a:ext cx="10570200" cy="3149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sz="8800">
                <a:latin typeface="Arial"/>
                <a:ea typeface="Arial"/>
                <a:cs typeface="Arial"/>
                <a:sym typeface="Arial"/>
              </a:rPr>
              <a:t>ট্রেনিং,প্রূনিং ও ড্রেসিং</a:t>
            </a:r>
            <a:endParaRPr b="1" sz="8800">
              <a:latin typeface="Arial"/>
              <a:ea typeface="Arial"/>
              <a:cs typeface="Arial"/>
              <a:sym typeface="Arial"/>
            </a:endParaRPr>
          </a:p>
        </p:txBody>
      </p:sp>
      <p:pic>
        <p:nvPicPr>
          <p:cNvPr id="91" name="Google Shape;91;p18"/>
          <p:cNvPicPr preferRelativeResize="0"/>
          <p:nvPr/>
        </p:nvPicPr>
        <p:blipFill>
          <a:blip r:embed="rId3">
            <a:alphaModFix/>
          </a:blip>
          <a:stretch>
            <a:fillRect/>
          </a:stretch>
        </p:blipFill>
        <p:spPr>
          <a:xfrm>
            <a:off x="152400" y="152375"/>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0" y="161934"/>
            <a:ext cx="12192000" cy="6534150"/>
          </a:xfrm>
          <a:prstGeom prst="rect">
            <a:avLst/>
          </a:prstGeom>
          <a:noFill/>
          <a:ln>
            <a:noFill/>
          </a:ln>
        </p:spPr>
      </p:pic>
      <p:sp>
        <p:nvSpPr>
          <p:cNvPr id="97" name="Google Shape;97;p19"/>
          <p:cNvSpPr txBox="1"/>
          <p:nvPr>
            <p:ph idx="1" type="body"/>
          </p:nvPr>
        </p:nvSpPr>
        <p:spPr>
          <a:xfrm>
            <a:off x="1381992" y="2202873"/>
            <a:ext cx="10121100" cy="3588300"/>
          </a:xfrm>
          <a:prstGeom prst="rect">
            <a:avLst/>
          </a:prstGeom>
          <a:noFill/>
          <a:ln>
            <a:noFill/>
          </a:ln>
        </p:spPr>
        <p:txBody>
          <a:bodyPr anchorCtr="0" anchor="ctr" bIns="45700" lIns="91425" spcFirstLastPara="1" rIns="91425" wrap="square" tIns="45700">
            <a:normAutofit lnSpcReduction="10000"/>
          </a:bodyPr>
          <a:lstStyle/>
          <a:p>
            <a:pPr indent="-285750" lvl="0" marL="285750" rtl="0" algn="just">
              <a:spcBef>
                <a:spcPts val="0"/>
              </a:spcBef>
              <a:spcAft>
                <a:spcPts val="0"/>
              </a:spcAft>
              <a:buClr>
                <a:srgbClr val="0000FF"/>
              </a:buClr>
              <a:buSzPts val="5800"/>
              <a:buChar char="•"/>
            </a:pPr>
            <a:r>
              <a:rPr lang="en-US" sz="4000">
                <a:solidFill>
                  <a:srgbClr val="0000FF"/>
                </a:solidFill>
                <a:latin typeface="Arial"/>
                <a:ea typeface="Arial"/>
                <a:cs typeface="Arial"/>
                <a:sym typeface="Arial"/>
              </a:rPr>
              <a:t>বৃক্ষের ট্রেনিং,প্রূনিং ও ড্রেসিং-এর উপকারিতা বর্ণনা করতে পারবে।</a:t>
            </a:r>
            <a:endParaRPr>
              <a:solidFill>
                <a:srgbClr val="0000FF"/>
              </a:solidFill>
            </a:endParaRPr>
          </a:p>
          <a:p>
            <a:pPr indent="-285750" lvl="0" marL="285750" rtl="0" algn="just">
              <a:spcBef>
                <a:spcPts val="1400"/>
              </a:spcBef>
              <a:spcAft>
                <a:spcPts val="0"/>
              </a:spcAft>
              <a:buClr>
                <a:srgbClr val="0000FF"/>
              </a:buClr>
              <a:buSzPts val="5800"/>
              <a:buChar char="•"/>
            </a:pPr>
            <a:r>
              <a:rPr lang="en-US" sz="4000">
                <a:solidFill>
                  <a:srgbClr val="0000FF"/>
                </a:solidFill>
                <a:latin typeface="Arial"/>
                <a:ea typeface="Arial"/>
                <a:cs typeface="Arial"/>
                <a:sym typeface="Arial"/>
              </a:rPr>
              <a:t>বৃক্ষের ট্রেনিং,প্রূনিং ও ড্রেসিং-এর কৌশল আয়ত্ত করতে পারবে।</a:t>
            </a:r>
            <a:endParaRPr sz="4000">
              <a:solidFill>
                <a:srgbClr val="0000FF"/>
              </a:solidFill>
              <a:latin typeface="Arial"/>
              <a:ea typeface="Arial"/>
              <a:cs typeface="Arial"/>
              <a:sym typeface="Arial"/>
            </a:endParaRPr>
          </a:p>
        </p:txBody>
      </p:sp>
      <p:sp>
        <p:nvSpPr>
          <p:cNvPr id="98" name="Google Shape;98;p19"/>
          <p:cNvSpPr txBox="1"/>
          <p:nvPr>
            <p:ph type="title"/>
          </p:nvPr>
        </p:nvSpPr>
        <p:spPr>
          <a:xfrm>
            <a:off x="1484311" y="685800"/>
            <a:ext cx="9467700" cy="1434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7200"/>
              <a:buFont typeface="Arial"/>
              <a:buNone/>
            </a:pPr>
            <a:r>
              <a:rPr lang="en-US" sz="7200">
                <a:solidFill>
                  <a:srgbClr val="7030A0"/>
                </a:solidFill>
                <a:latin typeface="Arial"/>
                <a:ea typeface="Arial"/>
                <a:cs typeface="Arial"/>
                <a:sym typeface="Arial"/>
              </a:rPr>
              <a:t>শিখনফল</a:t>
            </a:r>
            <a:endParaRPr sz="7200">
              <a:solidFill>
                <a:srgbClr val="7030A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1484312" y="685801"/>
            <a:ext cx="9311700" cy="477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Arial"/>
              <a:buNone/>
            </a:pPr>
            <a:r>
              <a:rPr lang="en-US" sz="6000">
                <a:latin typeface="Arial"/>
                <a:ea typeface="Arial"/>
                <a:cs typeface="Arial"/>
                <a:sym typeface="Arial"/>
              </a:rPr>
              <a:t>বৃক্ষের ট্রেনিং</a:t>
            </a:r>
            <a:endParaRPr sz="6000">
              <a:latin typeface="Arial"/>
              <a:ea typeface="Arial"/>
              <a:cs typeface="Arial"/>
              <a:sym typeface="Arial"/>
            </a:endParaRPr>
          </a:p>
        </p:txBody>
      </p:sp>
      <p:sp>
        <p:nvSpPr>
          <p:cNvPr id="104" name="Google Shape;104;p20"/>
          <p:cNvSpPr txBox="1"/>
          <p:nvPr>
            <p:ph idx="1" type="body"/>
          </p:nvPr>
        </p:nvSpPr>
        <p:spPr>
          <a:xfrm>
            <a:off x="2305125" y="1745675"/>
            <a:ext cx="8490900" cy="47106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None/>
            </a:pPr>
            <a:r>
              <a:rPr lang="en-US" sz="4400">
                <a:solidFill>
                  <a:srgbClr val="002060"/>
                </a:solidFill>
                <a:latin typeface="Arial"/>
                <a:ea typeface="Arial"/>
                <a:cs typeface="Arial"/>
                <a:sym typeface="Arial"/>
              </a:rPr>
              <a:t>গাছের সুন্দর ও মজবুত অবকাঠামো পাওয়ার লক্ষ্যে গাছের প্রাথমিক  অবস্থায় যে ছাটাইকরণ করা হয় তাকে বৃক্ষের ট্রেনিং বলে।</a:t>
            </a:r>
            <a:endParaRPr sz="4400"/>
          </a:p>
          <a:p>
            <a:pPr indent="-47275" lvl="0" marL="285750" rtl="0" algn="just">
              <a:spcBef>
                <a:spcPts val="1118"/>
              </a:spcBef>
              <a:spcAft>
                <a:spcPts val="0"/>
              </a:spcAft>
              <a:buSzPts val="4060"/>
              <a:buNone/>
            </a:pPr>
            <a:r>
              <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1484300" y="685805"/>
            <a:ext cx="9311700" cy="624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Arial"/>
              <a:buNone/>
            </a:pPr>
            <a:r>
              <a:rPr lang="en-US" sz="6000">
                <a:latin typeface="Arial"/>
                <a:ea typeface="Arial"/>
                <a:cs typeface="Arial"/>
                <a:sym typeface="Arial"/>
              </a:rPr>
              <a:t>বৃক্ষের ট্রেনিং শ্রেনীবিভাগ</a:t>
            </a:r>
            <a:endParaRPr sz="6000">
              <a:latin typeface="Arial"/>
              <a:ea typeface="Arial"/>
              <a:cs typeface="Arial"/>
              <a:sym typeface="Arial"/>
            </a:endParaRPr>
          </a:p>
        </p:txBody>
      </p:sp>
      <p:sp>
        <p:nvSpPr>
          <p:cNvPr id="110" name="Google Shape;110;p21"/>
          <p:cNvSpPr txBox="1"/>
          <p:nvPr>
            <p:ph idx="1" type="body"/>
          </p:nvPr>
        </p:nvSpPr>
        <p:spPr>
          <a:xfrm>
            <a:off x="1484312" y="1745673"/>
            <a:ext cx="10018711" cy="4710545"/>
          </a:xfrm>
          <a:prstGeom prst="rect">
            <a:avLst/>
          </a:prstGeom>
          <a:noFill/>
          <a:ln>
            <a:noFill/>
          </a:ln>
        </p:spPr>
        <p:txBody>
          <a:bodyPr anchorCtr="0" anchor="ctr" bIns="45700" lIns="91425" spcFirstLastPara="1" rIns="91425" wrap="square" tIns="45700">
            <a:noAutofit/>
          </a:bodyPr>
          <a:lstStyle/>
          <a:p>
            <a:pPr indent="0" lvl="0" marL="0" rtl="0" algn="just">
              <a:spcBef>
                <a:spcPts val="1118"/>
              </a:spcBef>
              <a:spcAft>
                <a:spcPts val="0"/>
              </a:spcAft>
              <a:buNone/>
            </a:pPr>
            <a:r>
              <a:rPr lang="en-US" sz="2700">
                <a:solidFill>
                  <a:srgbClr val="7030A0"/>
                </a:solidFill>
                <a:latin typeface="Arial"/>
                <a:ea typeface="Arial"/>
                <a:cs typeface="Arial"/>
                <a:sym typeface="Arial"/>
              </a:rPr>
              <a:t>ট্রেনিং এর প্রকারভেদ বা পদ্ধতিঃ</a:t>
            </a:r>
            <a:endParaRPr sz="2700">
              <a:solidFill>
                <a:srgbClr val="7030A0"/>
              </a:solidFill>
              <a:latin typeface="Arial"/>
              <a:ea typeface="Arial"/>
              <a:cs typeface="Arial"/>
              <a:sym typeface="Arial"/>
            </a:endParaRPr>
          </a:p>
          <a:p>
            <a:pPr indent="-218725" lvl="0" marL="285750" rtl="0" algn="just">
              <a:spcBef>
                <a:spcPts val="1118"/>
              </a:spcBef>
              <a:spcAft>
                <a:spcPts val="0"/>
              </a:spcAft>
              <a:buSzPts val="2700"/>
              <a:buChar char="●"/>
            </a:pPr>
            <a:r>
              <a:rPr lang="en-US" sz="2700">
                <a:solidFill>
                  <a:srgbClr val="002060"/>
                </a:solidFill>
                <a:latin typeface="Arial"/>
                <a:ea typeface="Arial"/>
                <a:cs typeface="Arial"/>
                <a:sym typeface="Arial"/>
              </a:rPr>
              <a:t>১. উচ্চ কেন্দ্র ট্রেনিং- </a:t>
            </a:r>
            <a:r>
              <a:rPr lang="en-US" sz="2700">
                <a:latin typeface="Arial"/>
                <a:ea typeface="Arial"/>
                <a:cs typeface="Arial"/>
                <a:sym typeface="Arial"/>
              </a:rPr>
              <a:t>প্রধান কান্ডটিকে ছঁটাই না করে শুধু শাখা প্রশাখা অপসারন করা হয়।যেমন-সেগুন,গর্জন,মেহগনি ইত্যাদি।</a:t>
            </a:r>
            <a:endParaRPr sz="2700"/>
          </a:p>
          <a:p>
            <a:pPr indent="-218725" lvl="0" marL="285750" rtl="0" algn="just">
              <a:spcBef>
                <a:spcPts val="1118"/>
              </a:spcBef>
              <a:spcAft>
                <a:spcPts val="0"/>
              </a:spcAft>
              <a:buSzPts val="2700"/>
              <a:buChar char="●"/>
            </a:pPr>
            <a:r>
              <a:rPr lang="en-US" sz="2700">
                <a:latin typeface="Arial"/>
                <a:ea typeface="Arial"/>
                <a:cs typeface="Arial"/>
                <a:sym typeface="Arial"/>
              </a:rPr>
              <a:t>২. মুক্ত কেন্দ্র ট্রেনিং- প্রধান কান্ডটিকে বৃদ্ধির সুযোগ দিয়ে পরে অগ্রভাগ ছেটে দেওয়া হয়। এতে গাছ মাঝারি উচ্চতার হয় এবং চারপাশে ছড়ায়। </a:t>
            </a:r>
            <a:endParaRPr sz="2700">
              <a:latin typeface="Arial"/>
              <a:ea typeface="Arial"/>
              <a:cs typeface="Arial"/>
              <a:sym typeface="Arial"/>
            </a:endParaRPr>
          </a:p>
          <a:p>
            <a:pPr indent="-218725" lvl="0" marL="285750" rtl="0" algn="just">
              <a:spcBef>
                <a:spcPts val="1118"/>
              </a:spcBef>
              <a:spcAft>
                <a:spcPts val="0"/>
              </a:spcAft>
              <a:buSzPts val="2700"/>
              <a:buChar char="●"/>
            </a:pPr>
            <a:r>
              <a:rPr lang="en-US" sz="2700">
                <a:latin typeface="Arial"/>
                <a:ea typeface="Arial"/>
                <a:cs typeface="Arial"/>
                <a:sym typeface="Arial"/>
              </a:rPr>
              <a:t>৩. নাতি উচ্চ কেন্দ্র ট্রেনিং- প্রধান কান্ডকে প্রাথমিকভাবে ভালভাবে বাড়তে দেওয়া হয়। চারপাশে গাছ ছড়িয়ে যায় এবং খাটো থাকে।যেমন- আম,জাম আপেল। </a:t>
            </a:r>
            <a:endParaRPr sz="2700">
              <a:latin typeface="Arial"/>
              <a:ea typeface="Arial"/>
              <a:cs typeface="Arial"/>
              <a:sym typeface="Arial"/>
            </a:endParaRPr>
          </a:p>
          <a:p>
            <a:pPr indent="-218725" lvl="0" marL="285750" rtl="0" algn="just">
              <a:spcBef>
                <a:spcPts val="1118"/>
              </a:spcBef>
              <a:spcAft>
                <a:spcPts val="0"/>
              </a:spcAft>
              <a:buSzPts val="2700"/>
              <a:buChar char="●"/>
            </a:pPr>
            <a:r>
              <a:rPr lang="en-US" sz="2700">
                <a:latin typeface="Arial"/>
                <a:ea typeface="Arial"/>
                <a:cs typeface="Arial"/>
                <a:sym typeface="Arial"/>
              </a:rPr>
              <a:t>৪. স্পেলিয়ার ট্রেনিং</a:t>
            </a:r>
            <a:endParaRPr sz="2700">
              <a:latin typeface="Arial"/>
              <a:ea typeface="Arial"/>
              <a:cs typeface="Arial"/>
              <a:sym typeface="Arial"/>
            </a:endParaRPr>
          </a:p>
          <a:p>
            <a:pPr indent="-47275" lvl="0" marL="285750" rtl="0" algn="just">
              <a:spcBef>
                <a:spcPts val="1118"/>
              </a:spcBef>
              <a:spcAft>
                <a:spcPts val="0"/>
              </a:spcAft>
              <a:buSzPts val="4060"/>
              <a:buNone/>
            </a:pPr>
            <a:r>
              <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1484311" y="685800"/>
            <a:ext cx="9644400" cy="7896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Clr>
                <a:schemeClr val="dk1"/>
              </a:buClr>
              <a:buSzPts val="4000"/>
              <a:buFont typeface="Arial"/>
              <a:buNone/>
            </a:pPr>
            <a:r>
              <a:rPr lang="en-US" sz="4800">
                <a:latin typeface="Arial"/>
                <a:ea typeface="Arial"/>
                <a:cs typeface="Arial"/>
                <a:sym typeface="Arial"/>
              </a:rPr>
              <a:t>     বৃক্ষের প্রুনিং</a:t>
            </a:r>
            <a:endParaRPr sz="4800"/>
          </a:p>
        </p:txBody>
      </p:sp>
      <p:sp>
        <p:nvSpPr>
          <p:cNvPr id="116" name="Google Shape;116;p22"/>
          <p:cNvSpPr txBox="1"/>
          <p:nvPr>
            <p:ph idx="1" type="body"/>
          </p:nvPr>
        </p:nvSpPr>
        <p:spPr>
          <a:xfrm>
            <a:off x="552750" y="2338350"/>
            <a:ext cx="10950300" cy="45195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4640"/>
              <a:buNone/>
            </a:pPr>
            <a:r>
              <a:t/>
            </a:r>
            <a:endParaRPr sz="4000">
              <a:solidFill>
                <a:srgbClr val="7030A0"/>
              </a:solidFill>
              <a:latin typeface="Arial"/>
              <a:ea typeface="Arial"/>
              <a:cs typeface="Arial"/>
              <a:sym typeface="Arial"/>
            </a:endParaRPr>
          </a:p>
          <a:p>
            <a:pPr indent="0" lvl="0" marL="0" rtl="0" algn="just">
              <a:spcBef>
                <a:spcPts val="1240"/>
              </a:spcBef>
              <a:spcAft>
                <a:spcPts val="0"/>
              </a:spcAft>
              <a:buSzPts val="4640"/>
              <a:buNone/>
            </a:pPr>
            <a:r>
              <a:t/>
            </a:r>
            <a:endParaRPr sz="4000">
              <a:solidFill>
                <a:srgbClr val="7030A0"/>
              </a:solidFill>
              <a:latin typeface="Arial"/>
              <a:ea typeface="Arial"/>
              <a:cs typeface="Arial"/>
              <a:sym typeface="Arial"/>
            </a:endParaRPr>
          </a:p>
          <a:p>
            <a:pPr indent="0" lvl="0" marL="0" rtl="0" algn="just">
              <a:spcBef>
                <a:spcPts val="1240"/>
              </a:spcBef>
              <a:spcAft>
                <a:spcPts val="0"/>
              </a:spcAft>
              <a:buSzPts val="4640"/>
              <a:buNone/>
            </a:pPr>
            <a:r>
              <a:rPr lang="en-US" sz="4000">
                <a:solidFill>
                  <a:srgbClr val="7030A0"/>
                </a:solidFill>
                <a:latin typeface="Arial"/>
                <a:ea typeface="Arial"/>
                <a:cs typeface="Arial"/>
                <a:sym typeface="Arial"/>
              </a:rPr>
              <a:t>গাছপূর্ণ বয়স্ক হওয়ার পর গাছকে সুস্থ, সবল ও স্বাভাবিক রাখা এবং উৎপাদন ক্ষমতা বাড়ানোর জন্য গাছের কোনো অংশ, যেমন- কাণ্ড, শাখা, পাতা, ফুল, ফল ইত্যাদি কেটে অপসারন করাই হল বৃক্ষের প্রুনিং।</a:t>
            </a:r>
            <a:endParaRPr sz="4000">
              <a:solidFill>
                <a:srgbClr val="7030A0"/>
              </a:solidFill>
            </a:endParaRPr>
          </a:p>
        </p:txBody>
      </p:sp>
      <p:pic>
        <p:nvPicPr>
          <p:cNvPr descr="A hand holding a green knife&#10;&#10;Description generated with high confidence" id="117" name="Google Shape;117;p22"/>
          <p:cNvPicPr preferRelativeResize="0"/>
          <p:nvPr/>
        </p:nvPicPr>
        <p:blipFill rotWithShape="1">
          <a:blip r:embed="rId3">
            <a:alphaModFix/>
          </a:blip>
          <a:srcRect b="3786" l="0" r="0" t="7512"/>
          <a:stretch/>
        </p:blipFill>
        <p:spPr>
          <a:xfrm>
            <a:off x="5848414" y="685800"/>
            <a:ext cx="6418162" cy="3031468"/>
          </a:xfrm>
          <a:custGeom>
            <a:rect b="b" l="l" r="r" t="t"/>
            <a:pathLst>
              <a:path extrusionOk="0" h="2839783" w="6069184">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1625525" y="363683"/>
            <a:ext cx="9509271" cy="7273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rial"/>
              <a:buNone/>
            </a:pPr>
            <a:r>
              <a:rPr lang="en-US">
                <a:latin typeface="Arial"/>
                <a:ea typeface="Arial"/>
                <a:cs typeface="Arial"/>
                <a:sym typeface="Arial"/>
              </a:rPr>
              <a:t>প্রূনিং পদ্ধতি</a:t>
            </a:r>
            <a:endParaRPr>
              <a:latin typeface="Arial"/>
              <a:ea typeface="Arial"/>
              <a:cs typeface="Arial"/>
              <a:sym typeface="Arial"/>
            </a:endParaRPr>
          </a:p>
        </p:txBody>
      </p:sp>
      <p:sp>
        <p:nvSpPr>
          <p:cNvPr id="123" name="Google Shape;123;p23"/>
          <p:cNvSpPr txBox="1"/>
          <p:nvPr>
            <p:ph idx="1" type="body"/>
          </p:nvPr>
        </p:nvSpPr>
        <p:spPr>
          <a:xfrm>
            <a:off x="1340427" y="1288473"/>
            <a:ext cx="10162594" cy="4471556"/>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SzPct val="145000"/>
              <a:buNone/>
            </a:pPr>
            <a:r>
              <a:rPr lang="en-US" sz="3200">
                <a:latin typeface="Arial"/>
                <a:ea typeface="Arial"/>
                <a:cs typeface="Arial"/>
                <a:sym typeface="Arial"/>
              </a:rPr>
              <a:t>৫ প্রকার</a:t>
            </a:r>
            <a:endParaRPr sz="3200">
              <a:latin typeface="Arial"/>
              <a:ea typeface="Arial"/>
              <a:cs typeface="Arial"/>
              <a:sym typeface="Arial"/>
            </a:endParaRPr>
          </a:p>
          <a:p>
            <a:pPr indent="-228346" lvl="0" marL="285750" rtl="0" algn="l">
              <a:spcBef>
                <a:spcPts val="1240"/>
              </a:spcBef>
              <a:spcAft>
                <a:spcPts val="0"/>
              </a:spcAft>
              <a:buSzPct val="145000"/>
              <a:buChar char="●"/>
            </a:pPr>
            <a:r>
              <a:rPr lang="en-US" sz="3200">
                <a:latin typeface="Arial"/>
                <a:ea typeface="Arial"/>
                <a:cs typeface="Arial"/>
                <a:sym typeface="Arial"/>
              </a:rPr>
              <a:t>১. শাখা ছাঁটাই-অতিরিক্ত শাখা প্রশাখা ছাঁটাই করা হয়।</a:t>
            </a:r>
            <a:endParaRPr/>
          </a:p>
          <a:p>
            <a:pPr indent="-228346" lvl="0" marL="285750" rtl="0" algn="l">
              <a:spcBef>
                <a:spcPts val="1240"/>
              </a:spcBef>
              <a:spcAft>
                <a:spcPts val="0"/>
              </a:spcAft>
              <a:buSzPct val="145000"/>
              <a:buChar char="●"/>
            </a:pPr>
            <a:r>
              <a:rPr lang="en-US" sz="3200">
                <a:latin typeface="Arial"/>
                <a:ea typeface="Arial"/>
                <a:cs typeface="Arial"/>
                <a:sym typeface="Arial"/>
              </a:rPr>
              <a:t>২. পাতা ছাঁটাই-অতিরিক্ত  পাতা ছাঁটাই করা হয়।</a:t>
            </a:r>
            <a:endParaRPr/>
          </a:p>
          <a:p>
            <a:pPr indent="-228346" lvl="0" marL="285750" rtl="0" algn="l">
              <a:spcBef>
                <a:spcPts val="1240"/>
              </a:spcBef>
              <a:spcAft>
                <a:spcPts val="0"/>
              </a:spcAft>
              <a:buSzPct val="145000"/>
              <a:buChar char="●"/>
            </a:pPr>
            <a:r>
              <a:rPr lang="en-US" sz="3200">
                <a:latin typeface="Arial"/>
                <a:ea typeface="Arial"/>
                <a:cs typeface="Arial"/>
                <a:sym typeface="Arial"/>
              </a:rPr>
              <a:t>৩.মূল ছাঁটাই-মাটির উপরিস্তরের মূল ছাঁটাই করা হয়</a:t>
            </a:r>
            <a:endParaRPr sz="3200">
              <a:latin typeface="Arial"/>
              <a:ea typeface="Arial"/>
              <a:cs typeface="Arial"/>
              <a:sym typeface="Arial"/>
            </a:endParaRPr>
          </a:p>
          <a:p>
            <a:pPr indent="-228346" lvl="0" marL="285750" rtl="0" algn="l">
              <a:spcBef>
                <a:spcPts val="1240"/>
              </a:spcBef>
              <a:spcAft>
                <a:spcPts val="0"/>
              </a:spcAft>
              <a:buSzPct val="145000"/>
              <a:buChar char="●"/>
            </a:pPr>
            <a:r>
              <a:rPr lang="en-US" sz="3200">
                <a:latin typeface="Arial"/>
                <a:ea typeface="Arial"/>
                <a:cs typeface="Arial"/>
                <a:sym typeface="Arial"/>
              </a:rPr>
              <a:t>৪. ফুল ও ফল ছাঁটাই-অতিরিক্ত ফুল ও ফল ছাঁটাই</a:t>
            </a:r>
            <a:endParaRPr sz="3200">
              <a:latin typeface="Arial"/>
              <a:ea typeface="Arial"/>
              <a:cs typeface="Arial"/>
              <a:sym typeface="Arial"/>
            </a:endParaRPr>
          </a:p>
          <a:p>
            <a:pPr indent="0" lvl="0" marL="0" rtl="0" algn="l">
              <a:spcBef>
                <a:spcPts val="1240"/>
              </a:spcBef>
              <a:spcAft>
                <a:spcPts val="0"/>
              </a:spcAft>
              <a:buSzPct val="145000"/>
              <a:buNone/>
            </a:pPr>
            <a:r>
              <a:rPr lang="en-US" sz="3200">
                <a:latin typeface="Arial"/>
                <a:ea typeface="Arial"/>
                <a:cs typeface="Arial"/>
                <a:sym typeface="Arial"/>
              </a:rPr>
              <a:t>     করে পাতলা করা হয়।</a:t>
            </a:r>
            <a:endParaRPr/>
          </a:p>
          <a:p>
            <a:pPr indent="-228346" lvl="0" marL="285750" rtl="0" algn="l">
              <a:spcBef>
                <a:spcPts val="1240"/>
              </a:spcBef>
              <a:spcAft>
                <a:spcPts val="0"/>
              </a:spcAft>
              <a:buSzPct val="145000"/>
              <a:buChar char="●"/>
            </a:pPr>
            <a:r>
              <a:rPr lang="en-US" sz="3200">
                <a:latin typeface="Arial"/>
                <a:ea typeface="Arial"/>
                <a:cs typeface="Arial"/>
                <a:sym typeface="Arial"/>
              </a:rPr>
              <a:t>৫. কুশি ছাঁটাই-</a:t>
            </a:r>
            <a:endParaRPr sz="3200">
              <a:latin typeface="Arial"/>
              <a:ea typeface="Arial"/>
              <a:cs typeface="Arial"/>
              <a:sym typeface="Arial"/>
            </a:endParaRPr>
          </a:p>
        </p:txBody>
      </p:sp>
      <p:pic>
        <p:nvPicPr>
          <p:cNvPr id="124" name="Google Shape;124;p23"/>
          <p:cNvPicPr preferRelativeResize="0"/>
          <p:nvPr/>
        </p:nvPicPr>
        <p:blipFill rotWithShape="1">
          <a:blip r:embed="rId3">
            <a:alphaModFix/>
          </a:blip>
          <a:srcRect b="0" l="0" r="0" t="0"/>
          <a:stretch/>
        </p:blipFill>
        <p:spPr>
          <a:xfrm>
            <a:off x="8801244" y="1288473"/>
            <a:ext cx="2838450" cy="1609725"/>
          </a:xfrm>
          <a:prstGeom prst="rect">
            <a:avLst/>
          </a:prstGeom>
          <a:noFill/>
          <a:ln>
            <a:noFill/>
          </a:ln>
        </p:spPr>
      </p:pic>
      <p:pic>
        <p:nvPicPr>
          <p:cNvPr id="125" name="Google Shape;125;p23"/>
          <p:cNvPicPr preferRelativeResize="0"/>
          <p:nvPr/>
        </p:nvPicPr>
        <p:blipFill rotWithShape="1">
          <a:blip r:embed="rId4">
            <a:alphaModFix/>
          </a:blip>
          <a:srcRect b="0" l="0" r="0" t="0"/>
          <a:stretch/>
        </p:blipFill>
        <p:spPr>
          <a:xfrm>
            <a:off x="8801245" y="3022732"/>
            <a:ext cx="2728912" cy="1815967"/>
          </a:xfrm>
          <a:prstGeom prst="rect">
            <a:avLst/>
          </a:prstGeom>
          <a:noFill/>
          <a:ln>
            <a:noFill/>
          </a:ln>
        </p:spPr>
      </p:pic>
      <p:pic>
        <p:nvPicPr>
          <p:cNvPr id="126" name="Google Shape;126;p23"/>
          <p:cNvPicPr preferRelativeResize="0"/>
          <p:nvPr/>
        </p:nvPicPr>
        <p:blipFill rotWithShape="1">
          <a:blip r:embed="rId5">
            <a:alphaModFix/>
          </a:blip>
          <a:srcRect b="0" l="0" r="0" t="0"/>
          <a:stretch/>
        </p:blipFill>
        <p:spPr>
          <a:xfrm>
            <a:off x="5247117" y="4438218"/>
            <a:ext cx="2619375" cy="17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