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2" r:id="rId5"/>
    <p:sldId id="261" r:id="rId6"/>
    <p:sldId id="263" r:id="rId7"/>
    <p:sldId id="264" r:id="rId8"/>
    <p:sldId id="265" r:id="rId9"/>
    <p:sldId id="266" r:id="rId10"/>
    <p:sldId id="267" r:id="rId11"/>
    <p:sldId id="268" r:id="rId12"/>
    <p:sldId id="269" r:id="rId13"/>
    <p:sldId id="271" r:id="rId14"/>
    <p:sldId id="272"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3122F60-75A1-4190-8A54-4063D15844CC}" type="datetimeFigureOut">
              <a:rPr lang="en-US" smtClean="0"/>
              <a:pPr/>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7A558-5660-4316-937E-611245511AA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122F60-75A1-4190-8A54-4063D15844CC}" type="datetimeFigureOut">
              <a:rPr lang="en-US" smtClean="0"/>
              <a:pPr/>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7A558-5660-4316-937E-611245511A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122F60-75A1-4190-8A54-4063D15844CC}" type="datetimeFigureOut">
              <a:rPr lang="en-US" smtClean="0"/>
              <a:pPr/>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7A558-5660-4316-937E-611245511A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3122F60-75A1-4190-8A54-4063D15844CC}" type="datetimeFigureOut">
              <a:rPr lang="en-US" smtClean="0"/>
              <a:pPr/>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7A558-5660-4316-937E-611245511AA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122F60-75A1-4190-8A54-4063D15844CC}" type="datetimeFigureOut">
              <a:rPr lang="en-US" smtClean="0"/>
              <a:pPr/>
              <a:t>3/14/2021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397A558-5660-4316-937E-611245511AA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3122F60-75A1-4190-8A54-4063D15844CC}" type="datetimeFigureOut">
              <a:rPr lang="en-US" smtClean="0"/>
              <a:pPr/>
              <a:t>3/14/2021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97A558-5660-4316-937E-611245511A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3122F60-75A1-4190-8A54-4063D15844CC}" type="datetimeFigureOut">
              <a:rPr lang="en-US" smtClean="0"/>
              <a:pPr/>
              <a:t>3/14/2021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397A558-5660-4316-937E-611245511A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3122F60-75A1-4190-8A54-4063D15844CC}" type="datetimeFigureOut">
              <a:rPr lang="en-US" smtClean="0"/>
              <a:pPr/>
              <a:t>3/14/2021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397A558-5660-4316-937E-611245511A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122F60-75A1-4190-8A54-4063D15844CC}" type="datetimeFigureOut">
              <a:rPr lang="en-US" smtClean="0"/>
              <a:pPr/>
              <a:t>3/14/2021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397A558-5660-4316-937E-611245511A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122F60-75A1-4190-8A54-4063D15844CC}" type="datetimeFigureOut">
              <a:rPr lang="en-US" smtClean="0"/>
              <a:pPr/>
              <a:t>3/14/2021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97A558-5660-4316-937E-611245511A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122F60-75A1-4190-8A54-4063D15844CC}" type="datetimeFigureOut">
              <a:rPr lang="en-US" smtClean="0"/>
              <a:pPr/>
              <a:t>3/14/2021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397A558-5660-4316-937E-611245511A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122F60-75A1-4190-8A54-4063D15844CC}" type="datetimeFigureOut">
              <a:rPr lang="en-US" smtClean="0"/>
              <a:pPr/>
              <a:t>3/14/2021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97A558-5660-4316-937E-611245511A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floral-welcome-lettering-concept_23-2147903882.jpg"/>
          <p:cNvPicPr>
            <a:picLocks noChangeAspect="1"/>
          </p:cNvPicPr>
          <p:nvPr/>
        </p:nvPicPr>
        <p:blipFill>
          <a:blip r:embed="rId2"/>
          <a:stretch>
            <a:fillRect/>
          </a:stretch>
        </p:blipFill>
        <p:spPr>
          <a:xfrm>
            <a:off x="304800" y="447675"/>
            <a:ext cx="8534400" cy="59626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7"/>
            <a:ext cx="8229600" cy="6266839"/>
          </a:xfrm>
          <a:solidFill>
            <a:schemeClr val="accent5">
              <a:lumMod val="40000"/>
              <a:lumOff val="60000"/>
            </a:schemeClr>
          </a:solidFill>
        </p:spPr>
        <p:txBody>
          <a:bodyPr>
            <a:normAutofit fontScale="90000"/>
          </a:bodyPr>
          <a:lstStyle/>
          <a:p>
            <a:pPr algn="l"/>
            <a:r>
              <a:rPr lang="bn-BD" sz="3200" dirty="0" smtClean="0"/>
              <a:t>২</a:t>
            </a:r>
            <a:r>
              <a:rPr lang="bn-BD" sz="3200" dirty="0" smtClean="0"/>
              <a:t>. যে </a:t>
            </a:r>
            <a:r>
              <a:rPr lang="bn-BD" sz="3200" dirty="0" smtClean="0"/>
              <a:t>সব মুমিন পাপের কারণে জাহান্নামে প্রবেশ করবে তাদের জাহান্নামের শাস্তি থেকে মুক্তি দেয়ার জন্য শাফাআত।</a:t>
            </a:r>
            <a:br>
              <a:rPr lang="bn-BD" sz="3200" dirty="0" smtClean="0"/>
            </a:br>
            <a:r>
              <a:rPr lang="bn-BD" sz="3200" dirty="0" smtClean="0"/>
              <a:t>৩</a:t>
            </a:r>
            <a:r>
              <a:rPr lang="bn-BD" sz="3200" dirty="0" smtClean="0"/>
              <a:t>. জান্নাতিগণের </a:t>
            </a:r>
            <a:r>
              <a:rPr lang="bn-BD" sz="3200" dirty="0" smtClean="0"/>
              <a:t>মর্যাদা বৃদ্ধির জন্য শাফাআত।</a:t>
            </a:r>
            <a:br>
              <a:rPr lang="bn-BD" sz="3200" dirty="0" smtClean="0"/>
            </a:br>
            <a:r>
              <a:rPr lang="bn-BD" sz="3200" dirty="0" smtClean="0"/>
              <a:t>আমরা শাফাআতে বিশ্বাস স্থাপন করব।আল্লাহকে ভালোবাসব,রাসুল(স.)এর আদর্শ অনুযায়ী চলব।ফলে পরকালে প্রিয় নবি(স.)এর শাফাআত লাভ করে জান্নাতে যাব।</a:t>
            </a:r>
            <a:br>
              <a:rPr lang="bn-BD" sz="3200" dirty="0" smtClean="0"/>
            </a:br>
            <a:r>
              <a:rPr lang="bn-BD" sz="3200" dirty="0" smtClean="0"/>
              <a:t>কিয়ামতের দিন </a:t>
            </a:r>
            <a:r>
              <a:rPr lang="bn-BD" sz="3200" dirty="0" smtClean="0"/>
              <a:t>নবী-রাসুল </a:t>
            </a:r>
            <a:r>
              <a:rPr lang="bn-BD" sz="3200" dirty="0" smtClean="0"/>
              <a:t>ও নেক বান্দাগণ আল্লাহর নিকট সুপারিশ করবেন।আল্লাহ তায়ালা এ সব শাফাআত কবুল করবেন এবং মানুষকে জান্নাত দান করবেন।তবে শাফাআতের সবচেয়ে বেশি ক্ষমতা থাকবে প্রিয় নবি(স.)এর অধিকারে।তিনি নিজেই বলেন-অর্থঃ “আমাকে শাফাআত(করার অধিকার)দেয়া হয়েছে।”</a:t>
            </a:r>
            <a:endParaRPr lang="en-US" sz="32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534400" cy="6354762"/>
          </a:xfrm>
          <a:solidFill>
            <a:schemeClr val="accent3">
              <a:lumMod val="60000"/>
              <a:lumOff val="40000"/>
            </a:schemeClr>
          </a:solidFill>
        </p:spPr>
        <p:txBody>
          <a:bodyPr>
            <a:normAutofit/>
          </a:bodyPr>
          <a:lstStyle/>
          <a:p>
            <a:pPr algn="l"/>
            <a:r>
              <a:rPr lang="bn-BD" sz="3200" dirty="0" smtClean="0"/>
              <a:t>রাসুল(স.)আরো বলেছেন-পৃথিবীতে যত ইট ওপাথর</a:t>
            </a:r>
            <a:r>
              <a:rPr lang="en-US" sz="3200" dirty="0" smtClean="0"/>
              <a:t/>
            </a:r>
            <a:br>
              <a:rPr lang="en-US" sz="3200" dirty="0" smtClean="0"/>
            </a:br>
            <a:r>
              <a:rPr lang="bn-BD" sz="3200" dirty="0" smtClean="0"/>
              <a:t>আছে,আমি তার চেয়েও বেশি লোকের জন্য কিয়ামতের দিন শাফাআত করব।(মুসনাদ আহমদ)</a:t>
            </a:r>
            <a:br>
              <a:rPr lang="bn-BD" sz="3200" dirty="0" smtClean="0"/>
            </a:br>
            <a:r>
              <a:rPr lang="bn-BD" sz="3200" dirty="0" smtClean="0"/>
              <a:t/>
            </a:r>
            <a:br>
              <a:rPr lang="bn-BD" sz="3200" dirty="0" smtClean="0"/>
            </a:br>
            <a:r>
              <a:rPr lang="bn-BD" sz="3200" dirty="0" smtClean="0"/>
              <a:t>শাফাআত একটি বড় নিয়ামত।মহানবি(স.)এর শাফাআত ব্যতীত কিয়ামতের দিন সফলতা,কল্যাণ ও জান্নাত লাভ সম্ভব হবেনা।সুতরাং আমরা প্রিয় নবি(স.)এর শাফাআতে বিশ্বাস করব।তাঁকে ভালোবাসব ও পূর্ণরুপে অনুসরণ করব।তাহলে আমরা তাঁর শাফাআত লাভে সক্ষম হব।</a:t>
            </a:r>
            <a:endParaRPr lang="en-US"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382000" cy="1143000"/>
          </a:xfrm>
          <a:solidFill>
            <a:schemeClr val="accent4">
              <a:lumMod val="40000"/>
              <a:lumOff val="60000"/>
            </a:schemeClr>
          </a:solidFill>
        </p:spPr>
        <p:txBody>
          <a:bodyPr>
            <a:normAutofit/>
          </a:bodyPr>
          <a:lstStyle/>
          <a:p>
            <a:r>
              <a:rPr lang="bn-BD" sz="3600" b="1" dirty="0" smtClean="0"/>
              <a:t>একক কাজ/মূল্যায়ণ</a:t>
            </a:r>
            <a:endParaRPr lang="en-US" sz="3600" b="1" dirty="0"/>
          </a:p>
        </p:txBody>
      </p:sp>
      <p:sp>
        <p:nvSpPr>
          <p:cNvPr id="3" name="Content Placeholder 2"/>
          <p:cNvSpPr>
            <a:spLocks noGrp="1"/>
          </p:cNvSpPr>
          <p:nvPr>
            <p:ph idx="1"/>
          </p:nvPr>
        </p:nvSpPr>
        <p:spPr>
          <a:xfrm>
            <a:off x="304800" y="1600200"/>
            <a:ext cx="8382000" cy="4953000"/>
          </a:xfrm>
          <a:solidFill>
            <a:schemeClr val="accent4">
              <a:lumMod val="40000"/>
              <a:lumOff val="60000"/>
            </a:schemeClr>
          </a:solidFill>
        </p:spPr>
        <p:txBody>
          <a:bodyPr>
            <a:normAutofit/>
          </a:bodyPr>
          <a:lstStyle/>
          <a:p>
            <a:r>
              <a:rPr lang="bn-BD" dirty="0" smtClean="0"/>
              <a:t>শাফাআত অর্থ কী?</a:t>
            </a:r>
          </a:p>
          <a:p>
            <a:r>
              <a:rPr lang="bn-BD" dirty="0" smtClean="0"/>
              <a:t>শাফাআত কাকে বলে?</a:t>
            </a:r>
          </a:p>
          <a:p>
            <a:r>
              <a:rPr lang="bn-BD" dirty="0" smtClean="0"/>
              <a:t>শাফাআত কত প্রকার পারে কী কী?</a:t>
            </a:r>
          </a:p>
          <a:p>
            <a:r>
              <a:rPr lang="bn-BD" dirty="0" smtClean="0"/>
              <a:t>আমাকে শাফাআতের অধিকার দেয়া হয়েছে কে বলেছেন?</a:t>
            </a:r>
          </a:p>
          <a:p>
            <a:r>
              <a:rPr lang="bn-BD" dirty="0" smtClean="0"/>
              <a:t>শাফাআতে উযমা কী?</a:t>
            </a:r>
          </a:p>
          <a:p>
            <a:r>
              <a:rPr lang="bn-BD" dirty="0" smtClean="0"/>
              <a:t>শাফাআতে সুগরা কয় ধরণের হতে পারে?</a:t>
            </a:r>
          </a:p>
          <a:p>
            <a:r>
              <a:rPr lang="bn-BD" dirty="0" smtClean="0"/>
              <a:t>কারা শাফাআত করতে পারবেন?</a:t>
            </a:r>
          </a:p>
          <a:p>
            <a:endParaRPr lang="bn-BD" dirty="0" smtClean="0"/>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24636"/>
          </a:xfrm>
          <a:solidFill>
            <a:schemeClr val="bg2">
              <a:lumMod val="90000"/>
            </a:schemeClr>
          </a:solidFill>
        </p:spPr>
        <p:txBody>
          <a:bodyPr>
            <a:noAutofit/>
          </a:bodyPr>
          <a:lstStyle/>
          <a:p>
            <a:pPr algn="l"/>
            <a:r>
              <a:rPr lang="bn-BD" sz="3600" b="1" dirty="0" smtClean="0">
                <a:solidFill>
                  <a:schemeClr val="accent2">
                    <a:lumMod val="75000"/>
                  </a:schemeClr>
                </a:solidFill>
              </a:rPr>
              <a:t/>
            </a:r>
            <a:br>
              <a:rPr lang="bn-BD" sz="3600" b="1" dirty="0" smtClean="0">
                <a:solidFill>
                  <a:schemeClr val="accent2">
                    <a:lumMod val="75000"/>
                  </a:schemeClr>
                </a:solidFill>
              </a:rPr>
            </a:br>
            <a:r>
              <a:rPr lang="bn-BD" sz="3600" b="1" dirty="0" smtClean="0">
                <a:solidFill>
                  <a:schemeClr val="accent2">
                    <a:lumMod val="75000"/>
                  </a:schemeClr>
                </a:solidFill>
              </a:rPr>
              <a:t>             </a:t>
            </a:r>
            <a:br>
              <a:rPr lang="bn-BD" sz="3600" b="1" dirty="0" smtClean="0">
                <a:solidFill>
                  <a:schemeClr val="accent2">
                    <a:lumMod val="75000"/>
                  </a:schemeClr>
                </a:solidFill>
              </a:rPr>
            </a:br>
            <a:r>
              <a:rPr lang="bn-BD" sz="3600" b="1" dirty="0" smtClean="0">
                <a:solidFill>
                  <a:schemeClr val="accent2">
                    <a:lumMod val="75000"/>
                  </a:schemeClr>
                </a:solidFill>
              </a:rPr>
              <a:t/>
            </a:r>
            <a:br>
              <a:rPr lang="bn-BD" sz="3600" b="1" dirty="0" smtClean="0">
                <a:solidFill>
                  <a:schemeClr val="accent2">
                    <a:lumMod val="75000"/>
                  </a:schemeClr>
                </a:solidFill>
              </a:rPr>
            </a:br>
            <a:r>
              <a:rPr lang="bn-BD" sz="3600" b="1" dirty="0" smtClean="0">
                <a:solidFill>
                  <a:schemeClr val="accent2">
                    <a:lumMod val="75000"/>
                  </a:schemeClr>
                </a:solidFill>
              </a:rPr>
              <a:t>                    দলীয় কাজ</a:t>
            </a:r>
            <a:br>
              <a:rPr lang="bn-BD" sz="3600" b="1" dirty="0" smtClean="0">
                <a:solidFill>
                  <a:schemeClr val="accent2">
                    <a:lumMod val="75000"/>
                  </a:schemeClr>
                </a:solidFill>
              </a:rPr>
            </a:br>
            <a:r>
              <a:rPr lang="bn-BD" sz="3600" b="1" dirty="0" smtClean="0">
                <a:solidFill>
                  <a:schemeClr val="accent2">
                    <a:lumMod val="75000"/>
                  </a:schemeClr>
                </a:solidFill>
              </a:rPr>
              <a:t/>
            </a:r>
            <a:br>
              <a:rPr lang="bn-BD" sz="3600" b="1" dirty="0" smtClean="0">
                <a:solidFill>
                  <a:schemeClr val="accent2">
                    <a:lumMod val="75000"/>
                  </a:schemeClr>
                </a:solidFill>
              </a:rPr>
            </a:br>
            <a:r>
              <a:rPr lang="bn-BD" sz="3600" b="1" dirty="0" smtClean="0">
                <a:solidFill>
                  <a:schemeClr val="accent2">
                    <a:lumMod val="75000"/>
                  </a:schemeClr>
                </a:solidFill>
              </a:rPr>
              <a:t>‘ক’ দল শাফাআতের পরিচয় লিখ।</a:t>
            </a:r>
            <a:br>
              <a:rPr lang="bn-BD" sz="3600" b="1" dirty="0" smtClean="0">
                <a:solidFill>
                  <a:schemeClr val="accent2">
                    <a:lumMod val="75000"/>
                  </a:schemeClr>
                </a:solidFill>
              </a:rPr>
            </a:br>
            <a:r>
              <a:rPr lang="bn-BD" sz="3600" b="1" dirty="0" smtClean="0">
                <a:solidFill>
                  <a:schemeClr val="accent2">
                    <a:lumMod val="75000"/>
                  </a:schemeClr>
                </a:solidFill>
              </a:rPr>
              <a:t> </a:t>
            </a:r>
            <a:br>
              <a:rPr lang="bn-BD" sz="3600" b="1" dirty="0" smtClean="0">
                <a:solidFill>
                  <a:schemeClr val="accent2">
                    <a:lumMod val="75000"/>
                  </a:schemeClr>
                </a:solidFill>
              </a:rPr>
            </a:br>
            <a:r>
              <a:rPr lang="bn-BD" sz="3600" b="1" dirty="0" smtClean="0">
                <a:solidFill>
                  <a:schemeClr val="accent2">
                    <a:lumMod val="75000"/>
                  </a:schemeClr>
                </a:solidFill>
              </a:rPr>
              <a:t> ‘</a:t>
            </a:r>
            <a:r>
              <a:rPr lang="bn-BD" sz="3600" b="1" smtClean="0">
                <a:solidFill>
                  <a:schemeClr val="accent2">
                    <a:lumMod val="75000"/>
                  </a:schemeClr>
                </a:solidFill>
              </a:rPr>
              <a:t>খ</a:t>
            </a:r>
            <a:r>
              <a:rPr lang="bn-BD" sz="3600" b="1" smtClean="0">
                <a:solidFill>
                  <a:schemeClr val="accent2">
                    <a:lumMod val="75000"/>
                  </a:schemeClr>
                </a:solidFill>
              </a:rPr>
              <a:t>’ দল </a:t>
            </a:r>
            <a:r>
              <a:rPr lang="bn-BD" sz="3600" b="1" dirty="0" smtClean="0">
                <a:solidFill>
                  <a:schemeClr val="accent2">
                    <a:lumMod val="75000"/>
                  </a:schemeClr>
                </a:solidFill>
              </a:rPr>
              <a:t>শাফাআতের প্রকার ভেদ লিখ।</a:t>
            </a:r>
            <a:br>
              <a:rPr lang="bn-BD" sz="3600" b="1" dirty="0" smtClean="0">
                <a:solidFill>
                  <a:schemeClr val="accent2">
                    <a:lumMod val="75000"/>
                  </a:schemeClr>
                </a:solidFill>
              </a:rPr>
            </a:br>
            <a:r>
              <a:rPr lang="bn-BD" sz="3600" b="1" dirty="0" smtClean="0">
                <a:solidFill>
                  <a:schemeClr val="accent2">
                    <a:lumMod val="75000"/>
                  </a:schemeClr>
                </a:solidFill>
              </a:rPr>
              <a:t/>
            </a:r>
            <a:br>
              <a:rPr lang="bn-BD" sz="3600" b="1" dirty="0" smtClean="0">
                <a:solidFill>
                  <a:schemeClr val="accent2">
                    <a:lumMod val="75000"/>
                  </a:schemeClr>
                </a:solidFill>
              </a:rPr>
            </a:br>
            <a:r>
              <a:rPr lang="bn-BD" sz="3600" b="1" dirty="0" smtClean="0">
                <a:solidFill>
                  <a:schemeClr val="accent2">
                    <a:lumMod val="75000"/>
                  </a:schemeClr>
                </a:solidFill>
              </a:rPr>
              <a:t/>
            </a:r>
            <a:br>
              <a:rPr lang="bn-BD" sz="3600" b="1" dirty="0" smtClean="0">
                <a:solidFill>
                  <a:schemeClr val="accent2">
                    <a:lumMod val="75000"/>
                  </a:schemeClr>
                </a:solidFill>
              </a:rPr>
            </a:br>
            <a:r>
              <a:rPr lang="bn-BD" sz="3600" b="1" dirty="0" smtClean="0">
                <a:solidFill>
                  <a:schemeClr val="accent2">
                    <a:lumMod val="75000"/>
                  </a:schemeClr>
                </a:solidFill>
              </a:rPr>
              <a:t/>
            </a:r>
            <a:br>
              <a:rPr lang="bn-BD" sz="3600" b="1" dirty="0" smtClean="0">
                <a:solidFill>
                  <a:schemeClr val="accent2">
                    <a:lumMod val="75000"/>
                  </a:schemeClr>
                </a:solidFill>
              </a:rPr>
            </a:br>
            <a:r>
              <a:rPr lang="bn-BD" sz="3600" b="1" dirty="0" smtClean="0">
                <a:solidFill>
                  <a:schemeClr val="accent2">
                    <a:lumMod val="75000"/>
                  </a:schemeClr>
                </a:solidFill>
              </a:rPr>
              <a:t/>
            </a:r>
            <a:br>
              <a:rPr lang="bn-BD" sz="3600" b="1" dirty="0" smtClean="0">
                <a:solidFill>
                  <a:schemeClr val="accent2">
                    <a:lumMod val="75000"/>
                  </a:schemeClr>
                </a:solidFill>
              </a:rPr>
            </a:br>
            <a:r>
              <a:rPr lang="bn-BD" sz="3600" b="1" dirty="0" smtClean="0">
                <a:solidFill>
                  <a:schemeClr val="accent2">
                    <a:lumMod val="75000"/>
                  </a:schemeClr>
                </a:solidFill>
              </a:rPr>
              <a:t/>
            </a:r>
            <a:br>
              <a:rPr lang="bn-BD" sz="3600" b="1" dirty="0" smtClean="0">
                <a:solidFill>
                  <a:schemeClr val="accent2">
                    <a:lumMod val="75000"/>
                  </a:schemeClr>
                </a:solidFill>
              </a:rPr>
            </a:br>
            <a:endParaRPr lang="en-US" sz="3600" b="1" dirty="0">
              <a:solidFill>
                <a:schemeClr val="accent2">
                  <a:lumMod val="75000"/>
                </a:schemeClr>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212358"/>
          </a:xfrm>
          <a:solidFill>
            <a:schemeClr val="accent1">
              <a:lumMod val="60000"/>
              <a:lumOff val="40000"/>
            </a:schemeClr>
          </a:solidFill>
        </p:spPr>
        <p:txBody>
          <a:bodyPr>
            <a:normAutofit/>
          </a:bodyPr>
          <a:lstStyle/>
          <a:p>
            <a:r>
              <a:rPr lang="bn-BD" sz="3600" b="1" dirty="0" smtClean="0">
                <a:solidFill>
                  <a:srgbClr val="C00000"/>
                </a:solidFill>
              </a:rPr>
              <a:t>বাড়ীর কাজ</a:t>
            </a:r>
            <a:endParaRPr lang="en-US" sz="3600" b="1" dirty="0">
              <a:solidFill>
                <a:srgbClr val="C00000"/>
              </a:solidFill>
            </a:endParaRPr>
          </a:p>
        </p:txBody>
      </p:sp>
      <p:sp>
        <p:nvSpPr>
          <p:cNvPr id="3" name="Content Placeholder 2"/>
          <p:cNvSpPr>
            <a:spLocks noGrp="1"/>
          </p:cNvSpPr>
          <p:nvPr>
            <p:ph idx="1"/>
          </p:nvPr>
        </p:nvSpPr>
        <p:spPr>
          <a:xfrm>
            <a:off x="457200" y="1600200"/>
            <a:ext cx="8229600" cy="4800600"/>
          </a:xfrm>
          <a:solidFill>
            <a:schemeClr val="accent1">
              <a:lumMod val="60000"/>
              <a:lumOff val="40000"/>
            </a:schemeClr>
          </a:solidFill>
        </p:spPr>
        <p:txBody>
          <a:bodyPr/>
          <a:lstStyle/>
          <a:p>
            <a:pPr>
              <a:buNone/>
            </a:pPr>
            <a:endParaRPr lang="bn-BD" dirty="0" smtClean="0"/>
          </a:p>
          <a:p>
            <a:pPr>
              <a:buNone/>
            </a:pPr>
            <a:endParaRPr lang="bn-BD" dirty="0" smtClean="0"/>
          </a:p>
          <a:p>
            <a:pPr>
              <a:buNone/>
            </a:pPr>
            <a:r>
              <a:rPr lang="bn-BD" b="1" dirty="0" smtClean="0">
                <a:solidFill>
                  <a:srgbClr val="FF0000"/>
                </a:solidFill>
              </a:rPr>
              <a:t>আমাকে শাফাআতের একমাত্র অধিকার দেয়া হয়েছে ব্যাখ্যা কর।</a:t>
            </a:r>
            <a:endParaRPr lang="en-US" b="1" dirty="0">
              <a:solidFill>
                <a:srgbClr val="FF0000"/>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6354762"/>
          </a:xfrm>
        </p:spPr>
        <p:txBody>
          <a:bodyPr>
            <a:normAutofit/>
          </a:bodyPr>
          <a:lstStyle/>
          <a:p>
            <a:pPr algn="l"/>
            <a:endParaRPr lang="en-US" sz="2800" dirty="0"/>
          </a:p>
        </p:txBody>
      </p:sp>
      <p:pic>
        <p:nvPicPr>
          <p:cNvPr id="3" name="Picture 2" descr="001.jpg"/>
          <p:cNvPicPr>
            <a:picLocks noChangeAspect="1"/>
          </p:cNvPicPr>
          <p:nvPr/>
        </p:nvPicPr>
        <p:blipFill>
          <a:blip r:embed="rId2"/>
          <a:stretch>
            <a:fillRect/>
          </a:stretch>
        </p:blipFill>
        <p:spPr>
          <a:xfrm>
            <a:off x="381000" y="321504"/>
            <a:ext cx="8001000" cy="6214991"/>
          </a:xfrm>
          <a:prstGeom prst="rect">
            <a:avLst/>
          </a:prstGeom>
        </p:spPr>
      </p:pic>
      <p:sp>
        <p:nvSpPr>
          <p:cNvPr id="4" name="Rectangle 3"/>
          <p:cNvSpPr/>
          <p:nvPr/>
        </p:nvSpPr>
        <p:spPr>
          <a:xfrm>
            <a:off x="2438400" y="685800"/>
            <a:ext cx="4648200" cy="1295400"/>
          </a:xfrm>
          <a:prstGeom prst="rect">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5400" dirty="0" smtClean="0">
                <a:solidFill>
                  <a:srgbClr val="FF0000"/>
                </a:solidFill>
              </a:rPr>
              <a:t>সবাইকে ধন্যবাদ</a:t>
            </a:r>
            <a:endParaRPr lang="en-US" sz="5400" dirty="0">
              <a:solidFill>
                <a:srgbClr val="FF0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6354762"/>
          </a:xfrm>
          <a:solidFill>
            <a:schemeClr val="accent3"/>
          </a:solidFill>
        </p:spPr>
        <p:txBody>
          <a:bodyPr>
            <a:normAutofit/>
          </a:bodyPr>
          <a:lstStyle/>
          <a:p>
            <a:r>
              <a:rPr lang="en-US" sz="3600" dirty="0" smtClean="0"/>
              <a:t>Md.</a:t>
            </a:r>
            <a:r>
              <a:rPr lang="bn-BD" sz="3600" smtClean="0"/>
              <a:t>Munjurul Islam</a:t>
            </a:r>
            <a:r>
              <a:rPr lang="en-US" sz="3600" dirty="0" smtClean="0"/>
              <a:t/>
            </a:r>
            <a:br>
              <a:rPr lang="en-US" sz="3600" dirty="0" smtClean="0"/>
            </a:br>
            <a:r>
              <a:rPr lang="en-US" sz="3600" dirty="0" smtClean="0"/>
              <a:t>Assistant teacher</a:t>
            </a:r>
            <a:br>
              <a:rPr lang="en-US" sz="3600" dirty="0" smtClean="0"/>
            </a:br>
            <a:r>
              <a:rPr lang="en-US" sz="3600" dirty="0" err="1" smtClean="0"/>
              <a:t>Parjowwar</a:t>
            </a:r>
            <a:r>
              <a:rPr lang="en-US" sz="3600" dirty="0" smtClean="0"/>
              <a:t> </a:t>
            </a:r>
            <a:r>
              <a:rPr lang="en-US" sz="3600" dirty="0" err="1" smtClean="0"/>
              <a:t>Kalindi</a:t>
            </a:r>
            <a:r>
              <a:rPr lang="en-US" sz="3600" dirty="0" smtClean="0"/>
              <a:t> High school</a:t>
            </a:r>
            <a:br>
              <a:rPr lang="en-US" sz="3600" dirty="0" smtClean="0"/>
            </a:br>
            <a:r>
              <a:rPr lang="en-US" sz="3600" dirty="0" err="1" smtClean="0"/>
              <a:t>Keranigonj,Dhaka</a:t>
            </a: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
            </a:r>
            <a:br>
              <a:rPr lang="en-US" sz="3600" dirty="0" smtClean="0"/>
            </a:br>
            <a:r>
              <a:rPr lang="en-US" sz="3600" dirty="0" smtClean="0"/>
              <a:t>Class-8</a:t>
            </a:r>
            <a:br>
              <a:rPr lang="en-US" sz="3600" dirty="0" smtClean="0"/>
            </a:br>
            <a:r>
              <a:rPr lang="en-US" sz="3600" dirty="0" smtClean="0"/>
              <a:t>Islam and moral Education</a:t>
            </a:r>
            <a:endParaRPr lang="en-US" sz="3600" dirty="0"/>
          </a:p>
        </p:txBody>
      </p:sp>
    </p:spTree>
  </p:cSld>
  <p:clrMapOvr>
    <a:masterClrMapping/>
  </p:clrMapOvr>
  <p:transition>
    <p:wipe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278562"/>
          </a:xfrm>
          <a:solidFill>
            <a:schemeClr val="accent2">
              <a:lumMod val="60000"/>
              <a:lumOff val="40000"/>
            </a:schemeClr>
          </a:solidFill>
        </p:spPr>
        <p:txBody>
          <a:bodyPr>
            <a:normAutofit/>
          </a:bodyPr>
          <a:lstStyle/>
          <a:p>
            <a:pPr algn="l"/>
            <a:r>
              <a:rPr lang="en-US" sz="3200" b="1" dirty="0" err="1" smtClean="0"/>
              <a:t>রশিদ</a:t>
            </a:r>
            <a:r>
              <a:rPr lang="en-US" sz="3200" b="1" dirty="0" smtClean="0"/>
              <a:t>  </a:t>
            </a:r>
            <a:r>
              <a:rPr lang="en-US" sz="3200" b="1" dirty="0" err="1" smtClean="0"/>
              <a:t>একজন</a:t>
            </a:r>
            <a:r>
              <a:rPr lang="en-US" sz="3200" b="1" dirty="0" smtClean="0"/>
              <a:t> </a:t>
            </a:r>
            <a:r>
              <a:rPr lang="en-US" sz="3200" b="1" dirty="0" err="1" smtClean="0"/>
              <a:t>মেধাবী</a:t>
            </a:r>
            <a:r>
              <a:rPr lang="en-US" sz="3200" b="1" dirty="0" smtClean="0"/>
              <a:t> ও </a:t>
            </a:r>
            <a:r>
              <a:rPr lang="en-US" sz="3200" b="1" dirty="0" err="1" smtClean="0"/>
              <a:t>বিনয়ী</a:t>
            </a:r>
            <a:r>
              <a:rPr lang="en-US" sz="3200" b="1" dirty="0" smtClean="0"/>
              <a:t> </a:t>
            </a:r>
            <a:r>
              <a:rPr lang="en-US" sz="3200" b="1" dirty="0" err="1" smtClean="0"/>
              <a:t>ছাত্র।স্কুলের</a:t>
            </a:r>
            <a:r>
              <a:rPr lang="en-US" sz="3200" b="1" dirty="0" smtClean="0"/>
              <a:t> </a:t>
            </a:r>
            <a:r>
              <a:rPr lang="en-US" sz="3200" b="1" dirty="0" err="1" smtClean="0"/>
              <a:t>সকল</a:t>
            </a:r>
            <a:r>
              <a:rPr lang="en-US" sz="3200" b="1" dirty="0" smtClean="0"/>
              <a:t> </a:t>
            </a:r>
            <a:r>
              <a:rPr lang="en-US" sz="3200" b="1" dirty="0" err="1" smtClean="0"/>
              <a:t>শিক্ষক</a:t>
            </a:r>
            <a:r>
              <a:rPr lang="en-US" sz="3200" b="1" dirty="0" smtClean="0"/>
              <a:t> </a:t>
            </a:r>
            <a:r>
              <a:rPr lang="en-US" sz="3200" b="1" dirty="0" err="1" smtClean="0"/>
              <a:t>তাকে</a:t>
            </a:r>
            <a:r>
              <a:rPr lang="en-US" sz="3200" b="1" dirty="0" smtClean="0"/>
              <a:t> </a:t>
            </a:r>
            <a:r>
              <a:rPr lang="en-US" sz="3200" b="1" dirty="0" err="1" smtClean="0"/>
              <a:t>স্নেহ</a:t>
            </a:r>
            <a:r>
              <a:rPr lang="en-US" sz="3200" b="1" dirty="0" smtClean="0"/>
              <a:t> </a:t>
            </a:r>
            <a:r>
              <a:rPr lang="en-US" sz="3200" b="1" dirty="0" err="1" smtClean="0"/>
              <a:t>করেন।একদিন</a:t>
            </a:r>
            <a:r>
              <a:rPr lang="en-US" sz="3200" b="1" dirty="0" smtClean="0"/>
              <a:t> </a:t>
            </a:r>
            <a:r>
              <a:rPr lang="en-US" sz="3200" b="1" dirty="0" err="1" smtClean="0"/>
              <a:t>কোন</a:t>
            </a:r>
            <a:r>
              <a:rPr lang="en-US" sz="3200" b="1" dirty="0" smtClean="0"/>
              <a:t> </a:t>
            </a:r>
            <a:r>
              <a:rPr lang="en-US" sz="3200" b="1" dirty="0" err="1" smtClean="0"/>
              <a:t>এক</a:t>
            </a:r>
            <a:r>
              <a:rPr lang="en-US" sz="3200" b="1" dirty="0" smtClean="0"/>
              <a:t> </a:t>
            </a:r>
            <a:r>
              <a:rPr lang="en-US" sz="3200" b="1" dirty="0" err="1" smtClean="0"/>
              <a:t>অপরাধের</a:t>
            </a:r>
            <a:r>
              <a:rPr lang="en-US" sz="3200" b="1" dirty="0" smtClean="0"/>
              <a:t> </a:t>
            </a:r>
            <a:r>
              <a:rPr lang="en-US" sz="3200" b="1" dirty="0" err="1" smtClean="0"/>
              <a:t>কারণে</a:t>
            </a:r>
            <a:r>
              <a:rPr lang="en-US" sz="3200" b="1" dirty="0" smtClean="0"/>
              <a:t> </a:t>
            </a:r>
            <a:r>
              <a:rPr lang="en-US" sz="3200" b="1" dirty="0" err="1" smtClean="0"/>
              <a:t>প্রধান</a:t>
            </a:r>
            <a:r>
              <a:rPr lang="en-US" sz="3200" b="1" dirty="0" smtClean="0"/>
              <a:t> </a:t>
            </a:r>
            <a:r>
              <a:rPr lang="en-US" sz="3200" b="1" dirty="0" err="1" smtClean="0"/>
              <a:t>শিক্ষক</a:t>
            </a:r>
            <a:r>
              <a:rPr lang="en-US" sz="3200" b="1" dirty="0" smtClean="0"/>
              <a:t> </a:t>
            </a:r>
            <a:r>
              <a:rPr lang="en-US" sz="3200" b="1" dirty="0" err="1" smtClean="0"/>
              <a:t>শাস্তি</a:t>
            </a:r>
            <a:r>
              <a:rPr lang="en-US" sz="3200" b="1" dirty="0" smtClean="0"/>
              <a:t> </a:t>
            </a:r>
            <a:r>
              <a:rPr lang="en-US" sz="3200" b="1" dirty="0" err="1" smtClean="0"/>
              <a:t>দিতে</a:t>
            </a:r>
            <a:r>
              <a:rPr lang="en-US" sz="3200" b="1" dirty="0" smtClean="0"/>
              <a:t> </a:t>
            </a:r>
            <a:r>
              <a:rPr lang="en-US" sz="3200" b="1" dirty="0" err="1" smtClean="0"/>
              <a:t>চাইলেন।রশিদ</a:t>
            </a:r>
            <a:r>
              <a:rPr lang="en-US" sz="3200" b="1" dirty="0" smtClean="0"/>
              <a:t> </a:t>
            </a:r>
            <a:r>
              <a:rPr lang="en-US" sz="3200" b="1" dirty="0" err="1" smtClean="0"/>
              <a:t>প্রথেমে</a:t>
            </a:r>
            <a:r>
              <a:rPr lang="en-US" sz="3200" b="1" dirty="0" smtClean="0"/>
              <a:t> </a:t>
            </a:r>
            <a:r>
              <a:rPr lang="en-US" sz="3200" b="1" dirty="0" err="1" smtClean="0"/>
              <a:t>বাংলার</a:t>
            </a:r>
            <a:r>
              <a:rPr lang="en-US" sz="3200" b="1" dirty="0" smtClean="0"/>
              <a:t> </a:t>
            </a:r>
            <a:r>
              <a:rPr lang="en-US" sz="3200" b="1" dirty="0" err="1" smtClean="0"/>
              <a:t>শিক্ষকের</a:t>
            </a:r>
            <a:r>
              <a:rPr lang="en-US" sz="3200" b="1" dirty="0" smtClean="0"/>
              <a:t> </a:t>
            </a:r>
            <a:r>
              <a:rPr lang="en-US" sz="3200" b="1" dirty="0" err="1" smtClean="0"/>
              <a:t>কাছে</a:t>
            </a:r>
            <a:r>
              <a:rPr lang="en-US" sz="3200" b="1" dirty="0" smtClean="0"/>
              <a:t> </a:t>
            </a:r>
            <a:r>
              <a:rPr lang="en-US" sz="3200" b="1" dirty="0" err="1" smtClean="0"/>
              <a:t>যায়</a:t>
            </a:r>
            <a:r>
              <a:rPr lang="en-US" sz="3200" b="1" dirty="0" smtClean="0"/>
              <a:t> </a:t>
            </a:r>
            <a:r>
              <a:rPr lang="en-US" sz="3200" b="1" dirty="0" err="1" smtClean="0"/>
              <a:t>এবংপ্রধান</a:t>
            </a:r>
            <a:r>
              <a:rPr lang="en-US" sz="3200" b="1" dirty="0" smtClean="0"/>
              <a:t> </a:t>
            </a:r>
            <a:r>
              <a:rPr lang="en-US" sz="3200" b="1" dirty="0" err="1" smtClean="0"/>
              <a:t>শিক্ষকের</a:t>
            </a:r>
            <a:r>
              <a:rPr lang="en-US" sz="3200" b="1" dirty="0" smtClean="0"/>
              <a:t> </a:t>
            </a:r>
            <a:r>
              <a:rPr lang="en-US" sz="3200" b="1" dirty="0" err="1" smtClean="0"/>
              <a:t>নিকট</a:t>
            </a:r>
            <a:r>
              <a:rPr lang="en-US" sz="3200" b="1" dirty="0" smtClean="0"/>
              <a:t> </a:t>
            </a:r>
            <a:r>
              <a:rPr lang="en-US" sz="3200" b="1" dirty="0" err="1" smtClean="0"/>
              <a:t>সুপারিশ</a:t>
            </a:r>
            <a:r>
              <a:rPr lang="en-US" sz="3200" b="1" dirty="0" smtClean="0"/>
              <a:t> </a:t>
            </a:r>
            <a:r>
              <a:rPr lang="en-US" sz="3200" b="1" dirty="0" err="1" smtClean="0"/>
              <a:t>করার</a:t>
            </a:r>
            <a:r>
              <a:rPr lang="en-US" sz="3200" b="1" dirty="0" smtClean="0"/>
              <a:t> </a:t>
            </a:r>
            <a:r>
              <a:rPr lang="en-US" sz="3200" b="1" dirty="0" err="1" smtClean="0"/>
              <a:t>জন্য</a:t>
            </a:r>
            <a:r>
              <a:rPr lang="en-US" sz="3200" b="1" dirty="0" smtClean="0"/>
              <a:t> </a:t>
            </a:r>
            <a:r>
              <a:rPr lang="en-US" sz="3200" b="1" dirty="0" err="1" smtClean="0"/>
              <a:t>অনুরোধ</a:t>
            </a:r>
            <a:r>
              <a:rPr lang="en-US" sz="3200" b="1" dirty="0" smtClean="0"/>
              <a:t> </a:t>
            </a:r>
            <a:r>
              <a:rPr lang="en-US" sz="3200" b="1" dirty="0" err="1" smtClean="0"/>
              <a:t>করে।বাংলা</a:t>
            </a:r>
            <a:r>
              <a:rPr lang="en-US" sz="3200" b="1" dirty="0" smtClean="0"/>
              <a:t> </a:t>
            </a:r>
            <a:r>
              <a:rPr lang="en-US" sz="3200" b="1" dirty="0" err="1" smtClean="0"/>
              <a:t>শিক্ষক</a:t>
            </a:r>
            <a:r>
              <a:rPr lang="en-US" sz="3200" b="1" dirty="0" smtClean="0"/>
              <a:t> </a:t>
            </a:r>
            <a:r>
              <a:rPr lang="en-US" sz="3200" b="1" dirty="0" err="1" smtClean="0"/>
              <a:t>বলেন,তুমি</a:t>
            </a:r>
            <a:r>
              <a:rPr lang="en-US" sz="3200" b="1" dirty="0" smtClean="0"/>
              <a:t> </a:t>
            </a:r>
            <a:r>
              <a:rPr lang="en-US" sz="3200" b="1" dirty="0" err="1" smtClean="0"/>
              <a:t>গনিত</a:t>
            </a:r>
            <a:r>
              <a:rPr lang="en-US" sz="3200" b="1" dirty="0" smtClean="0"/>
              <a:t> </a:t>
            </a:r>
            <a:r>
              <a:rPr lang="en-US" sz="3200" b="1" dirty="0" err="1" smtClean="0"/>
              <a:t>শিক্ষকের</a:t>
            </a:r>
            <a:r>
              <a:rPr lang="en-US" sz="3200" b="1" dirty="0" smtClean="0"/>
              <a:t> </a:t>
            </a:r>
            <a:r>
              <a:rPr lang="en-US" sz="3200" b="1" dirty="0" err="1" smtClean="0"/>
              <a:t>নিকট</a:t>
            </a:r>
            <a:r>
              <a:rPr lang="en-US" sz="3200" b="1" dirty="0" smtClean="0"/>
              <a:t> </a:t>
            </a:r>
            <a:r>
              <a:rPr lang="en-US" sz="3200" b="1" dirty="0" err="1" smtClean="0"/>
              <a:t>যাও</a:t>
            </a:r>
            <a:r>
              <a:rPr lang="bn-BD" sz="3200" b="1" dirty="0" smtClean="0"/>
              <a:t>।তাঁরা</a:t>
            </a:r>
            <a:r>
              <a:rPr lang="en-US" sz="3200" b="1" dirty="0" smtClean="0"/>
              <a:t> </a:t>
            </a:r>
            <a:r>
              <a:rPr lang="en-US" sz="3200" b="1" dirty="0" err="1" smtClean="0"/>
              <a:t>অপারগতা</a:t>
            </a:r>
            <a:r>
              <a:rPr lang="en-US" sz="3200" b="1" dirty="0" smtClean="0"/>
              <a:t> </a:t>
            </a:r>
            <a:r>
              <a:rPr lang="en-US" sz="3200" b="1" dirty="0" err="1" smtClean="0"/>
              <a:t>প্রকাশ</a:t>
            </a:r>
            <a:r>
              <a:rPr lang="en-US" sz="3200" b="1" dirty="0" smtClean="0"/>
              <a:t> </a:t>
            </a:r>
            <a:r>
              <a:rPr lang="en-US" sz="3200" b="1" dirty="0" err="1" smtClean="0"/>
              <a:t>করে</a:t>
            </a:r>
            <a:r>
              <a:rPr lang="en-US" sz="3200" b="1" dirty="0" smtClean="0"/>
              <a:t> </a:t>
            </a:r>
            <a:r>
              <a:rPr lang="en-US" sz="3200" b="1" dirty="0" err="1" smtClean="0"/>
              <a:t>শ্রেনি</a:t>
            </a:r>
            <a:r>
              <a:rPr lang="en-US" sz="3200" b="1" dirty="0" smtClean="0"/>
              <a:t> </a:t>
            </a:r>
            <a:r>
              <a:rPr lang="en-US" sz="3200" b="1" dirty="0" err="1" smtClean="0"/>
              <a:t>শিক্ষকের</a:t>
            </a:r>
            <a:r>
              <a:rPr lang="en-US" sz="3200" b="1" dirty="0" smtClean="0"/>
              <a:t> </a:t>
            </a:r>
            <a:r>
              <a:rPr lang="en-US" sz="3200" b="1" dirty="0" err="1" smtClean="0"/>
              <a:t>কাছে</a:t>
            </a:r>
            <a:r>
              <a:rPr lang="en-US" sz="3200" b="1" dirty="0" smtClean="0"/>
              <a:t> </a:t>
            </a:r>
            <a:r>
              <a:rPr lang="en-US" sz="3200" b="1" dirty="0" err="1" smtClean="0"/>
              <a:t>যাও</a:t>
            </a:r>
            <a:r>
              <a:rPr lang="en-US" sz="3200" b="1" dirty="0" smtClean="0"/>
              <a:t> </a:t>
            </a:r>
            <a:r>
              <a:rPr lang="bn-BD" sz="3200" b="1" dirty="0" smtClean="0"/>
              <a:t>য়ার জন্য বলেন</a:t>
            </a:r>
            <a:r>
              <a:rPr lang="en-US" sz="3200" b="1" dirty="0" smtClean="0"/>
              <a:t>।</a:t>
            </a:r>
            <a:r>
              <a:rPr lang="en-US" sz="3200" b="1" dirty="0" err="1" smtClean="0"/>
              <a:t>শ্রেনি</a:t>
            </a:r>
            <a:r>
              <a:rPr lang="en-US" sz="3200" b="1" dirty="0" smtClean="0"/>
              <a:t> </a:t>
            </a:r>
            <a:r>
              <a:rPr lang="en-US" sz="3200" b="1" dirty="0" err="1" smtClean="0"/>
              <a:t>শিক্ষক</a:t>
            </a:r>
            <a:r>
              <a:rPr lang="en-US" sz="3200" b="1" dirty="0" smtClean="0"/>
              <a:t> </a:t>
            </a:r>
            <a:r>
              <a:rPr lang="en-US" sz="3200" b="1" dirty="0" err="1" smtClean="0"/>
              <a:t>তাকে</a:t>
            </a:r>
            <a:r>
              <a:rPr lang="en-US" sz="3200" b="1" dirty="0" smtClean="0"/>
              <a:t> </a:t>
            </a:r>
            <a:r>
              <a:rPr lang="en-US" sz="3200" b="1" dirty="0" err="1" smtClean="0"/>
              <a:t>ক্ষমা</a:t>
            </a:r>
            <a:r>
              <a:rPr lang="en-US" sz="3200" b="1" dirty="0" smtClean="0"/>
              <a:t> </a:t>
            </a:r>
            <a:r>
              <a:rPr lang="en-US" sz="3200" b="1" dirty="0" err="1" smtClean="0"/>
              <a:t>করে</a:t>
            </a:r>
            <a:r>
              <a:rPr lang="en-US" sz="3200" b="1" dirty="0" smtClean="0"/>
              <a:t> </a:t>
            </a:r>
            <a:r>
              <a:rPr lang="en-US" sz="3200" b="1" dirty="0" err="1" smtClean="0"/>
              <a:t>দেয়ার</a:t>
            </a:r>
            <a:r>
              <a:rPr lang="en-US" sz="3200" b="1" dirty="0" smtClean="0"/>
              <a:t> </a:t>
            </a:r>
            <a:r>
              <a:rPr lang="en-US" sz="3200" b="1" dirty="0" err="1" smtClean="0"/>
              <a:t>জন্য</a:t>
            </a:r>
            <a:r>
              <a:rPr lang="en-US" sz="3200" b="1" dirty="0" smtClean="0"/>
              <a:t> </a:t>
            </a:r>
            <a:r>
              <a:rPr lang="en-US" sz="3200" b="1" dirty="0" err="1" smtClean="0"/>
              <a:t>প্রধান</a:t>
            </a:r>
            <a:r>
              <a:rPr lang="en-US" sz="3200" b="1" dirty="0" smtClean="0"/>
              <a:t> </a:t>
            </a:r>
            <a:r>
              <a:rPr lang="en-US" sz="3200" b="1" dirty="0" err="1" smtClean="0"/>
              <a:t>শিক্ষকের</a:t>
            </a:r>
            <a:r>
              <a:rPr lang="en-US" sz="3200" b="1" dirty="0" smtClean="0"/>
              <a:t> </a:t>
            </a:r>
            <a:r>
              <a:rPr lang="en-US" sz="3200" b="1" dirty="0" err="1" smtClean="0"/>
              <a:t>নিকট</a:t>
            </a:r>
            <a:r>
              <a:rPr lang="en-US" sz="3200" b="1" dirty="0" smtClean="0"/>
              <a:t> </a:t>
            </a:r>
            <a:r>
              <a:rPr lang="bn-BD" sz="3200" b="1" dirty="0" smtClean="0"/>
              <a:t>অনুরোধ</a:t>
            </a:r>
            <a:r>
              <a:rPr lang="en-US" sz="3200" b="1" dirty="0" smtClean="0"/>
              <a:t> </a:t>
            </a:r>
            <a:r>
              <a:rPr lang="en-US" sz="3200" b="1" dirty="0" err="1" smtClean="0"/>
              <a:t>করেন।শ্রেনি</a:t>
            </a:r>
            <a:r>
              <a:rPr lang="en-US" sz="3200" b="1" dirty="0" smtClean="0"/>
              <a:t> </a:t>
            </a:r>
            <a:r>
              <a:rPr lang="en-US" sz="3200" b="1" dirty="0" err="1" smtClean="0"/>
              <a:t>শিক্ষকের</a:t>
            </a:r>
            <a:r>
              <a:rPr lang="en-US" sz="3200" b="1" dirty="0" smtClean="0"/>
              <a:t> </a:t>
            </a:r>
            <a:r>
              <a:rPr lang="en-US" sz="3200" b="1" dirty="0" err="1" smtClean="0"/>
              <a:t>সুপারিশে</a:t>
            </a:r>
            <a:r>
              <a:rPr lang="en-US" sz="3200" b="1" dirty="0" smtClean="0"/>
              <a:t> </a:t>
            </a:r>
            <a:r>
              <a:rPr lang="en-US" sz="3200" b="1" dirty="0" err="1" smtClean="0"/>
              <a:t>প্রধান</a:t>
            </a:r>
            <a:r>
              <a:rPr lang="en-US" sz="3200" b="1" dirty="0" smtClean="0"/>
              <a:t> </a:t>
            </a:r>
            <a:r>
              <a:rPr lang="en-US" sz="3200" b="1" dirty="0" err="1" smtClean="0"/>
              <a:t>শিক্ষক</a:t>
            </a:r>
            <a:r>
              <a:rPr lang="en-US" sz="3200" b="1" dirty="0" smtClean="0"/>
              <a:t> </a:t>
            </a:r>
            <a:r>
              <a:rPr lang="en-US" sz="3200" b="1" dirty="0" err="1" smtClean="0"/>
              <a:t>তাকে</a:t>
            </a:r>
            <a:r>
              <a:rPr lang="en-US" sz="3200" b="1" dirty="0" smtClean="0"/>
              <a:t> </a:t>
            </a:r>
            <a:r>
              <a:rPr lang="en-US" sz="3200" b="1" dirty="0" err="1" smtClean="0"/>
              <a:t>ক্ষমা</a:t>
            </a:r>
            <a:r>
              <a:rPr lang="en-US" sz="3200" b="1" dirty="0" smtClean="0"/>
              <a:t> </a:t>
            </a:r>
            <a:r>
              <a:rPr lang="en-US" sz="3200" b="1" dirty="0" err="1" smtClean="0"/>
              <a:t>করে</a:t>
            </a:r>
            <a:r>
              <a:rPr lang="en-US" sz="3200" b="1" dirty="0" smtClean="0"/>
              <a:t> </a:t>
            </a:r>
            <a:r>
              <a:rPr lang="en-US" sz="3200" b="1" dirty="0" err="1" smtClean="0"/>
              <a:t>দেন</a:t>
            </a:r>
            <a:r>
              <a:rPr lang="en-US" sz="3200" b="1" dirty="0" smtClean="0"/>
              <a:t>।</a:t>
            </a:r>
            <a:endParaRPr lang="en-US" sz="32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7"/>
            <a:ext cx="8534400" cy="1231601"/>
          </a:xfrm>
          <a:solidFill>
            <a:schemeClr val="accent4">
              <a:lumMod val="60000"/>
              <a:lumOff val="40000"/>
            </a:schemeClr>
          </a:solidFill>
        </p:spPr>
        <p:txBody>
          <a:bodyPr>
            <a:normAutofit/>
          </a:bodyPr>
          <a:lstStyle/>
          <a:p>
            <a:r>
              <a:rPr lang="bn-BD" sz="4800" dirty="0" smtClean="0"/>
              <a:t>আজকের পাঠঃ শাফাআত</a:t>
            </a:r>
            <a:endParaRPr lang="en-US" sz="4800" dirty="0"/>
          </a:p>
        </p:txBody>
      </p:sp>
      <p:sp>
        <p:nvSpPr>
          <p:cNvPr id="3" name="Content Placeholder 2"/>
          <p:cNvSpPr>
            <a:spLocks noGrp="1"/>
          </p:cNvSpPr>
          <p:nvPr>
            <p:ph idx="1"/>
          </p:nvPr>
        </p:nvSpPr>
        <p:spPr>
          <a:xfrm>
            <a:off x="304800" y="1600200"/>
            <a:ext cx="8534400" cy="4876800"/>
          </a:xfrm>
          <a:solidFill>
            <a:schemeClr val="accent4">
              <a:lumMod val="60000"/>
              <a:lumOff val="40000"/>
            </a:schemeClr>
          </a:solidFill>
        </p:spPr>
        <p:txBody>
          <a:bodyPr>
            <a:normAutofit/>
          </a:bodyPr>
          <a:lstStyle/>
          <a:p>
            <a:pPr>
              <a:buNone/>
            </a:pPr>
            <a:r>
              <a:rPr lang="bn-BD" sz="4400" dirty="0" smtClean="0"/>
              <a:t>এই পাঠ শেষে---</a:t>
            </a:r>
          </a:p>
          <a:p>
            <a:r>
              <a:rPr lang="bn-BD" sz="4400" dirty="0" smtClean="0"/>
              <a:t>শাফাআতের পরিচয় বলতে পারবে;</a:t>
            </a:r>
          </a:p>
          <a:p>
            <a:r>
              <a:rPr lang="bn-BD" sz="4400" dirty="0" smtClean="0"/>
              <a:t>শাফাআতের তাৎপর্য লিখতে পারবে;</a:t>
            </a:r>
          </a:p>
          <a:p>
            <a:r>
              <a:rPr lang="bn-BD" sz="4400" dirty="0" smtClean="0"/>
              <a:t>শাফাআতের প্রকার বর্ণনা করতে পারবে।</a:t>
            </a:r>
            <a:endParaRPr lang="en-US" sz="4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10600" cy="6354762"/>
          </a:xfrm>
          <a:solidFill>
            <a:schemeClr val="bg2">
              <a:lumMod val="75000"/>
            </a:schemeClr>
          </a:solidFill>
        </p:spPr>
        <p:txBody>
          <a:bodyPr>
            <a:normAutofit/>
          </a:bodyPr>
          <a:lstStyle/>
          <a:p>
            <a:pPr algn="l"/>
            <a:r>
              <a:rPr lang="bn-BD" sz="3600" b="1" dirty="0" smtClean="0">
                <a:solidFill>
                  <a:schemeClr val="accent2">
                    <a:lumMod val="75000"/>
                  </a:schemeClr>
                </a:solidFill>
              </a:rPr>
              <a:t>শাফাআতের পরিচয়</a:t>
            </a:r>
            <a:r>
              <a:rPr lang="bn-BD" sz="3600" dirty="0" smtClean="0"/>
              <a:t/>
            </a:r>
            <a:br>
              <a:rPr lang="bn-BD" sz="3600" dirty="0" smtClean="0"/>
            </a:br>
            <a:r>
              <a:rPr lang="bn-BD" sz="3600" dirty="0" smtClean="0"/>
              <a:t>শাফাআত আরবি শব্দ।অর্থ শুপারিশ করা, অনুরোধ করা ইত্যাদি।ইসলামি শরিয়তের পরিভাষায় কল্যাণ ও ক্ষমার জন্য আল্লাহ তায়ালার নিকট নবি-রাসুল গণের সুপারিশ করাকে শাফাআত বলে।</a:t>
            </a:r>
            <a:r>
              <a:rPr lang="en-US" sz="3600" dirty="0" smtClean="0"/>
              <a:t/>
            </a:r>
            <a:br>
              <a:rPr lang="en-US" sz="3600" dirty="0" smtClean="0"/>
            </a:br>
            <a:r>
              <a:rPr lang="bn-BD" sz="3600" dirty="0" smtClean="0"/>
              <a:t>কিয়ামতের দিন শাফাআত সাধারণত দুটি কারণে করা হবে।</a:t>
            </a:r>
            <a:br>
              <a:rPr lang="bn-BD" sz="3600" dirty="0" smtClean="0"/>
            </a:br>
            <a:r>
              <a:rPr lang="bn-BD" sz="3600" dirty="0" smtClean="0"/>
              <a:t>ক.পাপীদের ক্ষমা ও পাপ মার্জনার জন্য।</a:t>
            </a:r>
            <a:br>
              <a:rPr lang="bn-BD" sz="3600" dirty="0" smtClean="0"/>
            </a:br>
            <a:r>
              <a:rPr lang="bn-BD" sz="3600" dirty="0" smtClean="0"/>
              <a:t>খ.পূণ্যবানদের মর্যাদা বৃদ্ধি ও কল্যাণ লাভের জন্য</a:t>
            </a:r>
            <a:r>
              <a:rPr lang="bn-BD" sz="3200" dirty="0" smtClean="0"/>
              <a:t>।</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6354762"/>
          </a:xfrm>
          <a:solidFill>
            <a:schemeClr val="tx2">
              <a:lumMod val="40000"/>
              <a:lumOff val="60000"/>
            </a:schemeClr>
          </a:solidFill>
        </p:spPr>
        <p:txBody>
          <a:bodyPr>
            <a:normAutofit/>
          </a:bodyPr>
          <a:lstStyle/>
          <a:p>
            <a:pPr algn="l"/>
            <a:r>
              <a:rPr lang="bn-BD" sz="3200" b="1" dirty="0" smtClean="0">
                <a:solidFill>
                  <a:schemeClr val="accent6">
                    <a:lumMod val="75000"/>
                  </a:schemeClr>
                </a:solidFill>
              </a:rPr>
              <a:t>শাফাআতের তাৎপর্য</a:t>
            </a:r>
            <a:r>
              <a:rPr lang="bn-BD" sz="3200" dirty="0" smtClean="0"/>
              <a:t/>
            </a:r>
            <a:br>
              <a:rPr lang="bn-BD" sz="3200" dirty="0" smtClean="0"/>
            </a:br>
            <a:r>
              <a:rPr lang="bn-BD" sz="3200" dirty="0" smtClean="0"/>
              <a:t>কিয়ামতের দিন আল্লাহ তায়ালা মানুষের সব কাজকর্মের হিসাব নেবেন।তারপর আমল অনুযায়ী প্রত্যেকের জন্য জান্নাত বা জাহান্নাম নির্ধারণ করবেন।এ সময় পুণ্যবানগণ জান্নাত লাভ ও পাপীরা জাহান্নাম ভোগ করবে।নবী-রাসুল ও পুণ্যবান বান্দাগণ এ সময় আল্লাহর দরবারে শাফাআত করবেন।ফলে অনেক পাপীকে  মাফ করা হবে।এরপর তাদেরকে জাহান্নাম জান্নাতে প্রবেশের অনুমতি দেয়া হবে।</a:t>
            </a:r>
            <a:r>
              <a:rPr lang="en-US" sz="3200" dirty="0" smtClean="0"/>
              <a:t> </a:t>
            </a:r>
            <a:r>
              <a:rPr lang="bn-BD" sz="3200" dirty="0" smtClean="0"/>
              <a:t>আবার অনেক পুণ্যবানের </a:t>
            </a:r>
            <a:r>
              <a:rPr lang="en-US" sz="3200" dirty="0" smtClean="0"/>
              <a:t> </a:t>
            </a:r>
            <a:r>
              <a:rPr lang="bn-BD" sz="3200" dirty="0" smtClean="0"/>
              <a:t>জন্যও এদিন শাফাআত করা হবে।ফলে তাঁদের মর্যাদা বৃদ্ধি করা হবে।</a:t>
            </a:r>
            <a:endParaRPr lang="en-US"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74638"/>
            <a:ext cx="8534400" cy="6354762"/>
          </a:xfrm>
          <a:solidFill>
            <a:schemeClr val="accent2">
              <a:lumMod val="40000"/>
              <a:lumOff val="60000"/>
            </a:schemeClr>
          </a:solidFill>
        </p:spPr>
        <p:txBody>
          <a:bodyPr>
            <a:normAutofit fontScale="90000"/>
          </a:bodyPr>
          <a:lstStyle/>
          <a:p>
            <a:pPr algn="l"/>
            <a:r>
              <a:rPr lang="bn-BD" sz="3200" b="1" dirty="0" smtClean="0">
                <a:solidFill>
                  <a:srgbClr val="7030A0"/>
                </a:solidFill>
              </a:rPr>
              <a:t>শাফাআতের প্রকার</a:t>
            </a:r>
            <a:r>
              <a:rPr lang="bn-BD" sz="3200" dirty="0" smtClean="0"/>
              <a:t/>
            </a:r>
            <a:br>
              <a:rPr lang="bn-BD" sz="3200" dirty="0" smtClean="0"/>
            </a:br>
            <a:r>
              <a:rPr lang="bn-BD" sz="3200" dirty="0" smtClean="0"/>
              <a:t>শাফাআত সাধারণত দুই প্রকার।যথা-</a:t>
            </a:r>
            <a:br>
              <a:rPr lang="bn-BD" sz="3200" dirty="0" smtClean="0"/>
            </a:br>
            <a:r>
              <a:rPr lang="bn-BD" sz="3200" dirty="0" smtClean="0"/>
              <a:t>ক.শাফাআতে কুবরা</a:t>
            </a:r>
            <a:br>
              <a:rPr lang="bn-BD" sz="3200" dirty="0" smtClean="0"/>
            </a:br>
            <a:r>
              <a:rPr lang="bn-BD" sz="3200" dirty="0" smtClean="0"/>
              <a:t>খ.শাফাআতে সুগরা</a:t>
            </a:r>
            <a:br>
              <a:rPr lang="bn-BD" sz="3200" dirty="0" smtClean="0"/>
            </a:br>
            <a:r>
              <a:rPr lang="bn-BD" sz="3200" dirty="0" smtClean="0"/>
              <a:t>শাফাআতে কুবরা</a:t>
            </a:r>
            <a:br>
              <a:rPr lang="bn-BD" sz="3200" dirty="0" smtClean="0"/>
            </a:br>
            <a:r>
              <a:rPr lang="bn-BD" sz="3200" dirty="0" smtClean="0"/>
              <a:t>কিয়ামতের দিন সকল মানুষকে এক বিশাল ময়দানে সমবেত করা হবে।সেদিন সূর্য খুব নিকটবর্তী হবে।মানুষ অসহনীয় দুঃখ-কষ্টে নিপতিত থাকবে।এ সময় তারা আদম(আ.),হযরত নুহ(আ.),হযরত ইব্রাহীম(আ.), হযরত মুসা(আ.),হযরত ইসা(আ)-এর নিকট উপস্থিত হয়ে হিসাব-নিকাশ শুরু করার জন্য আল্লাহর নিকট শাফাআত করার জন্য অনুরোধ করবে।তাঁরা সকলেই অপারগতা প্রকাশ করবেন।এ সময় সকল মানুষ মহানবি</a:t>
            </a:r>
            <a:r>
              <a:rPr lang="en-US" sz="3200" dirty="0" smtClean="0"/>
              <a:t> </a:t>
            </a:r>
            <a:r>
              <a:rPr lang="bn-BD" sz="3200" dirty="0" smtClean="0"/>
              <a:t>(স.)এর নিকট উপস্থিত হবেন।</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686800" cy="6278562"/>
          </a:xfrm>
          <a:solidFill>
            <a:schemeClr val="accent4">
              <a:lumMod val="60000"/>
              <a:lumOff val="40000"/>
            </a:schemeClr>
          </a:solidFill>
        </p:spPr>
        <p:txBody>
          <a:bodyPr>
            <a:normAutofit/>
          </a:bodyPr>
          <a:lstStyle/>
          <a:p>
            <a:pPr algn="l"/>
            <a:r>
              <a:rPr lang="bn-BD" sz="3200" dirty="0" smtClean="0"/>
              <a:t>তখন মহানবি(স.)আল্লাহ তায়ালার নিকট সুপারিশ করবেন।অতঃপর আল্লাহ তায়ালা হিসাব-নিকাশ শুরু করবেন।এ শাফাআতকে শাফাআতে কুবরা বলা হয়।একে শাফাআতে উযমাও(সর্বশ্রেষ্ঠ শাফাআত)বলা হয়।এরুপ শাফাআতের অধিকার একমাত্র মহানবি (স.)-এর </a:t>
            </a:r>
            <a:r>
              <a:rPr lang="bn-BD" sz="3200" dirty="0" smtClean="0"/>
              <a:t>থাকবে</a:t>
            </a:r>
            <a:r>
              <a:rPr lang="bn-BD" sz="3200" dirty="0" smtClean="0"/>
              <a:t>।এ ছাড়া নবি করিম(স.)</a:t>
            </a:r>
            <a:r>
              <a:rPr lang="en-US" sz="3200" dirty="0" smtClean="0"/>
              <a:t> </a:t>
            </a:r>
            <a:r>
              <a:rPr lang="bn-BD" sz="3200" dirty="0" smtClean="0"/>
              <a:t>জান্নাতিগণকে জান্নাতে প্রবেশের অনুমতি দেয়ার জন্য আল্লাহর নিকট সুপারিশ করবেন।এর পরেই কেবল জান্নাতিগণ জান্নাতে প্রবেশ করতে পরবে।</a:t>
            </a:r>
            <a:endParaRPr lang="en-US" sz="32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54762"/>
          </a:xfrm>
          <a:solidFill>
            <a:schemeClr val="accent6">
              <a:lumMod val="60000"/>
              <a:lumOff val="40000"/>
            </a:schemeClr>
          </a:solidFill>
        </p:spPr>
        <p:txBody>
          <a:bodyPr>
            <a:normAutofit/>
          </a:bodyPr>
          <a:lstStyle/>
          <a:p>
            <a:pPr algn="l"/>
            <a:r>
              <a:rPr lang="bn-BD" sz="3200" b="1" dirty="0" smtClean="0">
                <a:solidFill>
                  <a:schemeClr val="accent4">
                    <a:lumMod val="50000"/>
                  </a:schemeClr>
                </a:solidFill>
              </a:rPr>
              <a:t>শাফাআতে সুগরা</a:t>
            </a:r>
            <a:r>
              <a:rPr lang="bn-BD" sz="3200" dirty="0" smtClean="0"/>
              <a:t/>
            </a:r>
            <a:br>
              <a:rPr lang="bn-BD" sz="3200" dirty="0" smtClean="0"/>
            </a:br>
            <a:r>
              <a:rPr lang="bn-BD" sz="3200" dirty="0" smtClean="0"/>
              <a:t>কিয়ামতের দিন পাপীদের ক্ষমা ও পূণ্যবানদের মর্যাদা বৃদ্ধি করার জন্য শাফাআত করা হবে।একে শাআআতে সুগরা বলে।নবি-রাসুল,ফেরেশতা, শহিদ,আলিম,হাফিজ এ শাফাআতের সুযোগ পাবেন। আল কুরআন ও সিয়াম(রোযা)কিয়ামতের দিন শাফাআত করবেন বলে ও হাদিসে উল্লেখ আছে।</a:t>
            </a:r>
            <a:br>
              <a:rPr lang="bn-BD" sz="3200" dirty="0" smtClean="0"/>
            </a:br>
            <a:r>
              <a:rPr lang="bn-BD" sz="3200" dirty="0" smtClean="0"/>
              <a:t>নিম্নোক্ত বিষয়ে শাফাআতে সুগরা করা হবে।</a:t>
            </a:r>
            <a:br>
              <a:rPr lang="bn-BD" sz="3200" dirty="0" smtClean="0"/>
            </a:br>
            <a:r>
              <a:rPr lang="bn-BD" sz="3200" dirty="0" smtClean="0"/>
              <a:t>১.যে সব মুমিন পাপের কারণে জাহান্নামের উপযুক্ত হবে তাদের মাফ করে জান্নাতে দেয়ার জন্য শাফাআত।</a:t>
            </a:r>
            <a:endParaRPr lang="en-US" sz="32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262</Words>
  <Application>Microsoft Office PowerPoint</Application>
  <PresentationFormat>On-screen Show (4:3)</PresentationFormat>
  <Paragraphs>28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Slide 1</vt:lpstr>
      <vt:lpstr>Md.Munjurul Islam Assistant teacher Parjowwar Kalindi High school Keranigonj,Dhaka    Class-8 Islam and moral Education</vt:lpstr>
      <vt:lpstr>রশিদ  একজন মেধাবী ও বিনয়ী ছাত্র।স্কুলের সকল শিক্ষক তাকে স্নেহ করেন।একদিন কোন এক অপরাধের কারণে প্রধান শিক্ষক শাস্তি দিতে চাইলেন।রশিদ প্রথেমে বাংলার শিক্ষকের কাছে যায় এবংপ্রধান শিক্ষকের নিকট সুপারিশ করার জন্য অনুরোধ করে।বাংলা শিক্ষক বলেন,তুমি গনিত শিক্ষকের নিকট যাও।তাঁরা অপারগতা প্রকাশ করে শ্রেনি শিক্ষকের কাছে যাও য়ার জন্য বলেন।শ্রেনি শিক্ষক তাকে ক্ষমা করে দেয়ার জন্য প্রধান শিক্ষকের নিকট অনুরোধ করেন।শ্রেনি শিক্ষকের সুপারিশে প্রধান শিক্ষক তাকে ক্ষমা করে দেন।</vt:lpstr>
      <vt:lpstr>আজকের পাঠঃ শাফাআত</vt:lpstr>
      <vt:lpstr>শাফাআতের পরিচয় শাফাআত আরবি শব্দ।অর্থ শুপারিশ করা, অনুরোধ করা ইত্যাদি।ইসলামি শরিয়তের পরিভাষায় কল্যাণ ও ক্ষমার জন্য আল্লাহ তায়ালার নিকট নবি-রাসুল গণের সুপারিশ করাকে শাফাআত বলে। কিয়ামতের দিন শাফাআত সাধারণত দুটি কারণে করা হবে। ক.পাপীদের ক্ষমা ও পাপ মার্জনার জন্য। খ.পূণ্যবানদের মর্যাদা বৃদ্ধি ও কল্যাণ লাভের জন্য।</vt:lpstr>
      <vt:lpstr>শাফাআতের তাৎপর্য কিয়ামতের দিন আল্লাহ তায়ালা মানুষের সব কাজকর্মের হিসাব নেবেন।তারপর আমল অনুযায়ী প্রত্যেকের জন্য জান্নাত বা জাহান্নাম নির্ধারণ করবেন।এ সময় পুণ্যবানগণ জান্নাত লাভ ও পাপীরা জাহান্নাম ভোগ করবে।নবী-রাসুল ও পুণ্যবান বান্দাগণ এ সময় আল্লাহর দরবারে শাফাআত করবেন।ফলে অনেক পাপীকে  মাফ করা হবে।এরপর তাদেরকে জাহান্নাম জান্নাতে প্রবেশের অনুমতি দেয়া হবে। আবার অনেক পুণ্যবানের  জন্যও এদিন শাফাআত করা হবে।ফলে তাঁদের মর্যাদা বৃদ্ধি করা হবে।</vt:lpstr>
      <vt:lpstr>শাফাআতের প্রকার শাফাআত সাধারণত দুই প্রকার।যথা- ক.শাফাআতে কুবরা খ.শাফাআতে সুগরা শাফাআতে কুবরা কিয়ামতের দিন সকল মানুষকে এক বিশাল ময়দানে সমবেত করা হবে।সেদিন সূর্য খুব নিকটবর্তী হবে।মানুষ অসহনীয় দুঃখ-কষ্টে নিপতিত থাকবে।এ সময় তারা আদম(আ.),হযরত নুহ(আ.),হযরত ইব্রাহীম(আ.), হযরত মুসা(আ.),হযরত ইসা(আ)-এর নিকট উপস্থিত হয়ে হিসাব-নিকাশ শুরু করার জন্য আল্লাহর নিকট শাফাআত করার জন্য অনুরোধ করবে।তাঁরা সকলেই অপারগতা প্রকাশ করবেন।এ সময় সকল মানুষ মহানবি (স.)এর নিকট উপস্থিত হবেন।</vt:lpstr>
      <vt:lpstr>তখন মহানবি(স.)আল্লাহ তায়ালার নিকট সুপারিশ করবেন।অতঃপর আল্লাহ তায়ালা হিসাব-নিকাশ শুরু করবেন।এ শাফাআতকে শাফাআতে কুবরা বলা হয়।একে শাফাআতে উযমাও(সর্বশ্রেষ্ঠ শাফাআত)বলা হয়।এরুপ শাফাআতের অধিকার একমাত্র মহানবি (স.)-এর থাকবে।এ ছাড়া নবি করিম(স.) জান্নাতিগণকে জান্নাতে প্রবেশের অনুমতি দেয়ার জন্য আল্লাহর নিকট সুপারিশ করবেন।এর পরেই কেবল জান্নাতিগণ জান্নাতে প্রবেশ করতে পরবে।</vt:lpstr>
      <vt:lpstr>শাফাআতে সুগরা কিয়ামতের দিন পাপীদের ক্ষমা ও পূণ্যবানদের মর্যাদা বৃদ্ধি করার জন্য শাফাআত করা হবে।একে শাআআতে সুগরা বলে।নবি-রাসুল,ফেরেশতা, শহিদ,আলিম,হাফিজ এ শাফাআতের সুযোগ পাবেন। আল কুরআন ও সিয়াম(রোযা)কিয়ামতের দিন শাফাআত করবেন বলে ও হাদিসে উল্লেখ আছে। নিম্নোক্ত বিষয়ে শাফাআতে সুগরা করা হবে। ১.যে সব মুমিন পাপের কারণে জাহান্নামের উপযুক্ত হবে তাদের মাফ করে জান্নাতে দেয়ার জন্য শাফাআত।</vt:lpstr>
      <vt:lpstr>২. যে সব মুমিন পাপের কারণে জাহান্নামে প্রবেশ করবে তাদের জাহান্নামের শাস্তি থেকে মুক্তি দেয়ার জন্য শাফাআত। ৩. জান্নাতিগণের মর্যাদা বৃদ্ধির জন্য শাফাআত। আমরা শাফাআতে বিশ্বাস স্থাপন করব।আল্লাহকে ভালোবাসব,রাসুল(স.)এর আদর্শ অনুযায়ী চলব।ফলে পরকালে প্রিয় নবি(স.)এর শাফাআত লাভ করে জান্নাতে যাব। কিয়ামতের দিন নবী-রাসুল ও নেক বান্দাগণ আল্লাহর নিকট সুপারিশ করবেন।আল্লাহ তায়ালা এ সব শাফাআত কবুল করবেন এবং মানুষকে জান্নাত দান করবেন।তবে শাফাআতের সবচেয়ে বেশি ক্ষমতা থাকবে প্রিয় নবি(স.)এর অধিকারে।তিনি নিজেই বলেন-অর্থঃ “আমাকে শাফাআত(করার অধিকার)দেয়া হয়েছে।”</vt:lpstr>
      <vt:lpstr>রাসুল(স.)আরো বলেছেন-পৃথিবীতে যত ইট ওপাথর আছে,আমি তার চেয়েও বেশি লোকের জন্য কিয়ামতের দিন শাফাআত করব।(মুসনাদ আহমদ)  শাফাআত একটি বড় নিয়ামত।মহানবি(স.)এর শাফাআত ব্যতীত কিয়ামতের দিন সফলতা,কল্যাণ ও জান্নাত লাভ সম্ভব হবেনা।সুতরাং আমরা প্রিয় নবি(স.)এর শাফাআতে বিশ্বাস করব।তাঁকে ভালোবাসব ও পূর্ণরুপে অনুসরণ করব।তাহলে আমরা তাঁর শাফাআত লাভে সক্ষম হব।</vt:lpstr>
      <vt:lpstr>একক কাজ/মূল্যায়ণ</vt:lpstr>
      <vt:lpstr>                                    দলীয় কাজ  ‘ক’ দল শাফাআতের পরিচয় লিখ।    ‘খ’ দল শাফাআতের প্রকার ভেদ লিখ।      </vt:lpstr>
      <vt:lpstr>বাড়ীর কাজ</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Dell</dc:creator>
  <cp:lastModifiedBy>Dell</cp:lastModifiedBy>
  <cp:revision>30</cp:revision>
  <dcterms:created xsi:type="dcterms:W3CDTF">2020-11-12T17:05:47Z</dcterms:created>
  <dcterms:modified xsi:type="dcterms:W3CDTF">2021-03-14T05:21:07Z</dcterms:modified>
</cp:coreProperties>
</file>