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7B78572-9381-4577-9204-1BB8CA3FA89F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C1B0B73-4CDC-432A-89ED-D15445AA7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14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78572-9381-4577-9204-1BB8CA3FA89F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0B73-4CDC-432A-89ED-D15445AA7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6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78572-9381-4577-9204-1BB8CA3FA89F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0B73-4CDC-432A-89ED-D15445AA7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94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78572-9381-4577-9204-1BB8CA3FA89F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0B73-4CDC-432A-89ED-D15445AA7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655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78572-9381-4577-9204-1BB8CA3FA89F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0B73-4CDC-432A-89ED-D15445AA7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365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78572-9381-4577-9204-1BB8CA3FA89F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0B73-4CDC-432A-89ED-D15445AA7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667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78572-9381-4577-9204-1BB8CA3FA89F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0B73-4CDC-432A-89ED-D15445AA7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39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17B78572-9381-4577-9204-1BB8CA3FA89F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0B73-4CDC-432A-89ED-D15445AA7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03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17B78572-9381-4577-9204-1BB8CA3FA89F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0B73-4CDC-432A-89ED-D15445AA7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50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78572-9381-4577-9204-1BB8CA3FA89F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0B73-4CDC-432A-89ED-D15445AA7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8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78572-9381-4577-9204-1BB8CA3FA89F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0B73-4CDC-432A-89ED-D15445AA7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10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78572-9381-4577-9204-1BB8CA3FA89F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0B73-4CDC-432A-89ED-D15445AA7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11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78572-9381-4577-9204-1BB8CA3FA89F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0B73-4CDC-432A-89ED-D15445AA7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46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78572-9381-4577-9204-1BB8CA3FA89F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0B73-4CDC-432A-89ED-D15445AA7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292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78572-9381-4577-9204-1BB8CA3FA89F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0B73-4CDC-432A-89ED-D15445AA7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23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78572-9381-4577-9204-1BB8CA3FA89F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0B73-4CDC-432A-89ED-D15445AA7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20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78572-9381-4577-9204-1BB8CA3FA89F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0B73-4CDC-432A-89ED-D15445AA7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16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7B78572-9381-4577-9204-1BB8CA3FA89F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C1B0B73-4CDC-432A-89ED-D15445AA7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5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>
            <a:extLst>
              <a:ext uri="{FF2B5EF4-FFF2-40B4-BE49-F238E27FC236}">
                <a16:creationId xmlns:a16="http://schemas.microsoft.com/office/drawing/2014/main" id="{3EECD010-16E8-447C-B2AB-AC88ED263C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92" b="13153"/>
          <a:stretch/>
        </p:blipFill>
        <p:spPr>
          <a:xfrm>
            <a:off x="78828" y="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65AF33-8CFC-4C4C-8D79-89371C9572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1538" y="700089"/>
            <a:ext cx="11002525" cy="1458643"/>
          </a:xfrm>
        </p:spPr>
        <p:txBody>
          <a:bodyPr>
            <a:normAutofit/>
          </a:bodyPr>
          <a:lstStyle/>
          <a:p>
            <a:r>
              <a:rPr lang="bn-IN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অন-লাইন ক্লাসে সবাইকে স্বাগতম </a:t>
            </a:r>
            <a:endParaRPr lang="en-US" sz="7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A6AA1-FE8E-4BEC-AC54-33E0751DB2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D21EAF-EFC1-4469-B689-370B914B036C}"/>
              </a:ext>
            </a:extLst>
          </p:cNvPr>
          <p:cNvSpPr/>
          <p:nvPr/>
        </p:nvSpPr>
        <p:spPr>
          <a:xfrm>
            <a:off x="118232" y="2643842"/>
            <a:ext cx="12113172" cy="3729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313C46-41BA-4220-A53D-9F94A41E54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8" y="2680839"/>
            <a:ext cx="5927833" cy="29034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4A34D7-C54F-4E20-8F84-2A68CCC835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7613"/>
            <a:ext cx="12270808" cy="510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691075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9C2439C-CF9C-4676-BC30-3F7B91E1B7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25" y="2667000"/>
            <a:ext cx="2466975" cy="1847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61F5D5-A013-4B02-AB8E-E45DA2D82E69}"/>
              </a:ext>
            </a:extLst>
          </p:cNvPr>
          <p:cNvSpPr/>
          <p:nvPr/>
        </p:nvSpPr>
        <p:spPr>
          <a:xfrm>
            <a:off x="3649340" y="2592564"/>
            <a:ext cx="3772640" cy="15875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FF2CD7-0C99-4B3C-9B2E-7ADAFE0E04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93" y="5091996"/>
            <a:ext cx="3586308" cy="19662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041924F-20B0-4D45-B563-3A1B08186170}"/>
              </a:ext>
            </a:extLst>
          </p:cNvPr>
          <p:cNvSpPr/>
          <p:nvPr/>
        </p:nvSpPr>
        <p:spPr>
          <a:xfrm>
            <a:off x="4703375" y="5276849"/>
            <a:ext cx="3772640" cy="1581151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E47318-B31D-4485-9D05-361D69F6FF95}"/>
              </a:ext>
            </a:extLst>
          </p:cNvPr>
          <p:cNvSpPr txBox="1"/>
          <p:nvPr/>
        </p:nvSpPr>
        <p:spPr>
          <a:xfrm>
            <a:off x="8861778" y="5429956"/>
            <a:ext cx="252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ঊভয় পা টাখনু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সহ ধৌত করা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789E62-86AF-4C09-B0BB-232275EC1591}"/>
              </a:ext>
            </a:extLst>
          </p:cNvPr>
          <p:cNvSpPr txBox="1"/>
          <p:nvPr/>
        </p:nvSpPr>
        <p:spPr>
          <a:xfrm rot="10800000" flipV="1">
            <a:off x="8678420" y="2970815"/>
            <a:ext cx="1796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মাথা  মাসেহ করা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F57D6777-E0D5-4BF2-A94B-6D2F9FE62ED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5700" y="942431"/>
            <a:ext cx="8761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আল কোরআনের আলোকে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ওযুর ফরজ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45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2-Point Star 10">
            <a:extLst>
              <a:ext uri="{FF2B5EF4-FFF2-40B4-BE49-F238E27FC236}">
                <a16:creationId xmlns:a16="http://schemas.microsoft.com/office/drawing/2014/main" id="{C84C3B0B-887F-4509-97C4-E4C98B288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237" y="1007283"/>
            <a:ext cx="8761413" cy="708025"/>
          </a:xfrm>
          <a:prstGeom prst="star32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ওযুর সুন্নত </a:t>
            </a:r>
            <a:endParaRPr lang="en-US" sz="54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D362E8-D14E-4EB5-94EE-57AEB66DED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286" y="2572043"/>
            <a:ext cx="3924886" cy="1335258"/>
          </a:xfrm>
          <a:prstGeom prst="round2DiagRect">
            <a:avLst>
              <a:gd name="adj1" fmla="val 16667"/>
              <a:gd name="adj2" fmla="val 5258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AAAF01-0ADE-42B8-8A99-5D2EC55524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286" y="4248015"/>
            <a:ext cx="4181475" cy="1449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C52257-04A6-417E-836B-A64EEBFBFB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822" y="5817397"/>
            <a:ext cx="4181475" cy="1585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473DF7F-B300-4902-9DAC-946B8D827DB5}"/>
              </a:ext>
            </a:extLst>
          </p:cNvPr>
          <p:cNvSpPr/>
          <p:nvPr/>
        </p:nvSpPr>
        <p:spPr>
          <a:xfrm rot="10800000" flipV="1">
            <a:off x="1793691" y="2316343"/>
            <a:ext cx="31379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বিসমিল্লাহ পড়ে শুরু করা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FC9075-7031-4A7C-8868-FB7E909397FB}"/>
              </a:ext>
            </a:extLst>
          </p:cNvPr>
          <p:cNvSpPr/>
          <p:nvPr/>
        </p:nvSpPr>
        <p:spPr>
          <a:xfrm rot="10800000" flipV="1">
            <a:off x="1477108" y="3808845"/>
            <a:ext cx="29260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হাতের কব্জি  ধৌত করা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02CFFF-A3D3-47BD-87CA-F32BB98AA882}"/>
              </a:ext>
            </a:extLst>
          </p:cNvPr>
          <p:cNvSpPr/>
          <p:nvPr/>
        </p:nvSpPr>
        <p:spPr>
          <a:xfrm>
            <a:off x="1265237" y="6174915"/>
            <a:ext cx="31379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মিসওয়াক করা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00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6054836-1462-4B11-AC21-1833DC69D5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992" y="2309591"/>
            <a:ext cx="3371850" cy="1581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BEBDCE-206F-46A7-B7A7-B026B0BFE6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892" y="4050085"/>
            <a:ext cx="3819208" cy="14460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9E25C4-DF03-48BC-AABB-B9026E2B5D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449" y="5677243"/>
            <a:ext cx="3611000" cy="1491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9C60D9C-746D-4051-AF00-38AC3078E93E}"/>
              </a:ext>
            </a:extLst>
          </p:cNvPr>
          <p:cNvSpPr/>
          <p:nvPr/>
        </p:nvSpPr>
        <p:spPr>
          <a:xfrm>
            <a:off x="952548" y="5429161"/>
            <a:ext cx="355386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উভয় কান মাছেহ করা 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A18BD5-910F-4D6E-A56F-8D0A353C1C9D}"/>
              </a:ext>
            </a:extLst>
          </p:cNvPr>
          <p:cNvSpPr/>
          <p:nvPr/>
        </p:nvSpPr>
        <p:spPr>
          <a:xfrm>
            <a:off x="696575" y="3553208"/>
            <a:ext cx="35538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নাকে পানি দেয়া 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F06C9C-EB91-4A54-8A00-FAF3A9A0AB45}"/>
              </a:ext>
            </a:extLst>
          </p:cNvPr>
          <p:cNvSpPr/>
          <p:nvPr/>
        </p:nvSpPr>
        <p:spPr>
          <a:xfrm rot="10800000" flipV="1">
            <a:off x="1533378" y="2141416"/>
            <a:ext cx="22508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কুলি করা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32-Point Star 10">
            <a:extLst>
              <a:ext uri="{FF2B5EF4-FFF2-40B4-BE49-F238E27FC236}">
                <a16:creationId xmlns:a16="http://schemas.microsoft.com/office/drawing/2014/main" id="{5BF42DD9-4851-46E1-9CDF-A9FC6D334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700" y="973138"/>
            <a:ext cx="8761413" cy="708025"/>
          </a:xfrm>
          <a:prstGeom prst="star32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ওযুর সুন্নত </a:t>
            </a:r>
            <a:endParaRPr lang="en-US" sz="48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24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2-Point Star 10">
            <a:extLst>
              <a:ext uri="{FF2B5EF4-FFF2-40B4-BE49-F238E27FC236}">
                <a16:creationId xmlns:a16="http://schemas.microsoft.com/office/drawing/2014/main" id="{F8860CFB-B6CD-4659-B6AE-F06999D8F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700" y="973138"/>
            <a:ext cx="8761413" cy="708025"/>
          </a:xfrm>
          <a:prstGeom prst="star32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ওযুর সুন্নত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99172EB-08E8-4733-AA9E-6C40CF777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1292" y="2405576"/>
            <a:ext cx="3087444" cy="133643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D3CF78A-9358-432C-8C13-864D6F201C1F}"/>
              </a:ext>
            </a:extLst>
          </p:cNvPr>
          <p:cNvSpPr/>
          <p:nvPr/>
        </p:nvSpPr>
        <p:spPr>
          <a:xfrm>
            <a:off x="7936165" y="4994032"/>
            <a:ext cx="3961895" cy="2094622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2DE32FC-0D2F-4CEE-94CE-85CA75A317B6}"/>
              </a:ext>
            </a:extLst>
          </p:cNvPr>
          <p:cNvSpPr/>
          <p:nvPr/>
        </p:nvSpPr>
        <p:spPr>
          <a:xfrm>
            <a:off x="8291215" y="3798204"/>
            <a:ext cx="3251795" cy="105515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০৩ 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7E533B-19DD-43D7-ADCD-269A18A9675B}"/>
              </a:ext>
            </a:extLst>
          </p:cNvPr>
          <p:cNvSpPr/>
          <p:nvPr/>
        </p:nvSpPr>
        <p:spPr>
          <a:xfrm rot="10800000" flipV="1">
            <a:off x="1122056" y="2032179"/>
            <a:ext cx="30874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আঙ্গুল খিলাল করা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044099-D2B8-4543-8AC5-8DAFCC05BD7D}"/>
              </a:ext>
            </a:extLst>
          </p:cNvPr>
          <p:cNvSpPr/>
          <p:nvPr/>
        </p:nvSpPr>
        <p:spPr>
          <a:xfrm>
            <a:off x="808037" y="3562770"/>
            <a:ext cx="3352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 অঙ্গ তিন বার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ধৌত করা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48C13B-E88A-4F47-BC13-8A9C4B132E68}"/>
              </a:ext>
            </a:extLst>
          </p:cNvPr>
          <p:cNvSpPr/>
          <p:nvPr/>
        </p:nvSpPr>
        <p:spPr>
          <a:xfrm>
            <a:off x="427037" y="5425974"/>
            <a:ext cx="373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দাড়ি খিলাল করা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42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D0BB6-77DF-4ED4-92BE-65EFCF08D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E730B-D51C-4537-9132-2A95467E0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IN" sz="5400" dirty="0"/>
              <a:t>১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পবিত্রা অর্জনের মাধ্যম কয়টি ?</a:t>
            </a:r>
          </a:p>
          <a:p>
            <a:r>
              <a:rPr lang="bn-IN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২।অজুর ফরজ কয়টি ? 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36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2-Point Star 4">
            <a:extLst>
              <a:ext uri="{FF2B5EF4-FFF2-40B4-BE49-F238E27FC236}">
                <a16:creationId xmlns:a16="http://schemas.microsoft.com/office/drawing/2014/main" id="{F784C6E1-42C8-4554-B099-61614AEB6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700" y="973138"/>
            <a:ext cx="8761413" cy="708025"/>
          </a:xfrm>
          <a:prstGeom prst="star32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54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6B8A746-947A-414B-9CFA-E0A9D2EE2EF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-2419643" y="2813538"/>
            <a:ext cx="115777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86100" lvl="7" indent="0" algn="ctr">
              <a:buNone/>
            </a:pP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ওযুর ৪টি ফরজ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দলিলসহ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 লিখ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AFF66C-64A7-49A1-915B-28EE1121B0F7}"/>
              </a:ext>
            </a:extLst>
          </p:cNvPr>
          <p:cNvSpPr/>
          <p:nvPr/>
        </p:nvSpPr>
        <p:spPr>
          <a:xfrm>
            <a:off x="1112837" y="3886200"/>
            <a:ext cx="8458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2.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ধারাবাহিক ভাবে ওযুর সুন্নতগুলি খাতায় লিখ।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48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FC468-921D-483A-90A6-2B68D4791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3179298"/>
            <a:ext cx="6399397" cy="2840502"/>
          </a:xfrm>
        </p:spPr>
        <p:txBody>
          <a:bodyPr>
            <a:normAutofit fontScale="92500"/>
          </a:bodyPr>
          <a:lstStyle/>
          <a:p>
            <a:r>
              <a:rPr lang="bn-IN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সুরা মায়িদার ৬নং আয়াতের আলোকে তাহারাত অর্জনের পদ্ধতি ব্যাখ্যা কর । </a:t>
            </a:r>
            <a:endParaRPr lang="en-US" sz="5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32-Point Star 4">
            <a:extLst>
              <a:ext uri="{FF2B5EF4-FFF2-40B4-BE49-F238E27FC236}">
                <a16:creationId xmlns:a16="http://schemas.microsoft.com/office/drawing/2014/main" id="{8D19FFBD-D972-4D9E-985E-B818907F9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138"/>
            <a:ext cx="8761413" cy="708025"/>
          </a:xfrm>
          <a:prstGeom prst="star32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72B7A0-FAE7-4F31-8051-B7DBEF9B2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550" y="2475914"/>
            <a:ext cx="4195295" cy="340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25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CAAB4-EB40-4417-AE5F-0C164F78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220164D-E8BB-43F9-AA02-E2A99E5E74B0}"/>
              </a:ext>
            </a:extLst>
          </p:cNvPr>
          <p:cNvGrpSpPr/>
          <p:nvPr/>
        </p:nvGrpSpPr>
        <p:grpSpPr>
          <a:xfrm>
            <a:off x="8281184" y="3162595"/>
            <a:ext cx="3910818" cy="3208536"/>
            <a:chOff x="1371156" y="701097"/>
            <a:chExt cx="4091601" cy="619766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A1C996E-7D0C-420D-B127-1DE403544A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2200" y="1183758"/>
              <a:ext cx="2143125" cy="57150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7ED3E71-92D2-4AB0-96FA-DDDD1C54B3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156" y="701097"/>
              <a:ext cx="4091601" cy="3108903"/>
            </a:xfrm>
            <a:prstGeom prst="rect">
              <a:avLst/>
            </a:prstGeom>
          </p:spPr>
        </p:pic>
      </p:grp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2D89BC2-A87B-4A1D-AFF7-3A2F5E10FD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402" y="2092"/>
            <a:ext cx="7556515" cy="2965647"/>
          </a:xfrm>
          <a:prstGeom prst="rect">
            <a:avLst/>
          </a:prstGeom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9937CE60-5404-4353-8DC4-0E640981AFF2}"/>
              </a:ext>
            </a:extLst>
          </p:cNvPr>
          <p:cNvSpPr txBox="1"/>
          <p:nvPr/>
        </p:nvSpPr>
        <p:spPr>
          <a:xfrm>
            <a:off x="3175377" y="4798314"/>
            <a:ext cx="5486400" cy="1200329"/>
          </a:xfrm>
          <a:prstGeom prst="rect">
            <a:avLst/>
          </a:prstGeom>
          <a:noFill/>
        </p:spPr>
        <p:txBody>
          <a:bodyPr wrap="square" numCol="1" rtlCol="0">
            <a:prstTxWarp prst="textWave4">
              <a:avLst>
                <a:gd name="adj1" fmla="val 6250"/>
                <a:gd name="adj2" fmla="val -5641"/>
              </a:avLst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 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17D416D-ED6F-45CA-9A15-2F72967486A5}"/>
              </a:ext>
            </a:extLst>
          </p:cNvPr>
          <p:cNvGrpSpPr/>
          <p:nvPr/>
        </p:nvGrpSpPr>
        <p:grpSpPr>
          <a:xfrm>
            <a:off x="-1" y="3695406"/>
            <a:ext cx="3910818" cy="2675725"/>
            <a:chOff x="1371156" y="701097"/>
            <a:chExt cx="4091601" cy="619766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A8E8607-A1ED-4C3A-9B15-63E3BE742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2200" y="1183758"/>
              <a:ext cx="2143125" cy="57150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6F9DC4C-89DC-4542-9977-C98B2DDD5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156" y="701097"/>
              <a:ext cx="4091601" cy="310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529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FE4FD-67BC-431F-8CE5-3876BB6B7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      শিক্ষক পরিচিতি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FA6206-9985-41F9-85C9-DC69D30655CF}"/>
              </a:ext>
            </a:extLst>
          </p:cNvPr>
          <p:cNvSpPr/>
          <p:nvPr/>
        </p:nvSpPr>
        <p:spPr>
          <a:xfrm>
            <a:off x="907834" y="2569580"/>
            <a:ext cx="6537824" cy="37945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মুরশিদুর রহমান </a:t>
            </a:r>
          </a:p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ইবতেদায়ি ক্ব্বারি </a:t>
            </a:r>
          </a:p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খিলবাইছা রাহমানিয় ফাজিল মাদরাসা </a:t>
            </a:r>
          </a:p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 লক্ষ্মীপুর </a:t>
            </a:r>
            <a:r>
              <a:rPr lang="bn-IN" dirty="0"/>
              <a:t>। 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D6E9E514-B3B2-47C5-A321-95DE12BC5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2843" y="3273778"/>
            <a:ext cx="1454696" cy="274602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B45D13-806A-4C46-8A18-C1026267704C}"/>
              </a:ext>
            </a:extLst>
          </p:cNvPr>
          <p:cNvSpPr/>
          <p:nvPr/>
        </p:nvSpPr>
        <p:spPr>
          <a:xfrm>
            <a:off x="7824486" y="2986268"/>
            <a:ext cx="2091881" cy="3377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Content Placeholder 10">
            <a:extLst>
              <a:ext uri="{FF2B5EF4-FFF2-40B4-BE49-F238E27FC236}">
                <a16:creationId xmlns:a16="http://schemas.microsoft.com/office/drawing/2014/main" id="{A3E7CDC1-728C-49D1-9665-351FEE2D62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096" y="2878665"/>
            <a:ext cx="3105426" cy="348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9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95067-560B-46D6-AEF6-26730AD09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              পাঠ পরিচিতি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80E51-A435-4B51-BC88-6E4A8B1F9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683" y="2235200"/>
            <a:ext cx="6839006" cy="4018843"/>
          </a:xfrm>
        </p:spPr>
        <p:txBody>
          <a:bodyPr>
            <a:normAutofit/>
          </a:bodyPr>
          <a:lstStyle/>
          <a:p>
            <a:r>
              <a:rPr lang="bn-IN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 –নবম </a:t>
            </a:r>
          </a:p>
          <a:p>
            <a:r>
              <a:rPr lang="bn-IN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–আকাইদ ও ফিকহ </a:t>
            </a:r>
          </a:p>
          <a:p>
            <a:r>
              <a:rPr lang="bn-IN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অধ্যায়ঃদ্বিতীয় </a:t>
            </a:r>
          </a:p>
          <a:p>
            <a:r>
              <a:rPr lang="bn-IN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দ্বিতীয়ঃপরিচ্ছেদ (কিতাবুত তাহারাত </a:t>
            </a:r>
            <a:r>
              <a:rPr lang="bn-IN" dirty="0"/>
              <a:t>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466384-2A31-43A3-81D9-1AE85F486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427" y="2370667"/>
            <a:ext cx="3808040" cy="464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922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EACBD-AA3E-4DB0-BE7B-235626749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শিখনফল 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40CC2-F029-4A63-AC01-BC95BAA58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7732"/>
            <a:ext cx="8813135" cy="3412067"/>
          </a:xfrm>
        </p:spPr>
        <p:txBody>
          <a:bodyPr/>
          <a:lstStyle/>
          <a:p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পবিত্রতা অর্জনের পদ্ধতি 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FB44F8-8C65-45EE-A154-D25874432A8E}"/>
              </a:ext>
            </a:extLst>
          </p:cNvPr>
          <p:cNvSpPr txBox="1"/>
          <p:nvPr/>
        </p:nvSpPr>
        <p:spPr>
          <a:xfrm>
            <a:off x="1309511" y="4445169"/>
            <a:ext cx="7551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  <a:defRPr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অযুর সুন্নত নিরূপন করতে পারবে।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9BFB66-93E2-4069-83D3-7CDBBA63517D}"/>
              </a:ext>
            </a:extLst>
          </p:cNvPr>
          <p:cNvSpPr txBox="1"/>
          <p:nvPr/>
        </p:nvSpPr>
        <p:spPr>
          <a:xfrm>
            <a:off x="1309511" y="3244840"/>
            <a:ext cx="78344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আল- কোরআনের আলোকে ওযুর ফরজ বর্ণনা করতে পারবে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8888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57376-56DB-49BF-B91F-8EDE0D3A2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নিছের ছবি গুলোর প্রতি লক্ষ কর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4ED674D-8C48-4F0E-800A-DDE5C5FBAC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99" y="2202123"/>
            <a:ext cx="4718756" cy="24537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18D5548-1212-44BE-B197-6D7467D1C3FD}"/>
              </a:ext>
            </a:extLst>
          </p:cNvPr>
          <p:cNvSpPr/>
          <p:nvPr/>
        </p:nvSpPr>
        <p:spPr>
          <a:xfrm>
            <a:off x="5038950" y="2430212"/>
            <a:ext cx="3303540" cy="2453755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9F4F9003-A6FD-4459-AFFC-927B4A400A24}"/>
              </a:ext>
            </a:extLst>
          </p:cNvPr>
          <p:cNvSpPr/>
          <p:nvPr/>
        </p:nvSpPr>
        <p:spPr>
          <a:xfrm>
            <a:off x="229899" y="4809066"/>
            <a:ext cx="4150190" cy="2601271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6E80425B-01C9-4C61-84E5-C1CB68C13B26}"/>
              </a:ext>
            </a:extLst>
          </p:cNvPr>
          <p:cNvSpPr/>
          <p:nvPr/>
        </p:nvSpPr>
        <p:spPr>
          <a:xfrm>
            <a:off x="4803664" y="5177368"/>
            <a:ext cx="3774112" cy="2122396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CACF74A1-F8FC-4F5B-B313-B2D40C3B2A1F}"/>
              </a:ext>
            </a:extLst>
          </p:cNvPr>
          <p:cNvSpPr/>
          <p:nvPr/>
        </p:nvSpPr>
        <p:spPr>
          <a:xfrm>
            <a:off x="8432785" y="2202122"/>
            <a:ext cx="3529316" cy="4360723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67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8E3D5-B6FE-4BD3-A833-F647ABB7A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</a:t>
            </a:r>
            <a:r>
              <a:rPr lang="bn-IN" dirty="0"/>
              <a:t>নিরব পাঠ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392CEC-969B-4A62-95F2-A367BC7C5C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6203" y="1405633"/>
            <a:ext cx="4543864" cy="612171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4303CC-B331-4F33-A7E3-E0373B5227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41723">
            <a:off x="6649722" y="1248198"/>
            <a:ext cx="4661087" cy="627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50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48A50C-7056-45F0-AEBE-74B62BD2C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9555" y="2777067"/>
            <a:ext cx="3013388" cy="106115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3200" b="1" dirty="0">
                <a:solidFill>
                  <a:schemeClr val="tx1"/>
                </a:solidFill>
                <a:latin typeface="NikoshBAN" panose="02000000000000000000" pitchFamily="2" charset="0"/>
              </a:rPr>
              <a:t>طهارة</a:t>
            </a:r>
          </a:p>
        </p:txBody>
      </p:sp>
      <p:sp>
        <p:nvSpPr>
          <p:cNvPr id="5" name="32-Point Star 7">
            <a:extLst>
              <a:ext uri="{FF2B5EF4-FFF2-40B4-BE49-F238E27FC236}">
                <a16:creationId xmlns:a16="http://schemas.microsoft.com/office/drawing/2014/main" id="{FCF582AE-F5E1-40F2-83C3-ACDD9681E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700" y="973138"/>
            <a:ext cx="8761413" cy="708025"/>
          </a:xfrm>
          <a:prstGeom prst="star32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শাব্দিক অর্থ </a:t>
            </a:r>
            <a:endParaRPr lang="en-US" sz="60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84B879-6302-45F6-A145-409F0CBED043}"/>
              </a:ext>
            </a:extLst>
          </p:cNvPr>
          <p:cNvSpPr/>
          <p:nvPr/>
        </p:nvSpPr>
        <p:spPr>
          <a:xfrm>
            <a:off x="7197860" y="2991557"/>
            <a:ext cx="2426220" cy="106115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অযু করা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1EBF7E-7CEE-4CA5-92D7-86D6C6D5C612}"/>
              </a:ext>
            </a:extLst>
          </p:cNvPr>
          <p:cNvSpPr/>
          <p:nvPr/>
        </p:nvSpPr>
        <p:spPr>
          <a:xfrm flipH="1">
            <a:off x="1002235" y="4871542"/>
            <a:ext cx="3489991" cy="91965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ar-SA" sz="3200" b="1" dirty="0">
                <a:solidFill>
                  <a:schemeClr val="tx1"/>
                </a:solidFill>
                <a:latin typeface="NikoshBAN" panose="02000000000000000000" pitchFamily="2" charset="0"/>
              </a:rPr>
              <a:t>وضوء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8E111B-71E1-417C-B3B2-381DA7F99AC1}"/>
              </a:ext>
            </a:extLst>
          </p:cNvPr>
          <p:cNvSpPr/>
          <p:nvPr/>
        </p:nvSpPr>
        <p:spPr>
          <a:xfrm>
            <a:off x="7197860" y="5009094"/>
            <a:ext cx="2196395" cy="70802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পবিত্রতা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8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0.29913 0.3613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5" y="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22222E-6 L -0.29618 -0.3703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9" y="-1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7" grpId="0" animBg="1"/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2-Point Star 8">
            <a:extLst>
              <a:ext uri="{FF2B5EF4-FFF2-40B4-BE49-F238E27FC236}">
                <a16:creationId xmlns:a16="http://schemas.microsoft.com/office/drawing/2014/main" id="{96773BDF-808E-4A13-B4AD-8C6822DA8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1063450"/>
            <a:ext cx="8761413" cy="1159245"/>
          </a:xfrm>
          <a:prstGeom prst="star32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ওযুর দলিল </a:t>
            </a:r>
            <a:endParaRPr lang="en-US" sz="60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562AAA9-9461-4953-BC39-88502ACDD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2" y="2603500"/>
            <a:ext cx="8761412" cy="231845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5E9993-2629-415B-8BC7-1EB2BC163DAE}"/>
              </a:ext>
            </a:extLst>
          </p:cNvPr>
          <p:cNvSpPr txBox="1"/>
          <p:nvPr/>
        </p:nvSpPr>
        <p:spPr>
          <a:xfrm>
            <a:off x="699911" y="5539286"/>
            <a:ext cx="10592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অর্থাৎ  (ওহে তোমরা যারা ইমান এনেছ , যখন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মরা নামাজ আদায় করার ইচ্ছা কর, তখন তোমাদের মুখমন্ডল, কনুই পর্যন্ত হাত, গোড়ালিসহ পা ধৌত কর এবং তোমাদের মাথা মাছেহ কর। )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সুরা মায়িদা ,আয়াত নং ৬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99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E6A775-CF0B-4DB0-8632-532FEC32EF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5700" y="942431"/>
            <a:ext cx="8761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আল কোরআনের আলোকে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ওযুর ফরজ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949D3F-38DA-4FE7-99C5-676A7DD7C1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67" y="2369608"/>
            <a:ext cx="2895600" cy="1581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6" name="Group 20">
            <a:extLst>
              <a:ext uri="{FF2B5EF4-FFF2-40B4-BE49-F238E27FC236}">
                <a16:creationId xmlns:a16="http://schemas.microsoft.com/office/drawing/2014/main" id="{6622F7CA-1881-4C4E-9941-1BD96E243639}"/>
              </a:ext>
            </a:extLst>
          </p:cNvPr>
          <p:cNvGrpSpPr>
            <a:grpSpLocks/>
          </p:cNvGrpSpPr>
          <p:nvPr/>
        </p:nvGrpSpPr>
        <p:grpSpPr bwMode="auto">
          <a:xfrm>
            <a:off x="4029339" y="2309548"/>
            <a:ext cx="3962400" cy="1981201"/>
            <a:chOff x="3174075" y="1831013"/>
            <a:chExt cx="2766077" cy="123631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BDA463F-9123-4010-BB95-3BEE7E3BB881}"/>
                </a:ext>
              </a:extLst>
            </p:cNvPr>
            <p:cNvSpPr/>
            <p:nvPr/>
          </p:nvSpPr>
          <p:spPr>
            <a:xfrm>
              <a:off x="4571834" y="1831013"/>
              <a:ext cx="1368318" cy="1223654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A47EA57-FDDF-49D9-8C14-47311E81DFB4}"/>
                </a:ext>
              </a:extLst>
            </p:cNvPr>
            <p:cNvSpPr/>
            <p:nvPr/>
          </p:nvSpPr>
          <p:spPr>
            <a:xfrm>
              <a:off x="3174075" y="1843678"/>
              <a:ext cx="1368318" cy="1223654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DE7A802E-F995-4B9B-8FBC-27F8D5E33D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0" y="4330513"/>
            <a:ext cx="4322760" cy="23494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43BBCEC-2956-4B31-8F56-B63E64208A61}"/>
              </a:ext>
            </a:extLst>
          </p:cNvPr>
          <p:cNvSpPr/>
          <p:nvPr/>
        </p:nvSpPr>
        <p:spPr>
          <a:xfrm>
            <a:off x="4854003" y="4919134"/>
            <a:ext cx="3367092" cy="1658937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ounded Rectangle 4">
            <a:extLst>
              <a:ext uri="{FF2B5EF4-FFF2-40B4-BE49-F238E27FC236}">
                <a16:creationId xmlns:a16="http://schemas.microsoft.com/office/drawing/2014/main" id="{E658B5B0-CB46-4535-B546-B2BAB62B6AD6}"/>
              </a:ext>
            </a:extLst>
          </p:cNvPr>
          <p:cNvSpPr/>
          <p:nvPr/>
        </p:nvSpPr>
        <p:spPr>
          <a:xfrm>
            <a:off x="8432800" y="1752601"/>
            <a:ext cx="3070215" cy="274037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 মন্ডল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ধৌত করা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B13DBB7F-E125-4F97-93AE-3B1352334CD4}"/>
              </a:ext>
            </a:extLst>
          </p:cNvPr>
          <p:cNvSpPr/>
          <p:nvPr/>
        </p:nvSpPr>
        <p:spPr>
          <a:xfrm>
            <a:off x="8602133" y="4267200"/>
            <a:ext cx="2938317" cy="234948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উভয় হাত কনুই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সহ ধৌত করা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15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209</TotalTime>
  <Words>242</Words>
  <Application>Microsoft Office PowerPoint</Application>
  <PresentationFormat>Widescreen</PresentationFormat>
  <Paragraphs>55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Century Gothic</vt:lpstr>
      <vt:lpstr>NikoshBAN</vt:lpstr>
      <vt:lpstr>Wingdings</vt:lpstr>
      <vt:lpstr>Wingdings 3</vt:lpstr>
      <vt:lpstr>Ion Boardroom</vt:lpstr>
      <vt:lpstr>অন-লাইন ক্লাসে সবাইকে স্বাগতম </vt:lpstr>
      <vt:lpstr>       শিক্ষক পরিচিতি </vt:lpstr>
      <vt:lpstr>               পাঠ পরিচিতি </vt:lpstr>
      <vt:lpstr>          শিখনফল </vt:lpstr>
      <vt:lpstr>নিছের ছবি গুলোর প্রতি লক্ষ কর </vt:lpstr>
      <vt:lpstr>          নিরব পাঠ </vt:lpstr>
      <vt:lpstr>শাব্দিক অর্থ </vt:lpstr>
      <vt:lpstr>ওযুর দলিল </vt:lpstr>
      <vt:lpstr>আল কোরআনের আলোকে ওযুর ফরজ </vt:lpstr>
      <vt:lpstr>আল কোরআনের আলোকে ওযুর ফরজ </vt:lpstr>
      <vt:lpstr>ওযুর সুন্নত </vt:lpstr>
      <vt:lpstr>ওযুর সুন্নত </vt:lpstr>
      <vt:lpstr>ওযুর সুন্নত </vt:lpstr>
      <vt:lpstr>একক কাজ </vt:lpstr>
      <vt:lpstr>জোড়ায় কাজ </vt:lpstr>
      <vt:lpstr>বাড়ির কাজ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অন-লাইন ক্লাসে সবাইকে স্বাগতম</dc:title>
  <dc:creator>DOEL</dc:creator>
  <cp:lastModifiedBy>DOEL</cp:lastModifiedBy>
  <cp:revision>35</cp:revision>
  <dcterms:created xsi:type="dcterms:W3CDTF">2021-03-19T15:12:03Z</dcterms:created>
  <dcterms:modified xsi:type="dcterms:W3CDTF">2021-03-20T16:53:04Z</dcterms:modified>
</cp:coreProperties>
</file>