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7"/>
  </p:notesMasterIdLst>
  <p:sldIdLst>
    <p:sldId id="256" r:id="rId2"/>
    <p:sldId id="257" r:id="rId3"/>
    <p:sldId id="258" r:id="rId4"/>
    <p:sldId id="259" r:id="rId5"/>
    <p:sldId id="260" r:id="rId6"/>
    <p:sldId id="296" r:id="rId7"/>
    <p:sldId id="261" r:id="rId8"/>
    <p:sldId id="289" r:id="rId9"/>
    <p:sldId id="293" r:id="rId10"/>
    <p:sldId id="294" r:id="rId11"/>
    <p:sldId id="306" r:id="rId12"/>
    <p:sldId id="295" r:id="rId13"/>
    <p:sldId id="270" r:id="rId14"/>
    <p:sldId id="271" r:id="rId15"/>
    <p:sldId id="272" r:id="rId16"/>
    <p:sldId id="273" r:id="rId17"/>
    <p:sldId id="274" r:id="rId18"/>
    <p:sldId id="275" r:id="rId19"/>
    <p:sldId id="276" r:id="rId20"/>
    <p:sldId id="307" r:id="rId21"/>
    <p:sldId id="308" r:id="rId22"/>
    <p:sldId id="310" r:id="rId23"/>
    <p:sldId id="311" r:id="rId24"/>
    <p:sldId id="312" r:id="rId25"/>
    <p:sldId id="313" r:id="rId26"/>
    <p:sldId id="309" r:id="rId27"/>
    <p:sldId id="280" r:id="rId28"/>
    <p:sldId id="281" r:id="rId29"/>
    <p:sldId id="282" r:id="rId30"/>
    <p:sldId id="314" r:id="rId31"/>
    <p:sldId id="283" r:id="rId32"/>
    <p:sldId id="284" r:id="rId33"/>
    <p:sldId id="285" r:id="rId34"/>
    <p:sldId id="291" r:id="rId35"/>
    <p:sldId id="286"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varScale="1">
        <p:scale>
          <a:sx n="65" d="100"/>
          <a:sy n="65" d="100"/>
        </p:scale>
        <p:origin x="146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247D9E-6735-4F14-B9E7-959692697063}" type="datetimeFigureOut">
              <a:rPr lang="en-US" smtClean="0"/>
              <a:pPr/>
              <a:t>22-Mar-21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39BDD8-FF17-4F01-860B-46B4E66F154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CDCD58-CD46-4AF8-8E22-4E2F5D52F8CA}" type="slidenum">
              <a:rPr lang="en-US" smtClean="0"/>
              <a:pPr/>
              <a:t>2</a:t>
            </a:fld>
            <a:endParaRPr lang="en-US"/>
          </a:p>
        </p:txBody>
      </p:sp>
    </p:spTree>
    <p:extLst>
      <p:ext uri="{BB962C8B-B14F-4D97-AF65-F5344CB8AC3E}">
        <p14:creationId xmlns:p14="http://schemas.microsoft.com/office/powerpoint/2010/main" val="1897092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CDCD58-CD46-4AF8-8E22-4E2F5D52F8CA}" type="slidenum">
              <a:rPr lang="en-US" smtClean="0"/>
              <a:pPr/>
              <a:t>4</a:t>
            </a:fld>
            <a:endParaRPr lang="en-US"/>
          </a:p>
        </p:txBody>
      </p:sp>
    </p:spTree>
    <p:extLst>
      <p:ext uri="{BB962C8B-B14F-4D97-AF65-F5344CB8AC3E}">
        <p14:creationId xmlns:p14="http://schemas.microsoft.com/office/powerpoint/2010/main" val="1280110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a:t>ড়</a:t>
            </a:r>
            <a:r>
              <a:rPr lang="bn-BD" baseline="0" dirty="0"/>
              <a:t> </a:t>
            </a:r>
            <a:endParaRPr lang="en-US" dirty="0"/>
          </a:p>
        </p:txBody>
      </p:sp>
      <p:sp>
        <p:nvSpPr>
          <p:cNvPr id="4" name="Slide Number Placeholder 3"/>
          <p:cNvSpPr>
            <a:spLocks noGrp="1"/>
          </p:cNvSpPr>
          <p:nvPr>
            <p:ph type="sldNum" sz="quarter" idx="10"/>
          </p:nvPr>
        </p:nvSpPr>
        <p:spPr/>
        <p:txBody>
          <a:bodyPr/>
          <a:lstStyle/>
          <a:p>
            <a:fld id="{509A641E-7306-4B50-B8DD-E5F8A6D32A6D}" type="slidenum">
              <a:rPr lang="en-US" smtClean="0"/>
              <a:pPr/>
              <a:t>35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22-Mar-21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22-Mar-21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22-Mar-21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22-Mar-21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22-Mar-21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22-Mar-21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22-Mar-21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22-Mar-21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22-Mar-21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22-Mar-21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22-Mar-21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22-Mar-21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4.jpeg"/><Relationship Id="rId5" Type="http://schemas.openxmlformats.org/officeDocument/2006/relationships/image" Target="../media/image13.gif"/><Relationship Id="rId4" Type="http://schemas.openxmlformats.org/officeDocument/2006/relationships/image" Target="../media/image12.gi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ideo" Target="file:///C:\Users\MD%20Masfiq%20Marjuq\Desktop\Tri%20vuboner%20prio%20Muhammad%20_&#2468;&#2509;&#2480;&#2495;&#2477;&#2497;&#2476;&#2472;&#2503;&#2480;%20&#2474;&#2509;&#2480;&#2495;&#2479;&#2492;%20&#2478;&#2497;&#2489;&#2494;&#2478;&#2509;&#2478;&#2470;%20_%20Ishrak%20Hussain_%20Baapon%20__HD.mp4"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err="1">
                <a:solidFill>
                  <a:srgbClr val="FF0000"/>
                </a:solidFill>
              </a:rPr>
              <a:t>শুভেচ্ছা</a:t>
            </a:r>
            <a:r>
              <a:rPr lang="en-US" sz="6000" dirty="0">
                <a:solidFill>
                  <a:srgbClr val="FF0000"/>
                </a:solidFill>
              </a:rPr>
              <a:t> </a:t>
            </a:r>
            <a:r>
              <a:rPr lang="en-US" sz="6000" dirty="0" err="1">
                <a:solidFill>
                  <a:srgbClr val="FF0000"/>
                </a:solidFill>
              </a:rPr>
              <a:t>সবাইকে</a:t>
            </a:r>
            <a:endParaRPr lang="en-US" sz="6000" dirty="0">
              <a:solidFill>
                <a:srgbClr val="FF0000"/>
              </a:solidFill>
            </a:endParaRPr>
          </a:p>
        </p:txBody>
      </p:sp>
      <p:pic>
        <p:nvPicPr>
          <p:cNvPr id="5" name="Content Placeholder 4" descr="%E0%A6%98%E0%A6%B0%E0%A7%87+%E0%A6%AC%E0%A6%B8%E0%A7%87+%E0%A6%B6%E0%A6%BF%E0%A6%96%E0%A6%BF.jpg"/>
          <p:cNvPicPr>
            <a:picLocks noGrp="1" noChangeAspect="1"/>
          </p:cNvPicPr>
          <p:nvPr>
            <p:ph sz="half" idx="1"/>
          </p:nvPr>
        </p:nvPicPr>
        <p:blipFill>
          <a:blip r:embed="rId2"/>
          <a:stretch>
            <a:fillRect/>
          </a:stretch>
        </p:blipFill>
        <p:spPr>
          <a:xfrm>
            <a:off x="152400" y="1600200"/>
            <a:ext cx="3505200" cy="3581400"/>
          </a:xfrm>
        </p:spPr>
      </p:pic>
      <p:pic>
        <p:nvPicPr>
          <p:cNvPr id="7" name="Content Placeholder 6" descr="NARSINGDI ONLINE PRIMARY SCHOOL.jpg"/>
          <p:cNvPicPr>
            <a:picLocks noGrp="1" noChangeAspect="1"/>
          </p:cNvPicPr>
          <p:nvPr>
            <p:ph sz="half" idx="2"/>
          </p:nvPr>
        </p:nvPicPr>
        <p:blipFill>
          <a:blip r:embed="rId3"/>
          <a:stretch>
            <a:fillRect/>
          </a:stretch>
        </p:blipFill>
        <p:spPr>
          <a:xfrm>
            <a:off x="3733800" y="1600200"/>
            <a:ext cx="4953000" cy="3581400"/>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1" descr="C:\Users\MD Masfiq Marjuq\Desktop\২.jpg"/>
          <p:cNvPicPr>
            <a:picLocks noChangeAspect="1" noChangeArrowheads="1"/>
          </p:cNvPicPr>
          <p:nvPr/>
        </p:nvPicPr>
        <p:blipFill>
          <a:blip r:embed="rId2"/>
          <a:srcRect/>
          <a:stretch>
            <a:fillRect/>
          </a:stretch>
        </p:blipFill>
        <p:spPr bwMode="auto">
          <a:xfrm>
            <a:off x="228600" y="266700"/>
            <a:ext cx="8610600" cy="645795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descr="C:\Users\MD Masfiq Marjuq\Desktop\১২.jpg"/>
          <p:cNvPicPr>
            <a:picLocks noChangeAspect="1" noChangeArrowheads="1"/>
          </p:cNvPicPr>
          <p:nvPr/>
        </p:nvPicPr>
        <p:blipFill>
          <a:blip r:embed="rId2"/>
          <a:stretch>
            <a:fillRect/>
          </a:stretch>
        </p:blipFill>
        <p:spPr bwMode="auto">
          <a:xfrm>
            <a:off x="688242" y="616744"/>
            <a:ext cx="7691315" cy="4329112"/>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p:cNvPicPr>
            <a:picLocks noChangeAspect="1" noChangeArrowheads="1"/>
          </p:cNvPicPr>
          <p:nvPr/>
        </p:nvPicPr>
        <p:blipFill>
          <a:blip r:embed="rId2"/>
          <a:srcRect/>
          <a:stretch>
            <a:fillRect/>
          </a:stretch>
        </p:blipFill>
        <p:spPr bwMode="auto">
          <a:xfrm>
            <a:off x="1447800" y="609600"/>
            <a:ext cx="6400800" cy="53340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31746"/>
                                        </p:tgtEl>
                                        <p:attrNameLst>
                                          <p:attrName>style.visibility</p:attrName>
                                        </p:attrNameLst>
                                      </p:cBhvr>
                                      <p:to>
                                        <p:strVal val="visible"/>
                                      </p:to>
                                    </p:set>
                                    <p:anim calcmode="lin" valueType="num">
                                      <p:cBhvr>
                                        <p:cTn id="7" dur="1000" fill="hold"/>
                                        <p:tgtEl>
                                          <p:spTgt spid="31746"/>
                                        </p:tgtEl>
                                        <p:attrNameLst>
                                          <p:attrName>ppt_w</p:attrName>
                                        </p:attrNameLst>
                                      </p:cBhvr>
                                      <p:tavLst>
                                        <p:tav tm="0">
                                          <p:val>
                                            <p:fltVal val="0"/>
                                          </p:val>
                                        </p:tav>
                                        <p:tav tm="100000">
                                          <p:val>
                                            <p:strVal val="#ppt_w"/>
                                          </p:val>
                                        </p:tav>
                                      </p:tavLst>
                                    </p:anim>
                                    <p:anim calcmode="lin" valueType="num">
                                      <p:cBhvr>
                                        <p:cTn id="8" dur="1000" fill="hold"/>
                                        <p:tgtEl>
                                          <p:spTgt spid="31746"/>
                                        </p:tgtEl>
                                        <p:attrNameLst>
                                          <p:attrName>ppt_h</p:attrName>
                                        </p:attrNameLst>
                                      </p:cBhvr>
                                      <p:tavLst>
                                        <p:tav tm="0">
                                          <p:val>
                                            <p:fltVal val="0"/>
                                          </p:val>
                                        </p:tav>
                                        <p:tav tm="100000">
                                          <p:val>
                                            <p:strVal val="#ppt_h"/>
                                          </p:val>
                                        </p:tav>
                                      </p:tavLst>
                                    </p:anim>
                                    <p:anim calcmode="lin" valueType="num">
                                      <p:cBhvr>
                                        <p:cTn id="9" dur="1000" fill="hold"/>
                                        <p:tgtEl>
                                          <p:spTgt spid="31746"/>
                                        </p:tgtEl>
                                        <p:attrNameLst>
                                          <p:attrName>style.rotation</p:attrName>
                                        </p:attrNameLst>
                                      </p:cBhvr>
                                      <p:tavLst>
                                        <p:tav tm="0">
                                          <p:val>
                                            <p:fltVal val="90"/>
                                          </p:val>
                                        </p:tav>
                                        <p:tav tm="100000">
                                          <p:val>
                                            <p:fltVal val="0"/>
                                          </p:val>
                                        </p:tav>
                                      </p:tavLst>
                                    </p:anim>
                                    <p:animEffect transition="in" filter="fade">
                                      <p:cBhvr>
                                        <p:cTn id="10" dur="1000"/>
                                        <p:tgtEl>
                                          <p:spTgt spid="317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3733800"/>
          </a:xfrm>
        </p:spPr>
        <p:txBody>
          <a:bodyPr/>
          <a:lstStyle/>
          <a:p>
            <a:r>
              <a:rPr lang="en-US" b="1" dirty="0" err="1">
                <a:solidFill>
                  <a:srgbClr val="0070C0"/>
                </a:solidFill>
              </a:rPr>
              <a:t>তোমরা</a:t>
            </a:r>
            <a:r>
              <a:rPr lang="en-US" b="1" dirty="0">
                <a:solidFill>
                  <a:srgbClr val="0070C0"/>
                </a:solidFill>
              </a:rPr>
              <a:t> </a:t>
            </a:r>
            <a:r>
              <a:rPr lang="en-US" b="1" dirty="0" err="1">
                <a:solidFill>
                  <a:srgbClr val="0070C0"/>
                </a:solidFill>
              </a:rPr>
              <a:t>সবাই</a:t>
            </a:r>
            <a:r>
              <a:rPr lang="en-US" b="1" dirty="0">
                <a:solidFill>
                  <a:srgbClr val="0070C0"/>
                </a:solidFill>
              </a:rPr>
              <a:t> ১০৫ </a:t>
            </a:r>
            <a:r>
              <a:rPr lang="en-US" b="1" dirty="0" err="1">
                <a:solidFill>
                  <a:srgbClr val="0070C0"/>
                </a:solidFill>
              </a:rPr>
              <a:t>পৃষ্ঠা</a:t>
            </a:r>
            <a:r>
              <a:rPr lang="en-US" b="1" dirty="0">
                <a:solidFill>
                  <a:srgbClr val="0070C0"/>
                </a:solidFill>
              </a:rPr>
              <a:t> </a:t>
            </a:r>
            <a:r>
              <a:rPr lang="en-US" b="1" dirty="0" err="1">
                <a:solidFill>
                  <a:srgbClr val="0070C0"/>
                </a:solidFill>
              </a:rPr>
              <a:t>খুলবে</a:t>
            </a:r>
            <a:endParaRPr lang="en-US"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905000"/>
            <a:ext cx="8534400" cy="4031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as-IN" sz="3200" dirty="0"/>
              <a:t>আমরা আগেই জেনেছি, আল্লাহ তায়ালা মানুষের হিদায়াতের জন্য যুগে যুগে নবি-রাসুল পাঠিয়েছেন। তারা নিজেরা আল্লাহর হুকুম পালন করে মানুষদের হাতে-কলমে শিক্ষা দিতেন। তাঁরা ছিলেন মানুষের মহান ও আদর্শ শিক্ষক। নবি-রাসুলগণ ছিলেন উত্তম চরিত্রের অধিকারী। তারা ছিলেন সত্যবাদী, নির্লোভ ও নিষ্পাপ। তাঁরা ছিলেন দয়ালু ও মানব-দরদী। তাঁরা আজীবন মানুষের কল্যাণে কাজ করেছেন।</a:t>
            </a:r>
            <a:endParaRPr lang="en-US" sz="3200" dirty="0"/>
          </a:p>
        </p:txBody>
      </p:sp>
      <p:sp>
        <p:nvSpPr>
          <p:cNvPr id="4" name="Title 3"/>
          <p:cNvSpPr>
            <a:spLocks noGrp="1"/>
          </p:cNvSpPr>
          <p:nvPr>
            <p:ph type="title"/>
          </p:nvPr>
        </p:nvSpPr>
        <p:spPr>
          <a:xfrm>
            <a:off x="0" y="381000"/>
            <a:ext cx="8991600" cy="1371600"/>
          </a:xfrm>
        </p:spPr>
        <p:txBody>
          <a:bodyPr>
            <a:noAutofit/>
          </a:bodyPr>
          <a:lstStyle/>
          <a:p>
            <a:br>
              <a:rPr lang="as-IN" b="1" dirty="0">
                <a:solidFill>
                  <a:srgbClr val="FF0000"/>
                </a:solidFill>
              </a:rPr>
            </a:br>
            <a:r>
              <a:rPr lang="as-IN" b="1" dirty="0">
                <a:solidFill>
                  <a:srgbClr val="FF0000"/>
                </a:solidFill>
              </a:rPr>
              <a:t> </a:t>
            </a:r>
            <a:r>
              <a:rPr lang="as-IN" sz="3200" b="1" dirty="0">
                <a:solidFill>
                  <a:srgbClr val="FF0000"/>
                </a:solidFill>
              </a:rPr>
              <a:t>মহানবি (স)-এর জীবনাদর্শ ও অন্যান</a:t>
            </a:r>
            <a:r>
              <a:rPr lang="en-US" sz="3200" b="1" dirty="0" err="1">
                <a:solidFill>
                  <a:srgbClr val="FF0000"/>
                </a:solidFill>
              </a:rPr>
              <a:t>্য</a:t>
            </a:r>
            <a:br>
              <a:rPr lang="as-IN" sz="3200" b="1" dirty="0">
                <a:solidFill>
                  <a:srgbClr val="FF0000"/>
                </a:solidFill>
              </a:rPr>
            </a:br>
            <a:r>
              <a:rPr lang="as-IN" sz="3200" b="1" dirty="0">
                <a:solidFill>
                  <a:srgbClr val="FF0000"/>
                </a:solidFill>
              </a:rPr>
              <a:t>নবিগণের পরিচয় </a:t>
            </a:r>
            <a:br>
              <a:rPr lang="en-US" dirty="0"/>
            </a:br>
            <a:endParaRPr lang="en-US"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1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85800"/>
            <a:ext cx="8001000" cy="4031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as-IN" sz="3200" b="1" dirty="0"/>
              <a:t>তাঁরা আল্লাহ তায়ালার দীন প্রচারে সীমাহীন ত্যাগ স্বীকার করেছেন। পৃথিবীতে অনেক নবি-রাসুল এসেছেন। তাদের মধ্যে সর্বপ্রথম নবি হযরত আদম (আ) আর সর্বশেষ নবি হযরত মুহাম্মদ (স)। এ অধ্যায়ে আমরা মহানবি হযরত মুহাম্মদ (স) এর জীবনাদর্শ, কুরআন মজিদে উল্লিখিত ২৬ জন নবির নাম এবং কয়েকজন নবির পরিচয় জান</a:t>
            </a:r>
            <a:r>
              <a:rPr lang="en-US" sz="3200" b="1" dirty="0" err="1"/>
              <a:t>বো</a:t>
            </a:r>
            <a:r>
              <a:rPr lang="as-IN" sz="3200" b="1" dirty="0"/>
              <a:t>।</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ppt_w</p:attrName>
                                        </p:attrNameLst>
                                      </p:cBhvr>
                                      <p:tavLst>
                                        <p:tav tm="0" fmla="#ppt_w*sin(2.5*pi*$)">
                                          <p:val>
                                            <p:fltVal val="0"/>
                                          </p:val>
                                        </p:tav>
                                        <p:tav tm="100000">
                                          <p:val>
                                            <p:fltVal val="1"/>
                                          </p:val>
                                        </p:tav>
                                      </p:tavLst>
                                    </p:anim>
                                    <p:anim calcmode="lin" valueType="num">
                                      <p:cBhvr>
                                        <p:cTn id="9" dur="1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838200"/>
            <a:ext cx="8077200" cy="550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as-IN" sz="3200" b="1" dirty="0">
                <a:solidFill>
                  <a:srgbClr val="FFFF00"/>
                </a:solidFill>
              </a:rPr>
              <a:t>মহানবি হযরত মুহাম্মদ (স) এর জীবনাদর্শ</a:t>
            </a:r>
          </a:p>
          <a:p>
            <a:r>
              <a:rPr lang="as-IN" sz="3200" b="1" dirty="0">
                <a:solidFill>
                  <a:srgbClr val="FFFF00"/>
                </a:solidFill>
              </a:rPr>
              <a:t>মহানবি (স)-এর জন্ম ও পরিচয়</a:t>
            </a:r>
          </a:p>
          <a:p>
            <a:endParaRPr lang="as-IN" sz="2800" dirty="0"/>
          </a:p>
          <a:p>
            <a:r>
              <a:rPr lang="as-IN" sz="3200" dirty="0"/>
              <a:t>মহানবি হযরত মুহাম্মদ (স) ৫৭০ খ্রিস্টাব্দের ২০ এপ্রিল এবং রবিউল আউয়াল মাসের ১২ তারিখ </a:t>
            </a:r>
            <a:r>
              <a:rPr lang="en-US" sz="3200" dirty="0" err="1"/>
              <a:t>সোম</a:t>
            </a:r>
            <a:r>
              <a:rPr lang="as-IN" sz="3200" dirty="0"/>
              <a:t>বার মক্কার বিখ্যাত কুরাইশ বংশে জন্মগ্রহণ করেন। তাঁর পিতার নাম আব্দুল্লাহ, মাতার নাম আমিনা। তাঁর দাদার নাম ছিল আব্দুল মুত্তালিব। জন্মের পর তাঁর নাম রাখা হয় মুহাম্মদ এবং আহমাদ। তার জন্মের পূর্বেই পিতা আব্দুল্লাহ মারা যান।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2">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10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2">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1000" fill="hold"/>
                                        <p:tgtEl>
                                          <p:spTgt spid="2">
                                            <p:txEl>
                                              <p:pRg st="3" end="3"/>
                                            </p:txEl>
                                          </p:spTgt>
                                        </p:tgtEl>
                                        <p:attrNameLst>
                                          <p:attrName>ppt_x</p:attrName>
                                        </p:attrNameLst>
                                      </p:cBhvr>
                                      <p:tavLst>
                                        <p:tav tm="0">
                                          <p:val>
                                            <p:strVal val="#ppt_x-.2"/>
                                          </p:val>
                                        </p:tav>
                                        <p:tav tm="100000">
                                          <p:val>
                                            <p:strVal val="#ppt_x"/>
                                          </p:val>
                                        </p:tav>
                                      </p:tavLst>
                                    </p:anim>
                                    <p:anim calcmode="lin" valueType="num">
                                      <p:cBhvr>
                                        <p:cTn id="22" dur="1000" fill="hold"/>
                                        <p:tgtEl>
                                          <p:spTgt spid="2">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33400"/>
            <a:ext cx="8305800" cy="575542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as-IN" sz="3200" dirty="0">
                <a:solidFill>
                  <a:srgbClr val="FF0000"/>
                </a:solidFill>
              </a:rPr>
              <a:t>আরবের অবস্থা</a:t>
            </a:r>
          </a:p>
          <a:p>
            <a:r>
              <a:rPr lang="as-IN" sz="2800" dirty="0"/>
              <a:t>মহানবি (স)-এর জন্মের সময় আরবের </a:t>
            </a:r>
            <a:r>
              <a:rPr lang="en-US" sz="2800" dirty="0" err="1"/>
              <a:t>লো</a:t>
            </a:r>
            <a:r>
              <a:rPr lang="as-IN" sz="2800" dirty="0"/>
              <a:t>কেরা নানা পাপের কাজে লিপ্ত ছিল। মারামারি, কাটাকাটি, ঝগড়া-ফেসাদ, যুদ্ধ-বিগ্রহ, চুরি, ডাকাতি, হত্যা, লুণ্ঠন, মদ, জুয়া ইত্যাদি নিয়েই তারা মেতে ছিল। এক আল্লাহকে ভুলে তারা নানা দেব-দেবীর মূর্তি বানিয়ে পূজা করত। পবিত্র কাবা তারা মূর্তিতে ভরে রেখে ছিল। কাবা প্রাঙ্গণে তারা ৩৬০টি মূর্তি স্থাপন করেছিল। তখন বাজারে পণ্যের ম</a:t>
            </a:r>
            <a:r>
              <a:rPr lang="en-US" sz="2800" dirty="0" err="1"/>
              <a:t>তো</a:t>
            </a:r>
            <a:r>
              <a:rPr lang="as-IN" sz="2800" dirty="0"/>
              <a:t> মানুষ বেচাকেনা হ</a:t>
            </a:r>
            <a:r>
              <a:rPr lang="en-US" sz="2800" dirty="0" err="1"/>
              <a:t>তো</a:t>
            </a:r>
            <a:r>
              <a:rPr lang="as-IN" sz="2800" dirty="0"/>
              <a:t>।মনি</a:t>
            </a:r>
            <a:r>
              <a:rPr lang="en-US" sz="2800" dirty="0"/>
              <a:t>ব</a:t>
            </a:r>
            <a:r>
              <a:rPr lang="as-IN" sz="2800" dirty="0"/>
              <a:t>রা দাস-দাসীদের প্রতি অমানবিক নির্যাতন ক</a:t>
            </a:r>
            <a:r>
              <a:rPr lang="en-US" sz="2800" dirty="0" err="1"/>
              <a:t>রতো</a:t>
            </a:r>
            <a:r>
              <a:rPr lang="as-IN" sz="2800" dirty="0"/>
              <a:t>। পরিবারে ও সমাজে নারীদের কো</a:t>
            </a:r>
            <a:r>
              <a:rPr lang="en-US" sz="2800" dirty="0" err="1"/>
              <a:t>নো</a:t>
            </a:r>
            <a:r>
              <a:rPr lang="as-IN" sz="2800" dirty="0"/>
              <a:t> মান-সম্মান বা অধিকার ছিল না। সে সময় কন্যা শিশু জন্মপ্রহল করা পিত মাতার জন্য খুবই অপমানের বিষয় ছিল।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2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2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2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iterate type="lt">
                                    <p:tmPct val="5000"/>
                                  </p:iterate>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2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2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2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8"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457200" y="1143000"/>
            <a:ext cx="8305800" cy="4832092"/>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ctr" anchorCtr="0" compatLnSpc="1">
            <a:prstTxWarp prst="textNoShape">
              <a:avLst/>
            </a:prstTxWarp>
            <a:spAutoFit/>
          </a:bodyPr>
          <a:lstStyle/>
          <a:p>
            <a:r>
              <a:rPr lang="as-IN" sz="2800" dirty="0"/>
              <a:t>মেয়ে শিশুদের নিষ্ঠুরভাবে জীবন্ত মাটিতে পুঁতে রাখা হ</a:t>
            </a:r>
            <a:r>
              <a:rPr lang="en-US" sz="2800" dirty="0" err="1"/>
              <a:t>তো</a:t>
            </a:r>
            <a:r>
              <a:rPr lang="as-IN" sz="2800" dirty="0"/>
              <a:t>। তাদের আচার-আচরণ ছিল বর্বর ও মানবতাবিরোধী। এ সময়ে মানুষের জানমালের কো</a:t>
            </a:r>
            <a:r>
              <a:rPr lang="en-US" sz="2800" dirty="0" err="1"/>
              <a:t>নো</a:t>
            </a:r>
            <a:r>
              <a:rPr lang="as-IN" sz="2800" dirty="0"/>
              <a:t> নিরাপত্তা ছিল না। মদপান, জুয়াখেলা, সু</a:t>
            </a:r>
            <a:r>
              <a:rPr lang="en-US" sz="2800" dirty="0"/>
              <a:t>দ</a:t>
            </a:r>
            <a:r>
              <a:rPr lang="as-IN" sz="2800" dirty="0"/>
              <a:t>, ব্যতিচার ছিল তখন </a:t>
            </a:r>
            <a:r>
              <a:rPr lang="en-US" sz="2800" dirty="0" err="1"/>
              <a:t>লো</a:t>
            </a:r>
            <a:r>
              <a:rPr lang="as-IN" sz="2800" dirty="0"/>
              <a:t>কদের নিত্য-নৈমিত্তিক ব্যাপার। কুসংস্কার ও পাপ-পঙ্কিলতার অতলতলে নি</a:t>
            </a:r>
            <a:r>
              <a:rPr lang="en-US" sz="2800" dirty="0"/>
              <a:t>ম</a:t>
            </a:r>
            <a:r>
              <a:rPr lang="as-IN" sz="2800" dirty="0"/>
              <a:t>জ্জিত ছিল তারা। সে সময়কে বলা হয় “আইয়ামে জাহিলিয়া' বা মূ</a:t>
            </a:r>
            <a:r>
              <a:rPr lang="en-US" sz="2800" dirty="0" err="1"/>
              <a:t>র্খ</a:t>
            </a:r>
            <a:r>
              <a:rPr lang="as-IN" sz="2800" dirty="0"/>
              <a:t>তার যুগ। মানবতার এ চর</a:t>
            </a:r>
            <a:r>
              <a:rPr lang="en-US" sz="2800" dirty="0"/>
              <a:t>ম</a:t>
            </a:r>
            <a:r>
              <a:rPr lang="as-IN" sz="2800" dirty="0"/>
              <a:t> দুর্দিনে আল্লাহ তায়ালা তার বন্ধু সর্বকালের শ্রেষ্ঠ মানব হযরত মুহাম্মদ (স) কে পাঠালেন বিশ্বমানবতার শান্তিদূত হিসেবে। পথহারা মানুষকে সত্য, সুন্দর, ধর্ম ও ন্যায়ের পথে পরিচালিত করার জন্য।</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6865"/>
                                        </p:tgtEl>
                                        <p:attrNameLst>
                                          <p:attrName>style.visibility</p:attrName>
                                        </p:attrNameLst>
                                      </p:cBhvr>
                                      <p:to>
                                        <p:strVal val="visible"/>
                                      </p:to>
                                    </p:set>
                                    <p:anim calcmode="lin" valueType="num">
                                      <p:cBhvr>
                                        <p:cTn id="7" dur="1000" fill="hold"/>
                                        <p:tgtEl>
                                          <p:spTgt spid="36865"/>
                                        </p:tgtEl>
                                        <p:attrNameLst>
                                          <p:attrName>ppt_x</p:attrName>
                                        </p:attrNameLst>
                                      </p:cBhvr>
                                      <p:tavLst>
                                        <p:tav tm="0">
                                          <p:val>
                                            <p:strVal val="#ppt_x-.2"/>
                                          </p:val>
                                        </p:tav>
                                        <p:tav tm="100000">
                                          <p:val>
                                            <p:strVal val="#ppt_x"/>
                                          </p:val>
                                        </p:tav>
                                      </p:tavLst>
                                    </p:anim>
                                    <p:anim calcmode="lin" valueType="num">
                                      <p:cBhvr>
                                        <p:cTn id="8" dur="1000" fill="hold"/>
                                        <p:tgtEl>
                                          <p:spTgt spid="36865"/>
                                        </p:tgtEl>
                                        <p:attrNameLst>
                                          <p:attrName>ppt_y</p:attrName>
                                        </p:attrNameLst>
                                      </p:cBhvr>
                                      <p:tavLst>
                                        <p:tav tm="0">
                                          <p:val>
                                            <p:strVal val="#ppt_y"/>
                                          </p:val>
                                        </p:tav>
                                        <p:tav tm="100000">
                                          <p:val>
                                            <p:strVal val="#ppt_y"/>
                                          </p:val>
                                        </p:tav>
                                      </p:tavLst>
                                    </p:anim>
                                    <p:animEffect transition="in" filter="wipe(right)" prLst="gradientSize: 0.1">
                                      <p:cBhvr>
                                        <p:cTn id="9" dur="1000"/>
                                        <p:tgtEl>
                                          <p:spTgt spid="368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685800"/>
            <a:ext cx="8534400" cy="440120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as-IN" sz="2800" b="1" dirty="0"/>
              <a:t>শৈশব ও কৈ</a:t>
            </a:r>
            <a:r>
              <a:rPr lang="en-US" sz="2800" b="1" dirty="0" err="1"/>
              <a:t>শোর</a:t>
            </a:r>
            <a:endParaRPr lang="as-IN" sz="2800" b="1" dirty="0"/>
          </a:p>
          <a:p>
            <a:r>
              <a:rPr lang="as-IN" sz="2800" b="1" dirty="0"/>
              <a:t>হযরত মুহাম্মদ (স)-এর জন্মের পর চাচা আবু লাহাবের দাসী </a:t>
            </a:r>
            <a:r>
              <a:rPr lang="en-US" sz="2800" b="1" dirty="0" err="1">
                <a:latin typeface="SutonnyMJ" pitchFamily="2" charset="0"/>
              </a:rPr>
              <a:t>সো</a:t>
            </a:r>
            <a:r>
              <a:rPr lang="as-IN" sz="2800" b="1" dirty="0">
                <a:latin typeface="SutonnyMJ" pitchFamily="2" charset="0"/>
              </a:rPr>
              <a:t>য়েবা</a:t>
            </a:r>
            <a:r>
              <a:rPr lang="as-IN" sz="2800" b="1" dirty="0"/>
              <a:t> তাকে মাতৃ</a:t>
            </a:r>
            <a:r>
              <a:rPr lang="en-US" sz="2800" b="1" dirty="0" err="1"/>
              <a:t>স্নে</a:t>
            </a:r>
            <a:r>
              <a:rPr lang="as-IN" sz="2800" b="1" dirty="0"/>
              <a:t>হে লালন-পালন করেন। তারপর তখনকার স</a:t>
            </a:r>
            <a:r>
              <a:rPr lang="en-US" sz="2800" b="1" dirty="0" err="1"/>
              <a:t>ম্ভ্রান্ত</a:t>
            </a:r>
            <a:r>
              <a:rPr lang="as-IN" sz="2800" b="1" dirty="0"/>
              <a:t> কুরাইশ বংশের প্রথা অনুসারে </a:t>
            </a:r>
            <a:r>
              <a:rPr lang="en-US" sz="2800" b="1" dirty="0" err="1"/>
              <a:t>বানু</a:t>
            </a:r>
            <a:r>
              <a:rPr lang="as-IN" sz="2800" b="1" dirty="0"/>
              <a:t> সা</a:t>
            </a:r>
            <a:r>
              <a:rPr lang="en-US" sz="2800" b="1" dirty="0"/>
              <a:t>দ</a:t>
            </a:r>
            <a:r>
              <a:rPr lang="as-IN" sz="2800" b="1" dirty="0"/>
              <a:t> </a:t>
            </a:r>
            <a:r>
              <a:rPr lang="en-US" sz="2800" b="1" dirty="0" err="1"/>
              <a:t>গো</a:t>
            </a:r>
            <a:r>
              <a:rPr lang="as-IN" sz="2800" b="1" dirty="0"/>
              <a:t>ত্রের বেদুঈন মহিলা হালিমার হাতে তার লালনপালনের ভার দেওয়া হয়। </a:t>
            </a:r>
            <a:r>
              <a:rPr lang="en-US" sz="2800" b="1" dirty="0" err="1"/>
              <a:t>সো</a:t>
            </a:r>
            <a:r>
              <a:rPr lang="as-IN" sz="2800" b="1" dirty="0"/>
              <a:t>য়েবা যদিও তাকে অল্পদিন লালন-পালন করেছেন, তবুও তিনি প্রথম দুধমাতা ও তাঁর পরিবারের প্রতি খুব কৃতজ্ঞ ছিলেন। অনেকদিন পরেও তাদের খোঁজ-খবর নিয়েছেন এ</a:t>
            </a:r>
            <a:r>
              <a:rPr lang="en-US" sz="2800" b="1" dirty="0" err="1"/>
              <a:t>বং</a:t>
            </a:r>
            <a:r>
              <a:rPr lang="en-US" sz="2800" b="1" dirty="0"/>
              <a:t> </a:t>
            </a:r>
            <a:r>
              <a:rPr lang="as-IN" sz="2800" b="1" dirty="0"/>
              <a:t>উপহার উপঢৌকন দিয়েছেন।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6581" y="762001"/>
            <a:ext cx="7793182" cy="5417127"/>
          </a:xfrm>
          <a:prstGeom prst="rect">
            <a:avLst/>
          </a:prstGeom>
        </p:spPr>
      </p:pic>
      <p:sp>
        <p:nvSpPr>
          <p:cNvPr id="3" name="Vertical Scroll 2"/>
          <p:cNvSpPr/>
          <p:nvPr/>
        </p:nvSpPr>
        <p:spPr>
          <a:xfrm>
            <a:off x="4145973" y="762001"/>
            <a:ext cx="4655127" cy="3574473"/>
          </a:xfrm>
          <a:prstGeom prst="verticalScroll">
            <a:avLst/>
          </a:prstGeom>
          <a:solidFill>
            <a:schemeClr val="accent5">
              <a:lumMod val="40000"/>
              <a:lumOff val="60000"/>
            </a:schemeClr>
          </a:solidFill>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8000" b="1" dirty="0">
                <a:ln w="22225">
                  <a:solidFill>
                    <a:schemeClr val="accent2"/>
                  </a:solidFill>
                  <a:prstDash val="solid"/>
                </a:ln>
                <a:solidFill>
                  <a:schemeClr val="accent1">
                    <a:lumMod val="60000"/>
                    <a:lumOff val="40000"/>
                  </a:schemeClr>
                </a:solidFill>
                <a:latin typeface="NikoshBAN" panose="02000000000000000000" pitchFamily="2" charset="0"/>
                <a:cs typeface="NikoshBAN" panose="02000000000000000000" pitchFamily="2" charset="0"/>
              </a:rPr>
              <a:t> </a:t>
            </a:r>
          </a:p>
        </p:txBody>
      </p:sp>
      <p:sp>
        <p:nvSpPr>
          <p:cNvPr id="5" name="TextBox 4"/>
          <p:cNvSpPr txBox="1"/>
          <p:nvPr/>
        </p:nvSpPr>
        <p:spPr>
          <a:xfrm>
            <a:off x="4478483" y="1143000"/>
            <a:ext cx="3990108" cy="3416320"/>
          </a:xfrm>
          <a:prstGeom prst="rect">
            <a:avLst/>
          </a:prstGeom>
          <a:noFill/>
          <a:ln>
            <a:solidFill>
              <a:schemeClr val="accent1">
                <a:lumMod val="75000"/>
              </a:schemeClr>
            </a:solidFill>
          </a:ln>
        </p:spPr>
        <p:txBody>
          <a:bodyPr wrap="square" rtlCol="0">
            <a:spAutoFit/>
          </a:bodyPr>
          <a:lstStyle/>
          <a:p>
            <a:pPr algn="ctr"/>
            <a:r>
              <a:rPr lang="bn-BD" sz="7200" b="1" dirty="0">
                <a:ln w="22225">
                  <a:solidFill>
                    <a:schemeClr val="accent2"/>
                  </a:solidFill>
                  <a:prstDash val="solid"/>
                </a:ln>
                <a:solidFill>
                  <a:schemeClr val="accent2">
                    <a:lumMod val="40000"/>
                    <a:lumOff val="60000"/>
                  </a:schemeClr>
                </a:solidFill>
                <a:latin typeface="NikoshBAN" panose="02000000000000000000" pitchFamily="2" charset="0"/>
                <a:cs typeface="NikoshBAN" panose="02000000000000000000" pitchFamily="2" charset="0"/>
              </a:rPr>
              <a:t>সবাইকে ফুলেল শুভেচ্ছা</a:t>
            </a:r>
            <a:r>
              <a:rPr lang="en-US" sz="7200" b="1" dirty="0">
                <a:ln w="22225">
                  <a:solidFill>
                    <a:schemeClr val="accent2"/>
                  </a:solidFill>
                  <a:prstDash val="solid"/>
                </a:ln>
                <a:solidFill>
                  <a:schemeClr val="accent2">
                    <a:lumMod val="40000"/>
                    <a:lumOff val="60000"/>
                  </a:schemeClr>
                </a:solidFill>
                <a:latin typeface="NikoshBAN" panose="02000000000000000000" pitchFamily="2" charset="0"/>
                <a:cs typeface="NikoshBAN" panose="02000000000000000000" pitchFamily="2" charset="0"/>
              </a:rPr>
              <a:t>। </a:t>
            </a:r>
            <a:r>
              <a:rPr lang="bn-BD" sz="5400" b="1" dirty="0">
                <a:ln w="22225">
                  <a:solidFill>
                    <a:schemeClr val="accent2"/>
                  </a:solidFill>
                  <a:prstDash val="solid"/>
                </a:ln>
                <a:solidFill>
                  <a:schemeClr val="accent2">
                    <a:lumMod val="40000"/>
                    <a:lumOff val="60000"/>
                  </a:schemeClr>
                </a:solidFill>
              </a:rPr>
              <a:t> </a:t>
            </a:r>
            <a:endParaRPr lang="en-US" sz="54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3945175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458200" cy="45243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as-IN" sz="3200" dirty="0"/>
              <a:t>পাঁচ বছর পর্যন্ত বিবি হালিমা নিজের সন্তানের ম</a:t>
            </a:r>
            <a:r>
              <a:rPr lang="en-US" sz="3200" dirty="0" err="1"/>
              <a:t>তো</a:t>
            </a:r>
            <a:r>
              <a:rPr lang="as-IN" sz="3200" dirty="0"/>
              <a:t> শিশ মুহাম্মদ (স) কে লালনপালন করেন। এ সময় শিশু মুহাম্মদ (স)-এর চরিত্রে ইনসা</a:t>
            </a:r>
            <a:r>
              <a:rPr lang="en-US" sz="3200" dirty="0"/>
              <a:t>ফ</a:t>
            </a:r>
            <a:r>
              <a:rPr lang="as-IN" sz="3200" dirty="0"/>
              <a:t> ও ত্যাগের একটি অনুপম দৃষ্টান্ত ফুটে ওঠে। তিনি হালিমার একটি স্তন থেকে দুধ প</a:t>
            </a:r>
            <a:r>
              <a:rPr lang="en-US" sz="3200" dirty="0"/>
              <a:t>া</a:t>
            </a:r>
            <a:r>
              <a:rPr lang="as-IN" sz="3200" dirty="0"/>
              <a:t>ন করতেন, অন্যটি দুধ ভাই আবদুল্লাহর জন্য রেখে দিতেন। তিনি বেদুঈন পরিবারে থেকে বিশুদ্ধ আরবি ভাষা শিখেন ও মরুভূমির মুক্ত পরিবেশে সু- স্</a:t>
            </a:r>
            <a:r>
              <a:rPr lang="en-US" sz="3200" dirty="0" err="1"/>
              <a:t>বাস্থ্যের</a:t>
            </a:r>
            <a:r>
              <a:rPr lang="as-IN" sz="3200" dirty="0"/>
              <a:t> অধিকারী হন।</a:t>
            </a:r>
            <a:endParaRPr lang="en-US" sz="3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295400"/>
            <a:ext cx="8382000" cy="3785652"/>
          </a:xfrm>
          <a:prstGeom prst="rect">
            <a:avLst/>
          </a:prstGeom>
        </p:spPr>
        <p:txBody>
          <a:bodyPr wrap="square">
            <a:spAutoFit/>
          </a:bodyPr>
          <a:lstStyle/>
          <a:p>
            <a:r>
              <a:rPr lang="as-IN" sz="2400" dirty="0"/>
              <a:t>পাঁচ বছর বয়সে তিনি মা আমিনার কোলে ফিরে আসেন। আদর-</a:t>
            </a:r>
            <a:r>
              <a:rPr lang="en-US" sz="2400" dirty="0" err="1"/>
              <a:t>সোহাগে</a:t>
            </a:r>
            <a:r>
              <a:rPr lang="as-IN" sz="2400" dirty="0"/>
              <a:t> মা তাকে লালনপালন করতে থাকেন। কিন্তু মায়ের আদর তার কপালে বেশি দিন স্থায়ী হ</a:t>
            </a:r>
            <a:r>
              <a:rPr lang="en-US" sz="2400" dirty="0" err="1"/>
              <a:t>লো</a:t>
            </a:r>
            <a:r>
              <a:rPr lang="as-IN" sz="2400" dirty="0"/>
              <a:t> না। তাঁর ছয় বছর বয়সে মাও ইন্তিকাল করেন। এবার তিনি পিতা-মাতা দুজনকেই হারিয়ে এতিম হয়ে যান। এরপর তিনি দাদা আব্দুল মুত্তালিবের আদর-স্নেহে লালিত-পালিত হতে থাকেন। কিন্তু আট বছর বয়সের সময় তার দাদাও মারা যান। এরপর তিনি চা</a:t>
            </a:r>
            <a:r>
              <a:rPr lang="en-US" sz="2400" dirty="0" err="1"/>
              <a:t>চা</a:t>
            </a:r>
            <a:r>
              <a:rPr lang="as-IN" sz="2400" dirty="0"/>
              <a:t> আৰু তালিবের আশ্রয়ে বড় হতে থাকেন।আবু তা</a:t>
            </a:r>
            <a:r>
              <a:rPr lang="en-US" sz="2400" dirty="0" err="1"/>
              <a:t>লিবের</a:t>
            </a:r>
            <a:r>
              <a:rPr lang="as-IN" sz="2400" dirty="0"/>
              <a:t> আর্থিক অবস্থা ভা</a:t>
            </a:r>
            <a:r>
              <a:rPr lang="en-US" sz="2400" dirty="0" err="1"/>
              <a:t>লো</a:t>
            </a:r>
            <a:r>
              <a:rPr lang="as-IN" sz="2400" dirty="0"/>
              <a:t> ছি</a:t>
            </a:r>
            <a:r>
              <a:rPr lang="en-US" sz="2400" dirty="0" err="1"/>
              <a:t>লো</a:t>
            </a:r>
            <a:r>
              <a:rPr lang="as-IN" sz="2400" dirty="0"/>
              <a:t> না। কি</a:t>
            </a:r>
            <a:r>
              <a:rPr lang="en-US" sz="2400" dirty="0" err="1"/>
              <a:t>শো</a:t>
            </a:r>
            <a:r>
              <a:rPr lang="as-IN" sz="2400" dirty="0"/>
              <a:t>র মুহাম্মদ (স) ছিলেন কর্মঠ </a:t>
            </a:r>
            <a:r>
              <a:rPr lang="en-US" sz="2400" dirty="0"/>
              <a:t>। </a:t>
            </a:r>
            <a:r>
              <a:rPr lang="as-IN" sz="2400" dirty="0"/>
              <a:t>ক</a:t>
            </a:r>
            <a:r>
              <a:rPr lang="en-US" sz="2400" dirty="0"/>
              <a:t>া</a:t>
            </a:r>
            <a:r>
              <a:rPr lang="as-IN" sz="2400" dirty="0"/>
              <a:t>রও গ</a:t>
            </a:r>
            <a:r>
              <a:rPr lang="en-US" sz="2400" dirty="0" err="1"/>
              <a:t>লগ্র</a:t>
            </a:r>
            <a:r>
              <a:rPr lang="as-IN" sz="2400" dirty="0"/>
              <a:t>হ হয়ে থাকা তিনি পছন্দ করতেন না। </a:t>
            </a: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295400"/>
            <a:ext cx="8382000" cy="37856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as-IN" sz="2400" dirty="0"/>
              <a:t>তিনি চাচার অসচ্ছল পরিবারে নানাভাবে সাহায্য করতেন। বাড়তি আয়ের জন্য রাখালদের সাথে ছাগল-মেষ চরাতেন। রাখাল ব</a:t>
            </a:r>
            <a:r>
              <a:rPr lang="en-US" sz="2400" dirty="0"/>
              <a:t>া</a:t>
            </a:r>
            <a:r>
              <a:rPr lang="as-IN" sz="2400" dirty="0"/>
              <a:t>লকদের জন্য তিনি ছিলেন আদর্শ। তাদের সাথে তিনি সৌহার্দ্য সম্প্রীতি বজায় রাখতেন। রাখালদের মধ্যে ঝগড়া-বিবাদ হলে তিনি বিচারকের ভূমিকা পালন করতেন। তিনি চাচার ব্যবসা-বাণিজ্যেও সাহায্য করতেন। একবার চাচার সাথে ব্যবসা উপলক্ষে সিরিয়ায়ও গিয়েছিলেন। এ সময় বহিরা নামক এক পাদ্রির সাথে তার দেখা হয়। বহিরা তাকে অসাধারণ বালক বলে মন্তব্য করেন এবং শেষ নবি বলে ভবিষ্যদ্বাণী করেন। তিনি আবু তালিবকে তাঁর ব্যাপারে সাবধানও করেন। কারণ শত্রুরা তার অনিষ্ট করতে পারে।</a:t>
            </a:r>
            <a:endParaRPr 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295400"/>
            <a:ext cx="8382000" cy="47089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800" dirty="0" err="1"/>
              <a:t>সি</a:t>
            </a:r>
            <a:r>
              <a:rPr lang="as-IN" sz="2800" dirty="0"/>
              <a:t>রিয়া থেকে ফেরার পর বালক মুহাম্মদ (স) ফিজার যুদ্ধের বিভীষিকা প্রত্যক্ষ করে ভীতকে ওঠেন। ওকায মেলায় জুয়া খেলাকে কেন্দ্র করে এ যুদ্ধ হয়েছিল । কায়স </a:t>
            </a:r>
            <a:r>
              <a:rPr lang="en-US" sz="2800" dirty="0" err="1"/>
              <a:t>গো</a:t>
            </a:r>
            <a:r>
              <a:rPr lang="as-IN" sz="2800" dirty="0"/>
              <a:t>ত্র অন্যায়ভাবে এ যুদ্ধ কুরাইশদের ওপর চাপিয়ে দিয়েছিল। এজন্য একে 'হারবুল ফিজার বা অন্যায় সমর বলা হয়। এ যুদ্ধ চলে একটানা পাঁচ বছর। অনেক মানুষ আহত-নিহত হ</a:t>
            </a:r>
            <a:r>
              <a:rPr lang="en-US" sz="2800" dirty="0" err="1"/>
              <a:t>লো</a:t>
            </a:r>
            <a:r>
              <a:rPr lang="as-IN" sz="2800" dirty="0"/>
              <a:t>। যুদ্ধের বিভীষিকাময় করুণ দৃশ্য দেখে, আহতদের করুণ আর্তনাদে তাঁর কোমল হয় কেঁদে উঠল। তিনি অস্থির হয়ে পড়লেন।</a:t>
            </a:r>
          </a:p>
          <a:p>
            <a:br>
              <a:rPr lang="as-IN" sz="2400" dirty="0"/>
            </a:br>
            <a:endParaRPr lang="as-IN"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295400"/>
            <a:ext cx="8382000" cy="3970318"/>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as-IN" sz="2800" dirty="0"/>
              <a:t>তিনি শান্তিকামী উৎসাহী যুবক বন্ধুদের নিয়ে ‘হিলফুল ফুযুল' নামে একটি শান্তি সংঘ গঠন করলেন। এ সংঘের উদ্দেশ্য ছিল আর্তের সেবা করা, অত্যাচারীকে প্রতি</a:t>
            </a:r>
            <a:r>
              <a:rPr lang="en-US" sz="2800" dirty="0" err="1"/>
              <a:t>রো</a:t>
            </a:r>
            <a:r>
              <a:rPr lang="as-IN" sz="2800" dirty="0"/>
              <a:t>ধ করা, অত্যাচারিতকে সাহায্য করা, শান্তি - শৃঙ্খলা প্রতিষ্ঠা করা এবং </a:t>
            </a:r>
            <a:r>
              <a:rPr lang="en-US" sz="2800" dirty="0" err="1"/>
              <a:t>গো</a:t>
            </a:r>
            <a:r>
              <a:rPr lang="as-IN" sz="2800" dirty="0"/>
              <a:t>ত্রে </a:t>
            </a:r>
            <a:r>
              <a:rPr lang="en-US" sz="2800" dirty="0" err="1"/>
              <a:t>গো</a:t>
            </a:r>
            <a:r>
              <a:rPr lang="as-IN" sz="2800" dirty="0"/>
              <a:t>ত্রে সম্প্রীতি জয় রাখা ইত্যাদি। তিনি তাঁর প্রচেষ্টায় অনেক সফলতা লাভ করেন। সেদিনকার শান্তি সংঘের আদর্শে উজ্জীবিত হয়ে আজও আমাদের কি</a:t>
            </a:r>
            <a:r>
              <a:rPr lang="en-US" sz="2800" dirty="0" err="1"/>
              <a:t>শো</a:t>
            </a:r>
            <a:r>
              <a:rPr lang="as-IN" sz="2800" dirty="0"/>
              <a:t>র ও যুব সমাজ নিজেদের এ ধরনের মহৎ কাজে নি</a:t>
            </a:r>
            <a:r>
              <a:rPr lang="en-US" sz="2800" dirty="0" err="1"/>
              <a:t>য়ো</a:t>
            </a:r>
            <a:r>
              <a:rPr lang="as-IN" sz="2800" dirty="0"/>
              <a:t>জিত করতে পারে।</a:t>
            </a:r>
            <a:endParaRPr lang="as-IN"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295400"/>
            <a:ext cx="8382000" cy="2677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as-IN" sz="2800" dirty="0"/>
              <a:t>ই</a:t>
            </a:r>
            <a:r>
              <a:rPr lang="en-US" sz="2800" dirty="0" err="1"/>
              <a:t>তি</a:t>
            </a:r>
            <a:r>
              <a:rPr lang="as-IN" sz="2800" dirty="0"/>
              <a:t>মধ্যেই সত্যবাদী, বিশ্বাসী, আমানতদার, বিচক্ষণ, প</a:t>
            </a:r>
            <a:r>
              <a:rPr lang="en-US" sz="2800" dirty="0" err="1"/>
              <a:t>রো</a:t>
            </a:r>
            <a:r>
              <a:rPr lang="as-IN" sz="2800" dirty="0"/>
              <a:t>পকারী, শান্তিকামী যুবক হিসেবে হযরত মুহাম্মদ (স)-এর সুনাম চারদিকে ছড়িয়ে পড়ে। আপন-পর সকলেই তাকে আস সাদিক মানে সত্যবাদী, আল-আমীন' মানে বিশ্বাসী উপাধিতে ভূষিত করল। তার কাছে ধন-সম্পদ আমানত রাখতে লাগল।</a:t>
            </a:r>
            <a:endParaRPr lang="as-IN"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066799"/>
          </a:xfrm>
        </p:spPr>
        <p:txBody>
          <a:bodyPr>
            <a:normAutofit/>
          </a:bodyPr>
          <a:lstStyle/>
          <a:p>
            <a:r>
              <a:rPr lang="en-US" sz="5400" dirty="0">
                <a:solidFill>
                  <a:srgbClr val="FF0000"/>
                </a:solidFill>
              </a:rPr>
              <a:t>       </a:t>
            </a:r>
            <a:r>
              <a:rPr lang="en-US" sz="5400" dirty="0" err="1">
                <a:solidFill>
                  <a:srgbClr val="FF0000"/>
                </a:solidFill>
              </a:rPr>
              <a:t>মূল্যায়ন</a:t>
            </a:r>
            <a:endParaRPr lang="en-US" sz="5400" dirty="0">
              <a:solidFill>
                <a:srgbClr val="FF0000"/>
              </a:solidFill>
            </a:endParaRPr>
          </a:p>
        </p:txBody>
      </p:sp>
      <p:sp>
        <p:nvSpPr>
          <p:cNvPr id="3" name="Subtitle 2"/>
          <p:cNvSpPr>
            <a:spLocks noGrp="1"/>
          </p:cNvSpPr>
          <p:nvPr>
            <p:ph type="subTitle" idx="1"/>
          </p:nvPr>
        </p:nvSpPr>
        <p:spPr>
          <a:xfrm>
            <a:off x="609600" y="1219200"/>
            <a:ext cx="8229600" cy="5105400"/>
          </a:xfrm>
        </p:spPr>
        <p:style>
          <a:lnRef idx="3">
            <a:schemeClr val="lt1"/>
          </a:lnRef>
          <a:fillRef idx="1">
            <a:schemeClr val="dk1"/>
          </a:fillRef>
          <a:effectRef idx="1">
            <a:schemeClr val="dk1"/>
          </a:effectRef>
          <a:fontRef idx="minor">
            <a:schemeClr val="lt1"/>
          </a:fontRef>
        </p:style>
        <p:txBody>
          <a:bodyPr>
            <a:normAutofit fontScale="92500"/>
          </a:bodyPr>
          <a:lstStyle/>
          <a:p>
            <a:r>
              <a:rPr lang="en-US" sz="4300" dirty="0" err="1">
                <a:solidFill>
                  <a:srgbClr val="0070C0"/>
                </a:solidFill>
                <a:latin typeface="SutonnyMJ" pitchFamily="2" charset="0"/>
                <a:cs typeface="SutonnyMJ" pitchFamily="2" charset="0"/>
              </a:rPr>
              <a:t>প্রশ্নোত্তরগুলো</a:t>
            </a:r>
            <a:r>
              <a:rPr lang="en-US" sz="4300" dirty="0">
                <a:solidFill>
                  <a:srgbClr val="0070C0"/>
                </a:solidFill>
                <a:latin typeface="SutonnyMJ" pitchFamily="2" charset="0"/>
                <a:cs typeface="SutonnyMJ" pitchFamily="2" charset="0"/>
              </a:rPr>
              <a:t> </a:t>
            </a:r>
            <a:r>
              <a:rPr lang="en-US" sz="4300" dirty="0" err="1">
                <a:solidFill>
                  <a:srgbClr val="0070C0"/>
                </a:solidFill>
                <a:latin typeface="SutonnyMJ" pitchFamily="2" charset="0"/>
                <a:cs typeface="SutonnyMJ" pitchFamily="2" charset="0"/>
              </a:rPr>
              <a:t>বলার</a:t>
            </a:r>
            <a:r>
              <a:rPr lang="en-US" sz="4300" dirty="0">
                <a:solidFill>
                  <a:srgbClr val="0070C0"/>
                </a:solidFill>
                <a:latin typeface="SutonnyMJ" pitchFamily="2" charset="0"/>
                <a:cs typeface="SutonnyMJ" pitchFamily="2" charset="0"/>
              </a:rPr>
              <a:t> </a:t>
            </a:r>
            <a:r>
              <a:rPr lang="en-US" sz="4300" dirty="0" err="1">
                <a:solidFill>
                  <a:srgbClr val="0070C0"/>
                </a:solidFill>
                <a:latin typeface="SutonnyMJ" pitchFamily="2" charset="0"/>
                <a:cs typeface="SutonnyMJ" pitchFamily="2" charset="0"/>
              </a:rPr>
              <a:t>চেষ্টা</a:t>
            </a:r>
            <a:r>
              <a:rPr lang="en-US" sz="4300" dirty="0">
                <a:solidFill>
                  <a:srgbClr val="0070C0"/>
                </a:solidFill>
                <a:latin typeface="SutonnyMJ" pitchFamily="2" charset="0"/>
                <a:cs typeface="SutonnyMJ" pitchFamily="2" charset="0"/>
              </a:rPr>
              <a:t> </a:t>
            </a:r>
            <a:r>
              <a:rPr lang="en-US" sz="4300" dirty="0" err="1">
                <a:solidFill>
                  <a:srgbClr val="0070C0"/>
                </a:solidFill>
                <a:latin typeface="SutonnyMJ" pitchFamily="2" charset="0"/>
                <a:cs typeface="SutonnyMJ" pitchFamily="2" charset="0"/>
              </a:rPr>
              <a:t>করো</a:t>
            </a:r>
            <a:endParaRPr lang="en-US" sz="4300" dirty="0">
              <a:solidFill>
                <a:srgbClr val="0070C0"/>
              </a:solidFill>
              <a:latin typeface="SutonnyMJ" pitchFamily="2" charset="0"/>
              <a:cs typeface="SutonnyMJ" pitchFamily="2" charset="0"/>
            </a:endParaRPr>
          </a:p>
          <a:p>
            <a:pPr marL="742950" indent="-742950"/>
            <a:r>
              <a:rPr lang="en-US" sz="4000" b="1" dirty="0">
                <a:solidFill>
                  <a:srgbClr val="FF0000"/>
                </a:solidFill>
              </a:rPr>
              <a:t>ক) </a:t>
            </a:r>
            <a:r>
              <a:rPr lang="en-US" sz="4400" b="1" dirty="0" err="1">
                <a:solidFill>
                  <a:srgbClr val="FF0000"/>
                </a:solidFill>
                <a:latin typeface="SutonnyMJ" pitchFamily="2" charset="0"/>
                <a:cs typeface="SutonnyMJ" pitchFamily="2" charset="0"/>
              </a:rPr>
              <a:t>মহানবি</a:t>
            </a:r>
            <a:r>
              <a:rPr lang="en-US" sz="4400" b="1" dirty="0">
                <a:solidFill>
                  <a:srgbClr val="FF0000"/>
                </a:solidFill>
                <a:latin typeface="SutonnyMJ" pitchFamily="2" charset="0"/>
                <a:cs typeface="SutonnyMJ" pitchFamily="2" charset="0"/>
              </a:rPr>
              <a:t> </a:t>
            </a:r>
            <a:r>
              <a:rPr lang="en-US" sz="4400" b="1" dirty="0" err="1">
                <a:solidFill>
                  <a:srgbClr val="FF0000"/>
                </a:solidFill>
                <a:latin typeface="SutonnyMJ" pitchFamily="2" charset="0"/>
                <a:cs typeface="SutonnyMJ" pitchFamily="2" charset="0"/>
              </a:rPr>
              <a:t>হযরত</a:t>
            </a:r>
            <a:r>
              <a:rPr lang="en-US" sz="4400" b="1" dirty="0">
                <a:solidFill>
                  <a:srgbClr val="FF0000"/>
                </a:solidFill>
                <a:latin typeface="SutonnyMJ" pitchFamily="2" charset="0"/>
                <a:cs typeface="SutonnyMJ" pitchFamily="2" charset="0"/>
              </a:rPr>
              <a:t> </a:t>
            </a:r>
            <a:r>
              <a:rPr lang="en-US" sz="4400" b="1" dirty="0" err="1">
                <a:solidFill>
                  <a:srgbClr val="FF0000"/>
                </a:solidFill>
                <a:latin typeface="SutonnyMJ" pitchFamily="2" charset="0"/>
                <a:cs typeface="SutonnyMJ" pitchFamily="2" charset="0"/>
              </a:rPr>
              <a:t>মোহাম্মদ</a:t>
            </a:r>
            <a:r>
              <a:rPr lang="en-US" sz="4400" b="1" dirty="0">
                <a:solidFill>
                  <a:srgbClr val="FF0000"/>
                </a:solidFill>
                <a:latin typeface="SutonnyMJ" pitchFamily="2" charset="0"/>
                <a:cs typeface="SutonnyMJ" pitchFamily="2" charset="0"/>
              </a:rPr>
              <a:t> (স) </a:t>
            </a:r>
            <a:r>
              <a:rPr lang="en-US" sz="4400" b="1" dirty="0" err="1">
                <a:solidFill>
                  <a:srgbClr val="FF0000"/>
                </a:solidFill>
                <a:latin typeface="SutonnyMJ" pitchFamily="2" charset="0"/>
                <a:cs typeface="SutonnyMJ" pitchFamily="2" charset="0"/>
              </a:rPr>
              <a:t>কখন</a:t>
            </a:r>
            <a:r>
              <a:rPr lang="en-US" sz="4400" b="1" dirty="0">
                <a:solidFill>
                  <a:srgbClr val="FF0000"/>
                </a:solidFill>
                <a:latin typeface="SutonnyMJ" pitchFamily="2" charset="0"/>
                <a:cs typeface="SutonnyMJ" pitchFamily="2" charset="0"/>
              </a:rPr>
              <a:t> </a:t>
            </a:r>
            <a:r>
              <a:rPr lang="en-US" sz="4400" b="1" dirty="0" err="1">
                <a:solidFill>
                  <a:srgbClr val="FF0000"/>
                </a:solidFill>
                <a:latin typeface="SutonnyMJ" pitchFamily="2" charset="0"/>
                <a:cs typeface="SutonnyMJ" pitchFamily="2" charset="0"/>
              </a:rPr>
              <a:t>কোথায়</a:t>
            </a:r>
            <a:r>
              <a:rPr lang="en-US" sz="4400" b="1" dirty="0">
                <a:solidFill>
                  <a:srgbClr val="FF0000"/>
                </a:solidFill>
                <a:latin typeface="SutonnyMJ" pitchFamily="2" charset="0"/>
                <a:cs typeface="SutonnyMJ" pitchFamily="2" charset="0"/>
              </a:rPr>
              <a:t> </a:t>
            </a:r>
            <a:r>
              <a:rPr lang="en-US" sz="4400" b="1" dirty="0" err="1">
                <a:solidFill>
                  <a:srgbClr val="FF0000"/>
                </a:solidFill>
                <a:latin typeface="SutonnyMJ" pitchFamily="2" charset="0"/>
                <a:cs typeface="SutonnyMJ" pitchFamily="2" charset="0"/>
              </a:rPr>
              <a:t>জন্মগ্রহন</a:t>
            </a:r>
            <a:r>
              <a:rPr lang="en-US" sz="4400" b="1" dirty="0">
                <a:solidFill>
                  <a:srgbClr val="FF0000"/>
                </a:solidFill>
                <a:latin typeface="SutonnyMJ" pitchFamily="2" charset="0"/>
                <a:cs typeface="SutonnyMJ" pitchFamily="2" charset="0"/>
              </a:rPr>
              <a:t> </a:t>
            </a:r>
            <a:r>
              <a:rPr lang="en-US" sz="4400" b="1" dirty="0" err="1">
                <a:solidFill>
                  <a:srgbClr val="FF0000"/>
                </a:solidFill>
                <a:latin typeface="SutonnyMJ" pitchFamily="2" charset="0"/>
                <a:cs typeface="SutonnyMJ" pitchFamily="2" charset="0"/>
              </a:rPr>
              <a:t>করেন</a:t>
            </a:r>
            <a:r>
              <a:rPr lang="en-US" sz="4400" b="1" dirty="0">
                <a:solidFill>
                  <a:srgbClr val="FF0000"/>
                </a:solidFill>
                <a:latin typeface="SutonnyMJ" pitchFamily="2" charset="0"/>
                <a:cs typeface="SutonnyMJ" pitchFamily="2" charset="0"/>
              </a:rPr>
              <a:t> </a:t>
            </a:r>
            <a:r>
              <a:rPr lang="en-US" sz="4400" dirty="0">
                <a:solidFill>
                  <a:srgbClr val="FF0000"/>
                </a:solidFill>
              </a:rPr>
              <a:t>?</a:t>
            </a:r>
          </a:p>
          <a:p>
            <a:pPr marL="742950" indent="-742950"/>
            <a:r>
              <a:rPr lang="as-IN" sz="3600" b="1" dirty="0"/>
              <a:t>মহানবি হযরত মুহাম্মদ (স) ৫৭০ খ্রিস্টাব্দের ২০ এপ্রিল এবং রবিউল আউয়াল মাসের ১২ তারিখ </a:t>
            </a:r>
            <a:r>
              <a:rPr lang="en-US" sz="3600" b="1" dirty="0" err="1"/>
              <a:t>সোম</a:t>
            </a:r>
            <a:r>
              <a:rPr lang="as-IN" sz="3600" b="1" dirty="0"/>
              <a:t>বার মক্কার বিখ্যাত কুরাইশ বংশে জন্মগ্রহণ করেন।</a:t>
            </a:r>
            <a:endParaRPr lang="en-US" sz="3600" b="1" dirty="0">
              <a:solidFill>
                <a:srgbClr val="FF0000"/>
              </a:solidFill>
              <a:latin typeface="SutonnyMJ" pitchFamily="2" charset="0"/>
              <a:cs typeface="Sutonny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1"/>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iterate type="lt">
                                    <p:tmPct val="5000"/>
                                  </p:iterate>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685800"/>
            <a:ext cx="8229600" cy="4038600"/>
          </a:xfrm>
        </p:spPr>
        <p:txBody>
          <a:bodyPr>
            <a:normAutofit fontScale="77500" lnSpcReduction="20000"/>
          </a:bodyPr>
          <a:lstStyle/>
          <a:p>
            <a:pPr marL="742950" indent="-742950"/>
            <a:r>
              <a:rPr lang="en-US" sz="4000" b="1" dirty="0">
                <a:solidFill>
                  <a:srgbClr val="FF0000"/>
                </a:solidFill>
                <a:latin typeface="SutonnyMJ" pitchFamily="2" charset="0"/>
                <a:cs typeface="SutonnyMJ" pitchFamily="2" charset="0"/>
              </a:rPr>
              <a:t>২) </a:t>
            </a:r>
            <a:r>
              <a:rPr lang="en-US" sz="4000" b="1" dirty="0" err="1">
                <a:solidFill>
                  <a:srgbClr val="FF0000"/>
                </a:solidFill>
                <a:latin typeface="SutonnyMJ" pitchFamily="2" charset="0"/>
                <a:cs typeface="SutonnyMJ" pitchFamily="2" charset="0"/>
              </a:rPr>
              <a:t>মহানবি</a:t>
            </a:r>
            <a:r>
              <a:rPr lang="en-US" sz="4000" b="1" dirty="0">
                <a:solidFill>
                  <a:srgbClr val="FF0000"/>
                </a:solidFill>
                <a:latin typeface="SutonnyMJ" pitchFamily="2" charset="0"/>
                <a:cs typeface="SutonnyMJ" pitchFamily="2" charset="0"/>
              </a:rPr>
              <a:t> </a:t>
            </a:r>
            <a:r>
              <a:rPr lang="en-US" sz="4000" b="1" dirty="0" err="1">
                <a:solidFill>
                  <a:srgbClr val="FF0000"/>
                </a:solidFill>
                <a:latin typeface="SutonnyMJ" pitchFamily="2" charset="0"/>
                <a:cs typeface="SutonnyMJ" pitchFamily="2" charset="0"/>
              </a:rPr>
              <a:t>হযরত</a:t>
            </a:r>
            <a:r>
              <a:rPr lang="en-US" sz="4000" b="1" dirty="0">
                <a:solidFill>
                  <a:srgbClr val="FF0000"/>
                </a:solidFill>
                <a:latin typeface="SutonnyMJ" pitchFamily="2" charset="0"/>
                <a:cs typeface="SutonnyMJ" pitchFamily="2" charset="0"/>
              </a:rPr>
              <a:t> </a:t>
            </a:r>
            <a:r>
              <a:rPr lang="en-US" sz="4000" b="1" dirty="0" err="1">
                <a:solidFill>
                  <a:srgbClr val="FF0000"/>
                </a:solidFill>
                <a:latin typeface="SutonnyMJ" pitchFamily="2" charset="0"/>
                <a:cs typeface="SutonnyMJ" pitchFamily="2" charset="0"/>
              </a:rPr>
              <a:t>মোহাম্মদ</a:t>
            </a:r>
            <a:r>
              <a:rPr lang="en-US" sz="4000" b="1" dirty="0">
                <a:solidFill>
                  <a:srgbClr val="FF0000"/>
                </a:solidFill>
                <a:latin typeface="SutonnyMJ" pitchFamily="2" charset="0"/>
                <a:cs typeface="SutonnyMJ" pitchFamily="2" charset="0"/>
              </a:rPr>
              <a:t> (স)  </a:t>
            </a:r>
            <a:r>
              <a:rPr lang="en-US" sz="4000" b="1" dirty="0" err="1">
                <a:solidFill>
                  <a:srgbClr val="FF0000"/>
                </a:solidFill>
                <a:latin typeface="SutonnyMJ" pitchFamily="2" charset="0"/>
                <a:cs typeface="SutonnyMJ" pitchFamily="2" charset="0"/>
              </a:rPr>
              <a:t>জন্মের</a:t>
            </a:r>
            <a:r>
              <a:rPr lang="en-US" sz="4000" b="1" dirty="0">
                <a:solidFill>
                  <a:srgbClr val="FF0000"/>
                </a:solidFill>
                <a:latin typeface="SutonnyMJ" pitchFamily="2" charset="0"/>
                <a:cs typeface="SutonnyMJ" pitchFamily="2" charset="0"/>
              </a:rPr>
              <a:t> </a:t>
            </a:r>
            <a:r>
              <a:rPr lang="en-US" sz="4000" b="1" dirty="0" err="1">
                <a:solidFill>
                  <a:srgbClr val="FF0000"/>
                </a:solidFill>
                <a:latin typeface="SutonnyMJ" pitchFamily="2" charset="0"/>
                <a:cs typeface="SutonnyMJ" pitchFamily="2" charset="0"/>
              </a:rPr>
              <a:t>সময়</a:t>
            </a:r>
            <a:r>
              <a:rPr lang="en-US" sz="4000" b="1" dirty="0">
                <a:solidFill>
                  <a:srgbClr val="FF0000"/>
                </a:solidFill>
                <a:latin typeface="SutonnyMJ" pitchFamily="2" charset="0"/>
                <a:cs typeface="SutonnyMJ" pitchFamily="2" charset="0"/>
              </a:rPr>
              <a:t> </a:t>
            </a:r>
            <a:r>
              <a:rPr lang="en-US" sz="4000" b="1" dirty="0" err="1">
                <a:solidFill>
                  <a:srgbClr val="FF0000"/>
                </a:solidFill>
                <a:latin typeface="SutonnyMJ" pitchFamily="2" charset="0"/>
                <a:cs typeface="SutonnyMJ" pitchFamily="2" charset="0"/>
              </a:rPr>
              <a:t>আরবের</a:t>
            </a:r>
            <a:r>
              <a:rPr lang="en-US" sz="4000" b="1" dirty="0">
                <a:solidFill>
                  <a:srgbClr val="FF0000"/>
                </a:solidFill>
                <a:latin typeface="SutonnyMJ" pitchFamily="2" charset="0"/>
                <a:cs typeface="SutonnyMJ" pitchFamily="2" charset="0"/>
              </a:rPr>
              <a:t> </a:t>
            </a:r>
            <a:r>
              <a:rPr lang="en-US" sz="4000" b="1" dirty="0" err="1">
                <a:solidFill>
                  <a:srgbClr val="FF0000"/>
                </a:solidFill>
                <a:latin typeface="SutonnyMJ" pitchFamily="2" charset="0"/>
                <a:cs typeface="SutonnyMJ" pitchFamily="2" charset="0"/>
              </a:rPr>
              <a:t>অবস্থা</a:t>
            </a:r>
            <a:r>
              <a:rPr lang="en-US" sz="4000" b="1" dirty="0">
                <a:solidFill>
                  <a:srgbClr val="FF0000"/>
                </a:solidFill>
                <a:latin typeface="SutonnyMJ" pitchFamily="2" charset="0"/>
                <a:cs typeface="SutonnyMJ" pitchFamily="2" charset="0"/>
              </a:rPr>
              <a:t> </a:t>
            </a:r>
            <a:r>
              <a:rPr lang="en-US" sz="4000" b="1" dirty="0" err="1">
                <a:solidFill>
                  <a:srgbClr val="FF0000"/>
                </a:solidFill>
                <a:latin typeface="SutonnyMJ" pitchFamily="2" charset="0"/>
                <a:cs typeface="SutonnyMJ" pitchFamily="2" charset="0"/>
              </a:rPr>
              <a:t>কেসন</a:t>
            </a:r>
            <a:r>
              <a:rPr lang="en-US" sz="4000" b="1" dirty="0">
                <a:solidFill>
                  <a:srgbClr val="FF0000"/>
                </a:solidFill>
                <a:latin typeface="SutonnyMJ" pitchFamily="2" charset="0"/>
                <a:cs typeface="SutonnyMJ" pitchFamily="2" charset="0"/>
              </a:rPr>
              <a:t> </a:t>
            </a:r>
            <a:r>
              <a:rPr lang="en-US" sz="4000" b="1" dirty="0" err="1">
                <a:solidFill>
                  <a:srgbClr val="FF0000"/>
                </a:solidFill>
                <a:latin typeface="SutonnyMJ" pitchFamily="2" charset="0"/>
                <a:cs typeface="SutonnyMJ" pitchFamily="2" charset="0"/>
              </a:rPr>
              <a:t>ছিল</a:t>
            </a:r>
            <a:r>
              <a:rPr lang="en-US" sz="4000" b="1" dirty="0">
                <a:solidFill>
                  <a:srgbClr val="FF0000"/>
                </a:solidFill>
                <a:latin typeface="SutonnyMJ" pitchFamily="2" charset="0"/>
                <a:cs typeface="SutonnyMJ" pitchFamily="2" charset="0"/>
              </a:rPr>
              <a:t> ?</a:t>
            </a:r>
          </a:p>
          <a:p>
            <a:r>
              <a:rPr lang="as-IN" sz="4400" dirty="0"/>
              <a:t>মহানবি (স)-এর জন্মের সময় আরবের </a:t>
            </a:r>
            <a:r>
              <a:rPr lang="en-US" sz="4400" dirty="0" err="1"/>
              <a:t>লো</a:t>
            </a:r>
            <a:r>
              <a:rPr lang="as-IN" sz="4400" dirty="0"/>
              <a:t>কেরা নানা পাপের কাজে লিপ্ত ছিল। মারামারি, কাটাকাটি, ঝগড়া-ফেসাদ, যুদ্ধ-বিগ্রহ, চুরি, ডাকাতি, হত্যা, লুণ্ঠন, মদ, জুয়া ইত্যাদি নিয়েই তারা মেতে ছিল। এক আল্লাহকে ভুলে তারা নানা দেব-দেবীর মূর্তি বানিয়ে পূজা করত।</a:t>
            </a:r>
            <a:endParaRPr lang="en-US" sz="5400" dirty="0">
              <a:solidFill>
                <a:schemeClr val="tx1"/>
              </a:solidFill>
              <a:latin typeface="SutonnyMJ" pitchFamily="2" charset="0"/>
              <a:cs typeface="Sutonny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2667000"/>
            <a:ext cx="8229600" cy="3657600"/>
          </a:xfrm>
        </p:spPr>
        <p:txBody>
          <a:bodyPr>
            <a:noAutofit/>
          </a:bodyPr>
          <a:lstStyle/>
          <a:p>
            <a:r>
              <a:rPr lang="as-IN" dirty="0"/>
              <a:t>তিনি শান্তিকামী উৎসাহী যুবক বন্ধুদের নিয়ে ‘হিলফুল ফুযুল' নামে একটি শান্তি সংঘ গঠন করলেন। এ সংঘের উদ্দেশ্য ছিল আর্তের সেবা করা, অত্যাচারীকে প্রতি</a:t>
            </a:r>
            <a:r>
              <a:rPr lang="en-US" dirty="0" err="1"/>
              <a:t>রো</a:t>
            </a:r>
            <a:r>
              <a:rPr lang="as-IN" dirty="0"/>
              <a:t>ধ করা, অত্যাচারিতকে সাহায্য করা, শান্তি - শৃঙ্খলা প্রতিষ্ঠা করা এবং </a:t>
            </a:r>
            <a:r>
              <a:rPr lang="en-US" dirty="0" err="1"/>
              <a:t>গো</a:t>
            </a:r>
            <a:r>
              <a:rPr lang="as-IN" dirty="0"/>
              <a:t>ত্রে </a:t>
            </a:r>
            <a:r>
              <a:rPr lang="en-US" dirty="0" err="1"/>
              <a:t>গো</a:t>
            </a:r>
            <a:r>
              <a:rPr lang="as-IN" dirty="0"/>
              <a:t>ত্রে সম্প্রীতি জয় রাখা ইত্যাদি।</a:t>
            </a:r>
            <a:endParaRPr lang="en-US" dirty="0"/>
          </a:p>
          <a:p>
            <a:r>
              <a:rPr lang="en-US" dirty="0"/>
              <a:t> </a:t>
            </a:r>
          </a:p>
        </p:txBody>
      </p:sp>
      <p:sp>
        <p:nvSpPr>
          <p:cNvPr id="7" name="Rectangle 6"/>
          <p:cNvSpPr/>
          <p:nvPr/>
        </p:nvSpPr>
        <p:spPr>
          <a:xfrm>
            <a:off x="457200" y="381001"/>
            <a:ext cx="8229600" cy="3323987"/>
          </a:xfrm>
          <a:prstGeom prst="rect">
            <a:avLst/>
          </a:prstGeom>
        </p:spPr>
        <p:txBody>
          <a:bodyPr wrap="square">
            <a:spAutoFit/>
          </a:bodyPr>
          <a:lstStyle/>
          <a:p>
            <a:r>
              <a:rPr lang="en-US" sz="6600" b="1" baseline="-25000" dirty="0">
                <a:solidFill>
                  <a:srgbClr val="FF0000"/>
                </a:solidFill>
                <a:latin typeface="SutonnyMJ" pitchFamily="2" charset="0"/>
                <a:cs typeface="SutonnyMJ" pitchFamily="2" charset="0"/>
              </a:rPr>
              <a:t> </a:t>
            </a:r>
            <a:r>
              <a:rPr lang="en-US" sz="6600" b="1" dirty="0">
                <a:solidFill>
                  <a:srgbClr val="FF0000"/>
                </a:solidFill>
                <a:latin typeface="SutonnyMJ" pitchFamily="2" charset="0"/>
                <a:cs typeface="SutonnyMJ" pitchFamily="2" charset="0"/>
              </a:rPr>
              <a:t>  </a:t>
            </a:r>
            <a:r>
              <a:rPr lang="en-US" sz="3200" b="1" dirty="0">
                <a:solidFill>
                  <a:srgbClr val="FF0000"/>
                </a:solidFill>
                <a:latin typeface="SutonnyMJ" pitchFamily="2" charset="0"/>
                <a:cs typeface="SutonnyMJ" pitchFamily="2" charset="0"/>
              </a:rPr>
              <a:t>৩)</a:t>
            </a:r>
            <a:r>
              <a:rPr lang="en-US" sz="5400" b="1" dirty="0">
                <a:solidFill>
                  <a:srgbClr val="FF0000"/>
                </a:solidFill>
                <a:latin typeface="SutonnyMJ" pitchFamily="2" charset="0"/>
                <a:cs typeface="SutonnyMJ" pitchFamily="2" charset="0"/>
              </a:rPr>
              <a:t> </a:t>
            </a:r>
            <a:r>
              <a:rPr lang="en-US" sz="3200" b="1" dirty="0" err="1">
                <a:solidFill>
                  <a:srgbClr val="FF0000"/>
                </a:solidFill>
                <a:latin typeface="SutonnyMJ" pitchFamily="2" charset="0"/>
                <a:cs typeface="SutonnyMJ" pitchFamily="2" charset="0"/>
              </a:rPr>
              <a:t>মহানবি</a:t>
            </a:r>
            <a:r>
              <a:rPr lang="en-US" sz="3200" b="1" dirty="0">
                <a:solidFill>
                  <a:srgbClr val="FF0000"/>
                </a:solidFill>
                <a:latin typeface="SutonnyMJ" pitchFamily="2" charset="0"/>
                <a:cs typeface="SutonnyMJ" pitchFamily="2" charset="0"/>
              </a:rPr>
              <a:t> </a:t>
            </a:r>
            <a:r>
              <a:rPr lang="en-US" sz="3200" b="1" dirty="0" err="1">
                <a:solidFill>
                  <a:srgbClr val="FF0000"/>
                </a:solidFill>
                <a:latin typeface="SutonnyMJ" pitchFamily="2" charset="0"/>
                <a:cs typeface="SutonnyMJ" pitchFamily="2" charset="0"/>
              </a:rPr>
              <a:t>হযরত</a:t>
            </a:r>
            <a:r>
              <a:rPr lang="en-US" sz="3200" b="1" dirty="0">
                <a:solidFill>
                  <a:srgbClr val="FF0000"/>
                </a:solidFill>
                <a:latin typeface="SutonnyMJ" pitchFamily="2" charset="0"/>
                <a:cs typeface="SutonnyMJ" pitchFamily="2" charset="0"/>
              </a:rPr>
              <a:t> </a:t>
            </a:r>
            <a:r>
              <a:rPr lang="en-US" sz="3200" b="1" dirty="0" err="1">
                <a:solidFill>
                  <a:srgbClr val="FF0000"/>
                </a:solidFill>
                <a:latin typeface="SutonnyMJ" pitchFamily="2" charset="0"/>
                <a:cs typeface="SutonnyMJ" pitchFamily="2" charset="0"/>
              </a:rPr>
              <a:t>মোহাম্মদ</a:t>
            </a:r>
            <a:r>
              <a:rPr lang="en-US" sz="3200" b="1" dirty="0">
                <a:solidFill>
                  <a:srgbClr val="FF0000"/>
                </a:solidFill>
                <a:latin typeface="SutonnyMJ" pitchFamily="2" charset="0"/>
                <a:cs typeface="SutonnyMJ" pitchFamily="2" charset="0"/>
              </a:rPr>
              <a:t> (স) </a:t>
            </a:r>
            <a:r>
              <a:rPr lang="en-US" sz="3200" b="1" dirty="0" err="1">
                <a:solidFill>
                  <a:srgbClr val="FF0000"/>
                </a:solidFill>
                <a:latin typeface="SutonnyMJ" pitchFamily="2" charset="0"/>
                <a:cs typeface="SutonnyMJ" pitchFamily="2" charset="0"/>
              </a:rPr>
              <a:t>যে</a:t>
            </a:r>
            <a:r>
              <a:rPr lang="en-US" sz="3200" b="1" dirty="0">
                <a:solidFill>
                  <a:srgbClr val="FF0000"/>
                </a:solidFill>
                <a:latin typeface="SutonnyMJ" pitchFamily="2" charset="0"/>
                <a:cs typeface="SutonnyMJ" pitchFamily="2" charset="0"/>
              </a:rPr>
              <a:t> </a:t>
            </a:r>
            <a:r>
              <a:rPr lang="en-US" sz="3200" b="1" dirty="0" err="1">
                <a:solidFill>
                  <a:srgbClr val="FF0000"/>
                </a:solidFill>
                <a:latin typeface="SutonnyMJ" pitchFamily="2" charset="0"/>
                <a:cs typeface="SutonnyMJ" pitchFamily="2" charset="0"/>
              </a:rPr>
              <a:t>হিলফুল</a:t>
            </a:r>
            <a:r>
              <a:rPr lang="en-US" sz="3200" b="1" dirty="0">
                <a:solidFill>
                  <a:srgbClr val="FF0000"/>
                </a:solidFill>
                <a:latin typeface="SutonnyMJ" pitchFamily="2" charset="0"/>
                <a:cs typeface="SutonnyMJ" pitchFamily="2" charset="0"/>
              </a:rPr>
              <a:t> </a:t>
            </a:r>
            <a:r>
              <a:rPr lang="en-US" sz="3200" b="1" dirty="0" err="1">
                <a:solidFill>
                  <a:srgbClr val="FF0000"/>
                </a:solidFill>
                <a:latin typeface="SutonnyMJ" pitchFamily="2" charset="0"/>
                <a:cs typeface="SutonnyMJ" pitchFamily="2" charset="0"/>
              </a:rPr>
              <a:t>ফুযূল</a:t>
            </a:r>
            <a:r>
              <a:rPr lang="en-US" sz="3200" b="1" dirty="0">
                <a:solidFill>
                  <a:srgbClr val="FF0000"/>
                </a:solidFill>
                <a:latin typeface="SutonnyMJ" pitchFamily="2" charset="0"/>
                <a:cs typeface="SutonnyMJ" pitchFamily="2" charset="0"/>
              </a:rPr>
              <a:t> </a:t>
            </a:r>
            <a:r>
              <a:rPr lang="en-US" sz="3200" b="1" dirty="0" err="1">
                <a:solidFill>
                  <a:srgbClr val="FF0000"/>
                </a:solidFill>
                <a:latin typeface="SutonnyMJ" pitchFamily="2" charset="0"/>
                <a:cs typeface="SutonnyMJ" pitchFamily="2" charset="0"/>
              </a:rPr>
              <a:t>বা</a:t>
            </a:r>
            <a:r>
              <a:rPr lang="en-US" sz="3200" b="1" dirty="0">
                <a:solidFill>
                  <a:srgbClr val="FF0000"/>
                </a:solidFill>
                <a:latin typeface="SutonnyMJ" pitchFamily="2" charset="0"/>
                <a:cs typeface="SutonnyMJ" pitchFamily="2" charset="0"/>
              </a:rPr>
              <a:t> </a:t>
            </a:r>
            <a:r>
              <a:rPr lang="en-US" sz="3200" b="1" dirty="0" err="1">
                <a:solidFill>
                  <a:srgbClr val="FF0000"/>
                </a:solidFill>
                <a:latin typeface="SutonnyMJ" pitchFamily="2" charset="0"/>
                <a:cs typeface="SutonnyMJ" pitchFamily="2" charset="0"/>
              </a:rPr>
              <a:t>শান্তি</a:t>
            </a:r>
            <a:r>
              <a:rPr lang="en-US" sz="3200" b="1" dirty="0">
                <a:solidFill>
                  <a:srgbClr val="FF0000"/>
                </a:solidFill>
                <a:latin typeface="SutonnyMJ" pitchFamily="2" charset="0"/>
                <a:cs typeface="SutonnyMJ" pitchFamily="2" charset="0"/>
              </a:rPr>
              <a:t> </a:t>
            </a:r>
            <a:r>
              <a:rPr lang="en-US" sz="3200" b="1" dirty="0" err="1">
                <a:solidFill>
                  <a:srgbClr val="FF0000"/>
                </a:solidFill>
                <a:latin typeface="SutonnyMJ" pitchFamily="2" charset="0"/>
                <a:cs typeface="SutonnyMJ" pitchFamily="2" charset="0"/>
              </a:rPr>
              <a:t>সংঘ</a:t>
            </a:r>
            <a:r>
              <a:rPr lang="en-US" sz="3200" b="1" dirty="0">
                <a:solidFill>
                  <a:srgbClr val="FF0000"/>
                </a:solidFill>
                <a:latin typeface="SutonnyMJ" pitchFamily="2" charset="0"/>
                <a:cs typeface="SutonnyMJ" pitchFamily="2" charset="0"/>
              </a:rPr>
              <a:t> </a:t>
            </a:r>
            <a:r>
              <a:rPr lang="en-US" sz="3200" b="1" dirty="0" err="1">
                <a:solidFill>
                  <a:srgbClr val="FF0000"/>
                </a:solidFill>
                <a:latin typeface="SutonnyMJ" pitchFamily="2" charset="0"/>
                <a:cs typeface="SutonnyMJ" pitchFamily="2" charset="0"/>
              </a:rPr>
              <a:t>গঠন</a:t>
            </a:r>
            <a:r>
              <a:rPr lang="en-US" sz="3200" b="1" dirty="0">
                <a:solidFill>
                  <a:srgbClr val="FF0000"/>
                </a:solidFill>
                <a:latin typeface="SutonnyMJ" pitchFamily="2" charset="0"/>
                <a:cs typeface="SutonnyMJ" pitchFamily="2" charset="0"/>
              </a:rPr>
              <a:t> </a:t>
            </a:r>
            <a:r>
              <a:rPr lang="en-US" sz="3200" b="1" dirty="0" err="1">
                <a:solidFill>
                  <a:srgbClr val="FF0000"/>
                </a:solidFill>
                <a:latin typeface="SutonnyMJ" pitchFamily="2" charset="0"/>
                <a:cs typeface="SutonnyMJ" pitchFamily="2" charset="0"/>
              </a:rPr>
              <a:t>করেন</a:t>
            </a:r>
            <a:r>
              <a:rPr lang="en-US" sz="3200" b="1" dirty="0">
                <a:solidFill>
                  <a:srgbClr val="FF0000"/>
                </a:solidFill>
                <a:latin typeface="SutonnyMJ" pitchFamily="2" charset="0"/>
                <a:cs typeface="SutonnyMJ" pitchFamily="2" charset="0"/>
              </a:rPr>
              <a:t> </a:t>
            </a:r>
            <a:r>
              <a:rPr lang="en-US" sz="3200" b="1" dirty="0" err="1">
                <a:solidFill>
                  <a:srgbClr val="FF0000"/>
                </a:solidFill>
                <a:latin typeface="SutonnyMJ" pitchFamily="2" charset="0"/>
                <a:cs typeface="SutonnyMJ" pitchFamily="2" charset="0"/>
              </a:rPr>
              <a:t>তার</a:t>
            </a:r>
            <a:r>
              <a:rPr lang="en-US" sz="3200" b="1" dirty="0">
                <a:solidFill>
                  <a:srgbClr val="FF0000"/>
                </a:solidFill>
                <a:latin typeface="SutonnyMJ" pitchFamily="2" charset="0"/>
                <a:cs typeface="SutonnyMJ" pitchFamily="2" charset="0"/>
              </a:rPr>
              <a:t> </a:t>
            </a:r>
            <a:r>
              <a:rPr lang="en-US" sz="3200" b="1" dirty="0" err="1">
                <a:solidFill>
                  <a:srgbClr val="FF0000"/>
                </a:solidFill>
                <a:latin typeface="SutonnyMJ" pitchFamily="2" charset="0"/>
                <a:cs typeface="SutonnyMJ" pitchFamily="2" charset="0"/>
              </a:rPr>
              <a:t>উদ্দেশ্য</a:t>
            </a:r>
            <a:r>
              <a:rPr lang="en-US" sz="3200" b="1" dirty="0">
                <a:solidFill>
                  <a:srgbClr val="FF0000"/>
                </a:solidFill>
                <a:latin typeface="SutonnyMJ" pitchFamily="2" charset="0"/>
                <a:cs typeface="SutonnyMJ" pitchFamily="2" charset="0"/>
              </a:rPr>
              <a:t> </a:t>
            </a:r>
            <a:r>
              <a:rPr lang="en-US" sz="3200" b="1" dirty="0" err="1">
                <a:solidFill>
                  <a:srgbClr val="FF0000"/>
                </a:solidFill>
                <a:latin typeface="SutonnyMJ" pitchFamily="2" charset="0"/>
                <a:cs typeface="SutonnyMJ" pitchFamily="2" charset="0"/>
              </a:rPr>
              <a:t>কি</a:t>
            </a:r>
            <a:r>
              <a:rPr lang="en-US" sz="3200" b="1" dirty="0">
                <a:solidFill>
                  <a:srgbClr val="FF0000"/>
                </a:solidFill>
                <a:latin typeface="SutonnyMJ" pitchFamily="2" charset="0"/>
                <a:cs typeface="SutonnyMJ" pitchFamily="2" charset="0"/>
              </a:rPr>
              <a:t> </a:t>
            </a:r>
            <a:r>
              <a:rPr lang="en-US" sz="3200" b="1" dirty="0" err="1">
                <a:solidFill>
                  <a:srgbClr val="FF0000"/>
                </a:solidFill>
                <a:latin typeface="SutonnyMJ" pitchFamily="2" charset="0"/>
                <a:cs typeface="SutonnyMJ" pitchFamily="2" charset="0"/>
              </a:rPr>
              <a:t>ছিলো</a:t>
            </a:r>
            <a:r>
              <a:rPr lang="en-US" sz="3200" dirty="0">
                <a:solidFill>
                  <a:srgbClr val="FF0000"/>
                </a:solidFill>
              </a:rPr>
              <a:t> ?</a:t>
            </a:r>
            <a:endParaRPr lang="en-US" sz="4000" dirty="0">
              <a:solidFill>
                <a:srgbClr val="FF0000"/>
              </a:solidFill>
            </a:endParaRPr>
          </a:p>
          <a:p>
            <a:r>
              <a:rPr lang="en-US" sz="4000" dirty="0"/>
              <a:t> </a:t>
            </a:r>
          </a:p>
          <a:p>
            <a:endParaRPr lang="en-US" sz="6000" baseline="-25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30"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800" decel="100000"/>
                                        <p:tgtEl>
                                          <p:spTgt spid="3">
                                            <p:txEl>
                                              <p:pRg st="1" end="1"/>
                                            </p:txEl>
                                          </p:spTgt>
                                        </p:tgtEl>
                                      </p:cBhvr>
                                    </p:animEffect>
                                    <p:anim calcmode="lin" valueType="num">
                                      <p:cBhvr>
                                        <p:cTn id="16"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Callout 1"/>
          <p:cNvSpPr/>
          <p:nvPr/>
        </p:nvSpPr>
        <p:spPr>
          <a:xfrm>
            <a:off x="1787560" y="304800"/>
            <a:ext cx="6587836" cy="2036617"/>
          </a:xfrm>
          <a:prstGeom prst="cloudCallout">
            <a:avLst/>
          </a:prstGeom>
          <a:solidFill>
            <a:schemeClr val="accent2">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a:solidFill>
                  <a:schemeClr val="tx1"/>
                </a:solidFill>
                <a:latin typeface="NikoshBAN" panose="02000000000000000000" pitchFamily="2" charset="0"/>
                <a:cs typeface="NikoshBAN" panose="02000000000000000000" pitchFamily="2" charset="0"/>
              </a:rPr>
              <a:t> </a:t>
            </a:r>
            <a:r>
              <a:rPr lang="en-US" sz="7200" dirty="0" err="1">
                <a:solidFill>
                  <a:schemeClr val="tx1"/>
                </a:solidFill>
                <a:latin typeface="NikoshBAN" panose="02000000000000000000" pitchFamily="2" charset="0"/>
                <a:cs typeface="NikoshBAN" panose="02000000000000000000" pitchFamily="2" charset="0"/>
              </a:rPr>
              <a:t>শিক্ষক</a:t>
            </a:r>
            <a:r>
              <a:rPr lang="en-US" sz="7200" dirty="0">
                <a:solidFill>
                  <a:schemeClr val="tx1"/>
                </a:solidFill>
                <a:latin typeface="NikoshBAN" panose="02000000000000000000" pitchFamily="2" charset="0"/>
                <a:cs typeface="NikoshBAN" panose="02000000000000000000" pitchFamily="2" charset="0"/>
              </a:rPr>
              <a:t> পরিচিতি </a:t>
            </a:r>
          </a:p>
        </p:txBody>
      </p:sp>
      <p:sp>
        <p:nvSpPr>
          <p:cNvPr id="3" name="Rounded Rectangle 2"/>
          <p:cNvSpPr/>
          <p:nvPr/>
        </p:nvSpPr>
        <p:spPr>
          <a:xfrm>
            <a:off x="228600" y="2895600"/>
            <a:ext cx="4267200" cy="3276599"/>
          </a:xfrm>
          <a:prstGeom prst="roundRect">
            <a:avLst/>
          </a:prstGeom>
          <a:solidFill>
            <a:schemeClr val="accent4">
              <a:lumMod val="20000"/>
              <a:lumOff val="80000"/>
            </a:schemeClr>
          </a:solid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lang="en-US" sz="6000" dirty="0" err="1">
                <a:latin typeface="NikoshBAN" panose="02000000000000000000" pitchFamily="2" charset="0"/>
                <a:cs typeface="NikoshBAN" panose="02000000000000000000" pitchFamily="2" charset="0"/>
              </a:rPr>
              <a:t>আলীম</a:t>
            </a:r>
            <a:r>
              <a:rPr lang="bn-BD" sz="6000" dirty="0">
                <a:latin typeface="NikoshBAN" panose="02000000000000000000" pitchFamily="2" charset="0"/>
                <a:cs typeface="NikoshBAN" panose="02000000000000000000" pitchFamily="2" charset="0"/>
              </a:rPr>
              <a:t> উ</a:t>
            </a:r>
            <a:r>
              <a:rPr lang="en-US" sz="6000" dirty="0" err="1">
                <a:latin typeface="NikoshBAN" panose="02000000000000000000" pitchFamily="2" charset="0"/>
                <a:cs typeface="NikoshBAN" panose="02000000000000000000" pitchFamily="2" charset="0"/>
              </a:rPr>
              <a:t>দ্দি</a:t>
            </a:r>
            <a:r>
              <a:rPr lang="bn-BD" sz="6000" dirty="0">
                <a:latin typeface="NikoshBAN" panose="02000000000000000000" pitchFamily="2" charset="0"/>
                <a:cs typeface="NikoshBAN" panose="02000000000000000000" pitchFamily="2" charset="0"/>
              </a:rPr>
              <a:t>ন</a:t>
            </a:r>
            <a:endParaRPr lang="bn-IN" sz="6000" dirty="0">
              <a:latin typeface="NikoshBAN" panose="02000000000000000000" pitchFamily="2" charset="0"/>
              <a:cs typeface="NikoshBAN" panose="02000000000000000000" pitchFamily="2" charset="0"/>
            </a:endParaRPr>
          </a:p>
          <a:p>
            <a:r>
              <a:rPr lang="bn-IN" sz="4800" dirty="0">
                <a:latin typeface="NikoshBAN" panose="02000000000000000000" pitchFamily="2" charset="0"/>
                <a:cs typeface="NikoshBAN" panose="02000000000000000000" pitchFamily="2" charset="0"/>
              </a:rPr>
              <a:t>সহকার</a:t>
            </a:r>
            <a:r>
              <a:rPr lang="bn-BD" sz="4800" dirty="0">
                <a:latin typeface="NikoshBAN" panose="02000000000000000000" pitchFamily="2" charset="0"/>
                <a:cs typeface="NikoshBAN" panose="02000000000000000000" pitchFamily="2" charset="0"/>
              </a:rPr>
              <a:t>ী</a:t>
            </a:r>
            <a:r>
              <a:rPr lang="bn-IN" sz="4800" dirty="0">
                <a:latin typeface="NikoshBAN" panose="02000000000000000000" pitchFamily="2" charset="0"/>
                <a:cs typeface="NikoshBAN" panose="02000000000000000000" pitchFamily="2" charset="0"/>
              </a:rPr>
              <a:t> শিক্ষক</a:t>
            </a:r>
            <a:endParaRPr lang="en-US" sz="4800" dirty="0">
              <a:latin typeface="NikoshBAN" panose="02000000000000000000" pitchFamily="2" charset="0"/>
              <a:cs typeface="NikoshBAN" panose="02000000000000000000" pitchFamily="2" charset="0"/>
            </a:endParaRPr>
          </a:p>
          <a:p>
            <a:r>
              <a:rPr lang="en-US" sz="2400" dirty="0" err="1">
                <a:latin typeface="NikoshBAN" panose="02000000000000000000" pitchFamily="2" charset="0"/>
                <a:cs typeface="NikoshBAN" panose="02000000000000000000" pitchFamily="2" charset="0"/>
              </a:rPr>
              <a:t>করতেতৈল</a:t>
            </a:r>
            <a:r>
              <a:rPr lang="bn-BD" sz="2400" dirty="0">
                <a:latin typeface="NikoshBAN" panose="02000000000000000000" pitchFamily="2" charset="0"/>
                <a:cs typeface="NikoshBAN" panose="02000000000000000000" pitchFamily="2" charset="0"/>
              </a:rPr>
              <a:t> </a:t>
            </a:r>
            <a:r>
              <a:rPr lang="bn-IN" sz="2400" dirty="0">
                <a:latin typeface="NikoshBAN" panose="02000000000000000000" pitchFamily="2" charset="0"/>
                <a:cs typeface="NikoshBAN" panose="02000000000000000000" pitchFamily="2" charset="0"/>
              </a:rPr>
              <a:t>সরকারি প্রাথমিক বিদ্যালয়</a:t>
            </a:r>
          </a:p>
          <a:p>
            <a:r>
              <a:rPr lang="en-US" sz="2400" dirty="0" err="1">
                <a:latin typeface="NikoshBAN" panose="02000000000000000000" pitchFamily="2" charset="0"/>
                <a:cs typeface="NikoshBAN" panose="02000000000000000000" pitchFamily="2" charset="0"/>
              </a:rPr>
              <a:t>পলাশ</a:t>
            </a:r>
            <a:r>
              <a:rPr lang="bn-IN" sz="2400" dirty="0">
                <a:latin typeface="NikoshBAN" panose="02000000000000000000" pitchFamily="2" charset="0"/>
                <a:cs typeface="NikoshBAN" panose="02000000000000000000" pitchFamily="2" charset="0"/>
              </a:rPr>
              <a:t>,</a:t>
            </a:r>
            <a:r>
              <a:rPr lang="bn-BD"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নরসিংদী</a:t>
            </a:r>
            <a:r>
              <a:rPr lang="bn-BD" sz="2400" dirty="0">
                <a:latin typeface="NikoshBAN" panose="02000000000000000000" pitchFamily="2" charset="0"/>
                <a:cs typeface="NikoshBAN" panose="02000000000000000000" pitchFamily="2" charset="0"/>
              </a:rPr>
              <a:t>।</a:t>
            </a:r>
            <a:endParaRPr lang="en-US" sz="2400" dirty="0">
              <a:latin typeface="NikoshBAN" panose="02000000000000000000" pitchFamily="2" charset="0"/>
              <a:cs typeface="NikoshBAN" panose="02000000000000000000" pitchFamily="2" charset="0"/>
            </a:endParaRPr>
          </a:p>
        </p:txBody>
      </p:sp>
      <p:pic>
        <p:nvPicPr>
          <p:cNvPr id="33794" name="Picture 2" descr="https://scontent.fdac28-1.fna.fbcdn.net/v/t1.0-1/c0.62.160.160a/p160x160/12106702_111618579197972_7257760471731591399_n.jpg?_nc_cat=101&amp;_nc_sid=dbb9e7&amp;_nc_eui2=AeFWzxdDvkegrHHKild1SRaxympt7_DVdyrKam3v8NV3Ksmsva61QIzoGWi6JNaOO6qdp4jR5fHsoq7joluT-J-6&amp;_nc_ohc=3qe3rP7B0VoAX-0IKvr&amp;_nc_ht=scontent.fdac28-1.fna&amp;oh=23e9e72d15bb7bdd143479a07ad78d48&amp;oe=5F6A466B"/>
          <p:cNvPicPr>
            <a:picLocks noGrp="1" noChangeAspect="1" noChangeArrowheads="1"/>
          </p:cNvPicPr>
          <p:nvPr>
            <p:ph type="pic" idx="1"/>
          </p:nvPr>
        </p:nvPicPr>
        <p:blipFill>
          <a:blip r:embed="rId2"/>
          <a:srcRect t="12500" b="12500"/>
          <a:stretch>
            <a:fillRect/>
          </a:stretch>
        </p:blipFill>
        <p:spPr bwMode="auto">
          <a:xfrm>
            <a:off x="4419600" y="2819400"/>
            <a:ext cx="4495800" cy="3371850"/>
          </a:xfrm>
          <a:prstGeom prst="rect">
            <a:avLst/>
          </a:prstGeom>
          <a:noFill/>
        </p:spPr>
      </p:pic>
    </p:spTree>
    <p:extLst>
      <p:ext uri="{BB962C8B-B14F-4D97-AF65-F5344CB8AC3E}">
        <p14:creationId xmlns:p14="http://schemas.microsoft.com/office/powerpoint/2010/main" val="3975177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33794"/>
                                        </p:tgtEl>
                                        <p:attrNameLst>
                                          <p:attrName>style.visibility</p:attrName>
                                        </p:attrNameLst>
                                      </p:cBhvr>
                                      <p:to>
                                        <p:strVal val="visible"/>
                                      </p:to>
                                    </p:set>
                                    <p:anim calcmode="lin" valueType="num">
                                      <p:cBhvr>
                                        <p:cTn id="17" dur="500" fill="hold"/>
                                        <p:tgtEl>
                                          <p:spTgt spid="33794"/>
                                        </p:tgtEl>
                                        <p:attrNameLst>
                                          <p:attrName>ppt_w</p:attrName>
                                        </p:attrNameLst>
                                      </p:cBhvr>
                                      <p:tavLst>
                                        <p:tav tm="0">
                                          <p:val>
                                            <p:fltVal val="0"/>
                                          </p:val>
                                        </p:tav>
                                        <p:tav tm="100000">
                                          <p:val>
                                            <p:strVal val="#ppt_w"/>
                                          </p:val>
                                        </p:tav>
                                      </p:tavLst>
                                    </p:anim>
                                    <p:anim calcmode="lin" valueType="num">
                                      <p:cBhvr>
                                        <p:cTn id="18" dur="500" fill="hold"/>
                                        <p:tgtEl>
                                          <p:spTgt spid="3379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dirty="0" err="1">
                <a:solidFill>
                  <a:srgbClr val="FF0000"/>
                </a:solidFill>
              </a:rPr>
              <a:t>শূন্যস্থান</a:t>
            </a:r>
            <a:r>
              <a:rPr lang="en-US" dirty="0">
                <a:solidFill>
                  <a:srgbClr val="FF0000"/>
                </a:solidFill>
              </a:rPr>
              <a:t> </a:t>
            </a:r>
            <a:r>
              <a:rPr lang="en-US" dirty="0" err="1">
                <a:solidFill>
                  <a:srgbClr val="FF0000"/>
                </a:solidFill>
              </a:rPr>
              <a:t>পূরণ</a:t>
            </a:r>
            <a:r>
              <a:rPr lang="en-US" dirty="0">
                <a:solidFill>
                  <a:srgbClr val="FF0000"/>
                </a:solidFill>
              </a:rPr>
              <a:t> </a:t>
            </a:r>
            <a:r>
              <a:rPr lang="en-US" dirty="0" err="1">
                <a:solidFill>
                  <a:srgbClr val="FF0000"/>
                </a:solidFill>
              </a:rPr>
              <a:t>করি</a:t>
            </a:r>
            <a:endParaRPr lang="en-US" dirty="0">
              <a:solidFill>
                <a:srgbClr val="FF0000"/>
              </a:solidFill>
            </a:endParaRPr>
          </a:p>
        </p:txBody>
      </p:sp>
      <p:sp>
        <p:nvSpPr>
          <p:cNvPr id="3" name="Content Placeholder 2"/>
          <p:cNvSpPr>
            <a:spLocks noGrp="1"/>
          </p:cNvSpPr>
          <p:nvPr>
            <p:ph idx="1"/>
          </p:nvPr>
        </p:nvSpPr>
        <p:spPr>
          <a:xfrm>
            <a:off x="457200" y="990600"/>
            <a:ext cx="8229600" cy="5135563"/>
          </a:xfrm>
        </p:spPr>
        <p:txBody>
          <a:bodyPr>
            <a:normAutofit lnSpcReduction="10000"/>
          </a:bodyPr>
          <a:lstStyle/>
          <a:p>
            <a:r>
              <a:rPr lang="en-US" sz="2400" dirty="0"/>
              <a:t>ক) </a:t>
            </a:r>
            <a:r>
              <a:rPr lang="en-US" sz="2400" dirty="0" err="1"/>
              <a:t>মহানবি</a:t>
            </a:r>
            <a:r>
              <a:rPr lang="en-US" sz="2400" dirty="0"/>
              <a:t> </a:t>
            </a:r>
            <a:r>
              <a:rPr lang="en-US" sz="2400" dirty="0" err="1"/>
              <a:t>হযরত</a:t>
            </a:r>
            <a:r>
              <a:rPr lang="en-US" sz="2400" dirty="0"/>
              <a:t> </a:t>
            </a:r>
            <a:r>
              <a:rPr lang="en-US" sz="2400" dirty="0" err="1"/>
              <a:t>মোহাম্মদ</a:t>
            </a:r>
            <a:r>
              <a:rPr lang="en-US" sz="2400" dirty="0"/>
              <a:t> (স) </a:t>
            </a:r>
            <a:r>
              <a:rPr lang="en-US" sz="2400" dirty="0" err="1"/>
              <a:t>মক্কার</a:t>
            </a:r>
            <a:r>
              <a:rPr lang="en-US" sz="2400" dirty="0"/>
              <a:t> </a:t>
            </a:r>
            <a:r>
              <a:rPr lang="en-US" sz="2400" dirty="0" err="1"/>
              <a:t>বিখ্যাত</a:t>
            </a:r>
            <a:r>
              <a:rPr lang="en-US" sz="2400" dirty="0"/>
              <a:t> _______ </a:t>
            </a:r>
            <a:r>
              <a:rPr lang="en-US" sz="2400" dirty="0" err="1"/>
              <a:t>বংশে</a:t>
            </a:r>
            <a:r>
              <a:rPr lang="en-US" sz="2400" dirty="0"/>
              <a:t> </a:t>
            </a:r>
            <a:r>
              <a:rPr lang="en-US" sz="2400" dirty="0" err="1"/>
              <a:t>জন্মগ্রহন</a:t>
            </a:r>
            <a:r>
              <a:rPr lang="en-US" sz="2400" dirty="0"/>
              <a:t> </a:t>
            </a:r>
            <a:r>
              <a:rPr lang="en-US" sz="2400" dirty="0" err="1"/>
              <a:t>করেন</a:t>
            </a:r>
            <a:r>
              <a:rPr lang="en-US" sz="2400" dirty="0"/>
              <a:t>।</a:t>
            </a:r>
          </a:p>
          <a:p>
            <a:endParaRPr lang="en-US" sz="2400" dirty="0">
              <a:solidFill>
                <a:srgbClr val="FF0000"/>
              </a:solidFill>
            </a:endParaRPr>
          </a:p>
          <a:p>
            <a:r>
              <a:rPr lang="en-US" sz="2400" dirty="0"/>
              <a:t>খ) </a:t>
            </a:r>
            <a:r>
              <a:rPr lang="en-US" sz="2400" dirty="0" err="1"/>
              <a:t>মহানবি</a:t>
            </a:r>
            <a:r>
              <a:rPr lang="en-US" sz="2400" dirty="0"/>
              <a:t> </a:t>
            </a:r>
            <a:r>
              <a:rPr lang="en-US" sz="2400" dirty="0" err="1"/>
              <a:t>হযরত</a:t>
            </a:r>
            <a:r>
              <a:rPr lang="en-US" sz="2400" dirty="0"/>
              <a:t> </a:t>
            </a:r>
            <a:r>
              <a:rPr lang="en-US" sz="2400" dirty="0" err="1"/>
              <a:t>মোহাম্মদ</a:t>
            </a:r>
            <a:r>
              <a:rPr lang="en-US" sz="2400" dirty="0"/>
              <a:t> (স)  </a:t>
            </a:r>
            <a:r>
              <a:rPr lang="en-US" sz="2400" dirty="0" err="1"/>
              <a:t>এর</a:t>
            </a:r>
            <a:r>
              <a:rPr lang="en-US" sz="2400" dirty="0"/>
              <a:t> </a:t>
            </a:r>
            <a:r>
              <a:rPr lang="en-US" sz="2400" dirty="0" err="1"/>
              <a:t>মাতার</a:t>
            </a:r>
            <a:r>
              <a:rPr lang="en-US" sz="2400" dirty="0"/>
              <a:t> </a:t>
            </a:r>
            <a:r>
              <a:rPr lang="en-US" sz="2400" dirty="0" err="1"/>
              <a:t>নাম</a:t>
            </a:r>
            <a:r>
              <a:rPr lang="en-US" sz="2400" dirty="0"/>
              <a:t> __________।</a:t>
            </a:r>
          </a:p>
          <a:p>
            <a:endParaRPr lang="en-US" sz="2400" dirty="0">
              <a:solidFill>
                <a:srgbClr val="FF0000"/>
              </a:solidFill>
            </a:endParaRPr>
          </a:p>
          <a:p>
            <a:r>
              <a:rPr lang="en-US" sz="2400" dirty="0"/>
              <a:t>গ) </a:t>
            </a:r>
            <a:r>
              <a:rPr lang="en-US" sz="2400" dirty="0" err="1"/>
              <a:t>পবিত্র</a:t>
            </a:r>
            <a:r>
              <a:rPr lang="en-US" sz="2400" dirty="0"/>
              <a:t> </a:t>
            </a:r>
            <a:r>
              <a:rPr lang="en-US" sz="2400" dirty="0" err="1"/>
              <a:t>কাবা</a:t>
            </a:r>
            <a:r>
              <a:rPr lang="en-US" sz="2400" dirty="0"/>
              <a:t> </a:t>
            </a:r>
            <a:r>
              <a:rPr lang="en-US" sz="2400" dirty="0" err="1"/>
              <a:t>ঘরে</a:t>
            </a:r>
            <a:r>
              <a:rPr lang="en-US" sz="2400" dirty="0"/>
              <a:t> _________</a:t>
            </a:r>
            <a:r>
              <a:rPr lang="en-US" sz="2400" dirty="0" err="1"/>
              <a:t>টি</a:t>
            </a:r>
            <a:r>
              <a:rPr lang="en-US" sz="2400" dirty="0"/>
              <a:t> </a:t>
            </a:r>
            <a:r>
              <a:rPr lang="en-US" sz="2400" dirty="0" err="1"/>
              <a:t>মূর্তি</a:t>
            </a:r>
            <a:r>
              <a:rPr lang="en-US" sz="2400" dirty="0"/>
              <a:t> </a:t>
            </a:r>
            <a:r>
              <a:rPr lang="en-US" sz="2400" dirty="0" err="1"/>
              <a:t>ছিল</a:t>
            </a:r>
            <a:r>
              <a:rPr lang="en-US" sz="2400" dirty="0"/>
              <a:t> </a:t>
            </a:r>
            <a:r>
              <a:rPr lang="as-IN" sz="2400" dirty="0"/>
              <a:t>।</a:t>
            </a:r>
            <a:endParaRPr lang="en-US" sz="2400" dirty="0"/>
          </a:p>
          <a:p>
            <a:endParaRPr lang="en-US" sz="2400" dirty="0">
              <a:solidFill>
                <a:srgbClr val="FF0000"/>
              </a:solidFill>
            </a:endParaRPr>
          </a:p>
          <a:p>
            <a:r>
              <a:rPr lang="en-US" sz="2400" dirty="0"/>
              <a:t>ঘ) </a:t>
            </a:r>
            <a:r>
              <a:rPr lang="en-US" sz="2400" dirty="0" err="1"/>
              <a:t>আইয়ামে</a:t>
            </a:r>
            <a:r>
              <a:rPr lang="en-US" sz="2400" dirty="0"/>
              <a:t> </a:t>
            </a:r>
            <a:r>
              <a:rPr lang="en-US" sz="2400" dirty="0" err="1"/>
              <a:t>জাহেলিয়া</a:t>
            </a:r>
            <a:r>
              <a:rPr lang="en-US" sz="2400" dirty="0"/>
              <a:t> </a:t>
            </a:r>
            <a:r>
              <a:rPr lang="en-US" sz="2400" dirty="0" err="1"/>
              <a:t>অর্থ</a:t>
            </a:r>
            <a:r>
              <a:rPr lang="en-US" sz="2400" dirty="0"/>
              <a:t> ________ ।</a:t>
            </a:r>
          </a:p>
          <a:p>
            <a:endParaRPr lang="en-US" sz="2400" dirty="0">
              <a:solidFill>
                <a:srgbClr val="FF0000"/>
              </a:solidFill>
            </a:endParaRPr>
          </a:p>
          <a:p>
            <a:r>
              <a:rPr lang="en-US" sz="2200" dirty="0"/>
              <a:t>ঙ) </a:t>
            </a:r>
            <a:r>
              <a:rPr lang="en-US" sz="2200" dirty="0" err="1"/>
              <a:t>মহানবি</a:t>
            </a:r>
            <a:r>
              <a:rPr lang="en-US" sz="2200" dirty="0"/>
              <a:t> </a:t>
            </a:r>
            <a:r>
              <a:rPr lang="en-US" sz="2200" dirty="0" err="1"/>
              <a:t>হযরত</a:t>
            </a:r>
            <a:r>
              <a:rPr lang="en-US" sz="2200" dirty="0"/>
              <a:t> </a:t>
            </a:r>
            <a:r>
              <a:rPr lang="en-US" sz="2200" dirty="0" err="1"/>
              <a:t>মোহাম্মদ</a:t>
            </a:r>
            <a:r>
              <a:rPr lang="en-US" sz="2200" dirty="0"/>
              <a:t> (স) </a:t>
            </a:r>
            <a:r>
              <a:rPr lang="en-US" sz="2200" dirty="0" err="1"/>
              <a:t>যুবকদের</a:t>
            </a:r>
            <a:r>
              <a:rPr lang="en-US" sz="2200" dirty="0"/>
              <a:t> </a:t>
            </a:r>
            <a:r>
              <a:rPr lang="en-US" sz="2200" dirty="0" err="1"/>
              <a:t>নিয়ে</a:t>
            </a:r>
            <a:r>
              <a:rPr lang="en-US" sz="2200" dirty="0"/>
              <a:t> </a:t>
            </a:r>
            <a:r>
              <a:rPr lang="en-US" sz="2400" dirty="0"/>
              <a:t>________  </a:t>
            </a:r>
            <a:r>
              <a:rPr lang="en-US" sz="2400" dirty="0" err="1"/>
              <a:t>গঠন</a:t>
            </a:r>
            <a:r>
              <a:rPr lang="en-US" sz="2400" dirty="0"/>
              <a:t> </a:t>
            </a:r>
            <a:r>
              <a:rPr lang="en-US" sz="2400" dirty="0" err="1"/>
              <a:t>করেছিলেন</a:t>
            </a:r>
            <a:r>
              <a:rPr lang="as-IN" sz="2400" dirty="0"/>
              <a:t>।</a:t>
            </a:r>
            <a:endParaRPr lang="en-US" sz="2400" dirty="0"/>
          </a:p>
          <a:p>
            <a:pPr>
              <a:buNone/>
            </a:pPr>
            <a:r>
              <a:rPr lang="en-US" sz="2800" dirty="0"/>
              <a:t>  </a:t>
            </a:r>
          </a:p>
          <a:p>
            <a:pPr>
              <a:buNone/>
            </a:pPr>
            <a:r>
              <a:rPr lang="en-US" sz="2000" dirty="0"/>
              <a:t>ক) </a:t>
            </a:r>
            <a:r>
              <a:rPr lang="en-US" sz="2000" dirty="0" err="1"/>
              <a:t>কুরাইশ</a:t>
            </a:r>
            <a:r>
              <a:rPr lang="en-US" sz="2000" dirty="0"/>
              <a:t>  খ) </a:t>
            </a:r>
            <a:r>
              <a:rPr lang="en-US" sz="2000" dirty="0" err="1"/>
              <a:t>আমিনা</a:t>
            </a:r>
            <a:r>
              <a:rPr lang="en-US" sz="2000" dirty="0"/>
              <a:t>  গ) ৩৬০   ঘ) </a:t>
            </a:r>
            <a:r>
              <a:rPr lang="en-US" sz="2000" dirty="0" err="1"/>
              <a:t>মূর্খতার</a:t>
            </a:r>
            <a:r>
              <a:rPr lang="en-US" sz="2000" dirty="0"/>
              <a:t> </a:t>
            </a:r>
            <a:r>
              <a:rPr lang="en-US" sz="2000" dirty="0" err="1"/>
              <a:t>যুগ</a:t>
            </a:r>
            <a:r>
              <a:rPr lang="en-US" sz="2000" dirty="0"/>
              <a:t>  ঙ) </a:t>
            </a:r>
            <a:r>
              <a:rPr lang="en-US" sz="2000" dirty="0" err="1"/>
              <a:t>হিলফুল</a:t>
            </a:r>
            <a:r>
              <a:rPr lang="en-US" sz="2000" dirty="0"/>
              <a:t> </a:t>
            </a:r>
            <a:r>
              <a:rPr lang="en-US" sz="2000" dirty="0" err="1"/>
              <a:t>ফুযূল</a:t>
            </a:r>
            <a:endParaRPr lang="en-US" sz="2000" dirty="0"/>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1"/>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1"/>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1"/>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1"/>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1"/>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nodeType="clickEffect">
                                  <p:stCondLst>
                                    <p:cond delay="0"/>
                                  </p:stCondLst>
                                  <p:iterate type="lt">
                                    <p:tmPct val="10000"/>
                                  </p:iterate>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1000"/>
                                        <p:tgtEl>
                                          <p:spTgt spid="3">
                                            <p:txEl>
                                              <p:pRg st="9" end="9"/>
                                            </p:txEl>
                                          </p:spTgt>
                                        </p:tgtEl>
                                      </p:cBhvr>
                                    </p:animEffect>
                                    <p:anim calcmode="lin" valueType="num">
                                      <p:cBhvr>
                                        <p:cTn id="43" dur="1000" fill="hold"/>
                                        <p:tgtEl>
                                          <p:spTgt spid="3">
                                            <p:txEl>
                                              <p:pRg st="9" end="9"/>
                                            </p:txEl>
                                          </p:spTgt>
                                        </p:tgtEl>
                                        <p:attrNameLst>
                                          <p:attrName>ppt_x</p:attrName>
                                        </p:attrNameLst>
                                      </p:cBhvr>
                                      <p:tavLst>
                                        <p:tav tm="0">
                                          <p:val>
                                            <p:strVal val="#ppt_x-.1"/>
                                          </p:val>
                                        </p:tav>
                                        <p:tav tm="100000">
                                          <p:val>
                                            <p:strVal val="#ppt_x"/>
                                          </p:val>
                                        </p:tav>
                                      </p:tavLst>
                                    </p:anim>
                                    <p:anim calcmode="lin" valueType="num">
                                      <p:cBhvr>
                                        <p:cTn id="44" dur="10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0" presetClass="entr" presetSubtype="0" fill="hold" nodeType="clickEffect">
                                  <p:stCondLst>
                                    <p:cond delay="0"/>
                                  </p:stCondLst>
                                  <p:iterate type="lt">
                                    <p:tmPct val="10000"/>
                                  </p:iterate>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fade">
                                      <p:cBhvr>
                                        <p:cTn id="49" dur="1000"/>
                                        <p:tgtEl>
                                          <p:spTgt spid="3">
                                            <p:txEl>
                                              <p:pRg st="10" end="10"/>
                                            </p:txEl>
                                          </p:spTgt>
                                        </p:tgtEl>
                                      </p:cBhvr>
                                    </p:animEffect>
                                    <p:anim calcmode="lin" valueType="num">
                                      <p:cBhvr>
                                        <p:cTn id="50" dur="1000" fill="hold"/>
                                        <p:tgtEl>
                                          <p:spTgt spid="3">
                                            <p:txEl>
                                              <p:pRg st="10" end="10"/>
                                            </p:txEl>
                                          </p:spTgt>
                                        </p:tgtEl>
                                        <p:attrNameLst>
                                          <p:attrName>ppt_x</p:attrName>
                                        </p:attrNameLst>
                                      </p:cBhvr>
                                      <p:tavLst>
                                        <p:tav tm="0">
                                          <p:val>
                                            <p:strVal val="#ppt_x-.1"/>
                                          </p:val>
                                        </p:tav>
                                        <p:tav tm="100000">
                                          <p:val>
                                            <p:strVal val="#ppt_x"/>
                                          </p:val>
                                        </p:tav>
                                      </p:tavLst>
                                    </p:anim>
                                    <p:anim calcmode="lin" valueType="num">
                                      <p:cBhvr>
                                        <p:cTn id="51" dur="10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9" presetClass="entr" presetSubtype="0" fill="hold" nodeType="clickEffect">
                                  <p:stCondLst>
                                    <p:cond delay="0"/>
                                  </p:stCondLst>
                                  <p:iterate type="lt">
                                    <p:tmPct val="0"/>
                                  </p:iterate>
                                  <p:childTnLst>
                                    <p:set>
                                      <p:cBhvr>
                                        <p:cTn id="55" dur="1" fill="hold">
                                          <p:stCondLst>
                                            <p:cond delay="0"/>
                                          </p:stCondLst>
                                        </p:cTn>
                                        <p:tgtEl>
                                          <p:spTgt spid="3">
                                            <p:txEl>
                                              <p:pRg st="10" end="10"/>
                                            </p:txEl>
                                          </p:spTgt>
                                        </p:tgtEl>
                                        <p:attrNameLst>
                                          <p:attrName>style.visibility</p:attrName>
                                        </p:attrNameLst>
                                      </p:cBhvr>
                                      <p:to>
                                        <p:strVal val="visible"/>
                                      </p:to>
                                    </p:set>
                                    <p:anim calcmode="lin" valueType="num">
                                      <p:cBhvr>
                                        <p:cTn id="56" dur="1000" fill="hold"/>
                                        <p:tgtEl>
                                          <p:spTgt spid="3">
                                            <p:txEl>
                                              <p:pRg st="10" end="10"/>
                                            </p:txEl>
                                          </p:spTgt>
                                        </p:tgtEl>
                                        <p:attrNameLst>
                                          <p:attrName>ppt_x</p:attrName>
                                        </p:attrNameLst>
                                      </p:cBhvr>
                                      <p:tavLst>
                                        <p:tav tm="0">
                                          <p:val>
                                            <p:strVal val="#ppt_x-.2"/>
                                          </p:val>
                                        </p:tav>
                                        <p:tav tm="100000">
                                          <p:val>
                                            <p:strVal val="#ppt_x"/>
                                          </p:val>
                                        </p:tav>
                                      </p:tavLst>
                                    </p:anim>
                                    <p:anim calcmode="lin" valueType="num">
                                      <p:cBhvr>
                                        <p:cTn id="57" dur="1000" fill="hold"/>
                                        <p:tgtEl>
                                          <p:spTgt spid="3">
                                            <p:txEl>
                                              <p:pRg st="10" end="10"/>
                                            </p:txEl>
                                          </p:spTgt>
                                        </p:tgtEl>
                                        <p:attrNameLst>
                                          <p:attrName>ppt_y</p:attrName>
                                        </p:attrNameLst>
                                      </p:cBhvr>
                                      <p:tavLst>
                                        <p:tav tm="0">
                                          <p:val>
                                            <p:strVal val="#ppt_y"/>
                                          </p:val>
                                        </p:tav>
                                        <p:tav tm="100000">
                                          <p:val>
                                            <p:strVal val="#ppt_y"/>
                                          </p:val>
                                        </p:tav>
                                      </p:tavLst>
                                    </p:anim>
                                    <p:animEffect transition="in" filter="wipe(right)" prLst="gradientSize: 0.1">
                                      <p:cBhvr>
                                        <p:cTn id="58"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0" y="685800"/>
            <a:ext cx="4724400" cy="1569660"/>
          </a:xfrm>
          <a:prstGeom prst="rect">
            <a:avLst/>
          </a:prstGeom>
          <a:solidFill>
            <a:schemeClr val="accent3"/>
          </a:solidFill>
          <a:ln w="19050">
            <a:solidFill>
              <a:srgbClr val="990099"/>
            </a:solidFill>
          </a:ln>
          <a:effectLst>
            <a:innerShdw blurRad="63500" dist="50800" dir="13500000">
              <a:prstClr val="black">
                <a:alpha val="50000"/>
              </a:prstClr>
            </a:innerShdw>
            <a:softEdge rad="127000"/>
          </a:effectLst>
        </p:spPr>
        <p:txBody>
          <a:bodyPr wrap="square" rtlCol="0">
            <a:spAutoFit/>
          </a:bodyPr>
          <a:lstStyle/>
          <a:p>
            <a:r>
              <a:rPr lang="bn-BD" sz="9600" dirty="0">
                <a:latin typeface="NikoshBAN" pitchFamily="2" charset="0"/>
                <a:cs typeface="NikoshBAN" pitchFamily="2" charset="0"/>
              </a:rPr>
              <a:t>বাড়ির কাজ</a:t>
            </a:r>
            <a:endParaRPr lang="en-US" sz="9600" dirty="0">
              <a:latin typeface="NikoshBAN" pitchFamily="2" charset="0"/>
              <a:cs typeface="NikoshBAN" pitchFamily="2" charset="0"/>
            </a:endParaRPr>
          </a:p>
        </p:txBody>
      </p:sp>
      <p:sp>
        <p:nvSpPr>
          <p:cNvPr id="3" name="TextBox 2"/>
          <p:cNvSpPr txBox="1"/>
          <p:nvPr/>
        </p:nvSpPr>
        <p:spPr>
          <a:xfrm>
            <a:off x="1143000" y="2971800"/>
            <a:ext cx="7162800" cy="1446550"/>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s-IN" sz="4400" b="1" dirty="0">
                <a:solidFill>
                  <a:schemeClr val="bg2"/>
                </a:solidFill>
              </a:rPr>
              <a:t> </a:t>
            </a:r>
            <a:r>
              <a:rPr lang="en-US" sz="4400" b="1" dirty="0" err="1">
                <a:solidFill>
                  <a:srgbClr val="FF0000"/>
                </a:solidFill>
                <a:latin typeface="SutonnyMJ" pitchFamily="2" charset="0"/>
                <a:cs typeface="SutonnyMJ" pitchFamily="2" charset="0"/>
              </a:rPr>
              <a:t>হিলফুল</a:t>
            </a:r>
            <a:r>
              <a:rPr lang="en-US" sz="4400" b="1" dirty="0">
                <a:solidFill>
                  <a:srgbClr val="FF0000"/>
                </a:solidFill>
                <a:latin typeface="SutonnyMJ" pitchFamily="2" charset="0"/>
                <a:cs typeface="SutonnyMJ" pitchFamily="2" charset="0"/>
              </a:rPr>
              <a:t> </a:t>
            </a:r>
            <a:r>
              <a:rPr lang="en-US" sz="4400" b="1" dirty="0" err="1">
                <a:solidFill>
                  <a:srgbClr val="FF0000"/>
                </a:solidFill>
                <a:latin typeface="SutonnyMJ" pitchFamily="2" charset="0"/>
                <a:cs typeface="SutonnyMJ" pitchFamily="2" charset="0"/>
              </a:rPr>
              <a:t>ফুযূল</a:t>
            </a:r>
            <a:r>
              <a:rPr lang="en-US" sz="4400" b="1" dirty="0">
                <a:solidFill>
                  <a:srgbClr val="FF0000"/>
                </a:solidFill>
                <a:latin typeface="SutonnyMJ" pitchFamily="2" charset="0"/>
                <a:cs typeface="SutonnyMJ" pitchFamily="2" charset="0"/>
              </a:rPr>
              <a:t> </a:t>
            </a:r>
            <a:r>
              <a:rPr lang="en-US" sz="4400" b="1" dirty="0" err="1">
                <a:solidFill>
                  <a:srgbClr val="FF0000"/>
                </a:solidFill>
                <a:latin typeface="SutonnyMJ" pitchFamily="2" charset="0"/>
                <a:cs typeface="SutonnyMJ" pitchFamily="2" charset="0"/>
              </a:rPr>
              <a:t>বা</a:t>
            </a:r>
            <a:r>
              <a:rPr lang="en-US" sz="4400" b="1" dirty="0">
                <a:solidFill>
                  <a:srgbClr val="FF0000"/>
                </a:solidFill>
                <a:latin typeface="SutonnyMJ" pitchFamily="2" charset="0"/>
                <a:cs typeface="SutonnyMJ" pitchFamily="2" charset="0"/>
              </a:rPr>
              <a:t> </a:t>
            </a:r>
            <a:r>
              <a:rPr lang="en-US" sz="4400" b="1" dirty="0" err="1">
                <a:solidFill>
                  <a:srgbClr val="FF0000"/>
                </a:solidFill>
                <a:latin typeface="SutonnyMJ" pitchFamily="2" charset="0"/>
                <a:cs typeface="SutonnyMJ" pitchFamily="2" charset="0"/>
              </a:rPr>
              <a:t>শান্তি</a:t>
            </a:r>
            <a:r>
              <a:rPr lang="en-US" sz="4400" b="1" dirty="0">
                <a:solidFill>
                  <a:srgbClr val="FF0000"/>
                </a:solidFill>
                <a:latin typeface="SutonnyMJ" pitchFamily="2" charset="0"/>
                <a:cs typeface="SutonnyMJ" pitchFamily="2" charset="0"/>
              </a:rPr>
              <a:t> </a:t>
            </a:r>
            <a:r>
              <a:rPr lang="en-US" sz="4400" b="1" dirty="0" err="1">
                <a:solidFill>
                  <a:srgbClr val="FF0000"/>
                </a:solidFill>
                <a:latin typeface="SutonnyMJ" pitchFamily="2" charset="0"/>
                <a:cs typeface="SutonnyMJ" pitchFamily="2" charset="0"/>
              </a:rPr>
              <a:t>সংঘের</a:t>
            </a:r>
            <a:r>
              <a:rPr lang="en-US" sz="4400" b="1" dirty="0">
                <a:solidFill>
                  <a:srgbClr val="FF0000"/>
                </a:solidFill>
                <a:latin typeface="SutonnyMJ" pitchFamily="2" charset="0"/>
                <a:cs typeface="SutonnyMJ" pitchFamily="2" charset="0"/>
              </a:rPr>
              <a:t> ৫টি </a:t>
            </a:r>
            <a:r>
              <a:rPr lang="en-US" sz="4400" b="1" dirty="0" err="1">
                <a:solidFill>
                  <a:srgbClr val="FF0000"/>
                </a:solidFill>
                <a:latin typeface="SutonnyMJ" pitchFamily="2" charset="0"/>
                <a:cs typeface="SutonnyMJ" pitchFamily="2" charset="0"/>
              </a:rPr>
              <a:t>উদ্দেশ্য</a:t>
            </a:r>
            <a:r>
              <a:rPr lang="en-US" sz="4400" b="1" dirty="0">
                <a:solidFill>
                  <a:srgbClr val="FF0000"/>
                </a:solidFill>
                <a:latin typeface="SutonnyMJ" pitchFamily="2" charset="0"/>
                <a:cs typeface="SutonnyMJ" pitchFamily="2" charset="0"/>
              </a:rPr>
              <a:t> </a:t>
            </a:r>
            <a:r>
              <a:rPr lang="en-US" sz="4400" b="1" dirty="0" err="1">
                <a:solidFill>
                  <a:srgbClr val="FF0000"/>
                </a:solidFill>
                <a:latin typeface="SutonnyMJ" pitchFamily="2" charset="0"/>
                <a:cs typeface="SutonnyMJ" pitchFamily="2" charset="0"/>
              </a:rPr>
              <a:t>খাতায়</a:t>
            </a:r>
            <a:r>
              <a:rPr lang="en-US" sz="4400" b="1" dirty="0">
                <a:solidFill>
                  <a:srgbClr val="FF0000"/>
                </a:solidFill>
                <a:latin typeface="SutonnyMJ" pitchFamily="2" charset="0"/>
                <a:cs typeface="SutonnyMJ" pitchFamily="2" charset="0"/>
              </a:rPr>
              <a:t> </a:t>
            </a:r>
            <a:r>
              <a:rPr lang="en-US" sz="4400" b="1" dirty="0" err="1">
                <a:solidFill>
                  <a:srgbClr val="FF0000"/>
                </a:solidFill>
                <a:latin typeface="SutonnyMJ" pitchFamily="2" charset="0"/>
                <a:cs typeface="SutonnyMJ" pitchFamily="2" charset="0"/>
              </a:rPr>
              <a:t>লিখবে</a:t>
            </a:r>
            <a:r>
              <a:rPr lang="en-US" sz="4400" dirty="0">
                <a:solidFill>
                  <a:srgbClr val="FF0000"/>
                </a:solidFill>
              </a:rPr>
              <a:t> ?</a:t>
            </a:r>
            <a:endParaRPr lang="en-US" sz="4400" b="1" dirty="0">
              <a:solidFill>
                <a:schemeClr val="bg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4)">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3051175"/>
          </a:xfrm>
        </p:spPr>
        <p:style>
          <a:lnRef idx="3">
            <a:schemeClr val="lt1"/>
          </a:lnRef>
          <a:fillRef idx="1">
            <a:schemeClr val="accent1"/>
          </a:fillRef>
          <a:effectRef idx="1">
            <a:schemeClr val="accent1"/>
          </a:effectRef>
          <a:fontRef idx="minor">
            <a:schemeClr val="lt1"/>
          </a:fontRef>
        </p:style>
        <p:txBody>
          <a:bodyPr>
            <a:normAutofit/>
          </a:bodyPr>
          <a:lstStyle/>
          <a:p>
            <a:r>
              <a:rPr lang="en-US" sz="4000" dirty="0" err="1"/>
              <a:t>মহানবি</a:t>
            </a:r>
            <a:r>
              <a:rPr lang="en-US" sz="4000" dirty="0"/>
              <a:t> </a:t>
            </a:r>
            <a:r>
              <a:rPr lang="en-US" sz="4000" dirty="0" err="1"/>
              <a:t>হযরত</a:t>
            </a:r>
            <a:r>
              <a:rPr lang="en-US" sz="4000" dirty="0"/>
              <a:t> </a:t>
            </a:r>
            <a:r>
              <a:rPr lang="en-US" sz="4000" dirty="0" err="1"/>
              <a:t>মোহাম্মদ</a:t>
            </a:r>
            <a:r>
              <a:rPr lang="en-US" sz="4000" dirty="0"/>
              <a:t> (স) </a:t>
            </a:r>
            <a:r>
              <a:rPr lang="en-US" sz="4000" dirty="0" err="1"/>
              <a:t>মত</a:t>
            </a:r>
            <a:r>
              <a:rPr lang="en-US" sz="4000" dirty="0"/>
              <a:t> </a:t>
            </a:r>
            <a:r>
              <a:rPr lang="en-US" sz="4000" dirty="0" err="1"/>
              <a:t>আমাদের</a:t>
            </a:r>
            <a:r>
              <a:rPr lang="en-US" sz="4000" dirty="0"/>
              <a:t> ও </a:t>
            </a:r>
            <a:r>
              <a:rPr lang="as-IN" sz="4000" dirty="0"/>
              <a:t>সত্যবাদী, বিশ্বাসী, বিচক্ষণ, প</a:t>
            </a:r>
            <a:r>
              <a:rPr lang="en-US" sz="4000" dirty="0" err="1"/>
              <a:t>রো</a:t>
            </a:r>
            <a:r>
              <a:rPr lang="as-IN" sz="4000" dirty="0"/>
              <a:t>পকারী, শান্তিকামী</a:t>
            </a:r>
            <a:r>
              <a:rPr lang="en-US" sz="4000" dirty="0"/>
              <a:t> </a:t>
            </a:r>
            <a:r>
              <a:rPr lang="en-US" sz="4000" dirty="0" err="1"/>
              <a:t>হতে</a:t>
            </a:r>
            <a:r>
              <a:rPr lang="en-US" sz="4000" dirty="0"/>
              <a:t> </a:t>
            </a:r>
            <a:r>
              <a:rPr lang="en-US" sz="4000" dirty="0" err="1"/>
              <a:t>হবে</a:t>
            </a:r>
            <a:r>
              <a:rPr lang="en-US" sz="4000"/>
              <a:t>।</a:t>
            </a:r>
            <a:endParaRPr lang="en-US" sz="4000" b="1" dirty="0"/>
          </a:p>
        </p:txBody>
      </p:sp>
      <p:sp>
        <p:nvSpPr>
          <p:cNvPr id="3" name="Subtitle 2"/>
          <p:cNvSpPr>
            <a:spLocks noGrp="1"/>
          </p:cNvSpPr>
          <p:nvPr>
            <p:ph type="subTitle" idx="1"/>
          </p:nvPr>
        </p:nvSpPr>
        <p:spPr>
          <a:xfrm>
            <a:off x="1371600" y="457200"/>
            <a:ext cx="6400800" cy="1447800"/>
          </a:xfrm>
        </p:spPr>
        <p:style>
          <a:lnRef idx="3">
            <a:schemeClr val="lt1"/>
          </a:lnRef>
          <a:fillRef idx="1">
            <a:schemeClr val="dk1"/>
          </a:fillRef>
          <a:effectRef idx="1">
            <a:schemeClr val="dk1"/>
          </a:effectRef>
          <a:fontRef idx="minor">
            <a:schemeClr val="lt1"/>
          </a:fontRef>
        </p:style>
        <p:txBody>
          <a:bodyPr>
            <a:normAutofit/>
          </a:bodyPr>
          <a:lstStyle/>
          <a:p>
            <a:r>
              <a:rPr lang="en-US" sz="4000" b="1" dirty="0" err="1">
                <a:solidFill>
                  <a:srgbClr val="0070C0"/>
                </a:solidFill>
              </a:rPr>
              <a:t>আজকের</a:t>
            </a:r>
            <a:r>
              <a:rPr lang="en-US" sz="4000" b="1" dirty="0">
                <a:solidFill>
                  <a:srgbClr val="0070C0"/>
                </a:solidFill>
              </a:rPr>
              <a:t> </a:t>
            </a:r>
            <a:r>
              <a:rPr lang="en-US" sz="4000" b="1" dirty="0" err="1">
                <a:solidFill>
                  <a:srgbClr val="0070C0"/>
                </a:solidFill>
              </a:rPr>
              <a:t>পাঠ</a:t>
            </a:r>
            <a:r>
              <a:rPr lang="en-US" sz="4000" b="1" dirty="0">
                <a:solidFill>
                  <a:srgbClr val="0070C0"/>
                </a:solidFill>
              </a:rPr>
              <a:t> </a:t>
            </a:r>
            <a:r>
              <a:rPr lang="en-US" sz="4000" b="1" dirty="0" err="1">
                <a:solidFill>
                  <a:srgbClr val="0070C0"/>
                </a:solidFill>
              </a:rPr>
              <a:t>শেষে</a:t>
            </a:r>
            <a:r>
              <a:rPr lang="en-US" sz="4000" b="1" dirty="0">
                <a:solidFill>
                  <a:srgbClr val="0070C0"/>
                </a:solidFill>
              </a:rPr>
              <a:t> </a:t>
            </a:r>
            <a:r>
              <a:rPr lang="en-US" sz="4000" b="1" dirty="0" err="1">
                <a:solidFill>
                  <a:srgbClr val="0070C0"/>
                </a:solidFill>
              </a:rPr>
              <a:t>আমরা</a:t>
            </a:r>
            <a:r>
              <a:rPr lang="en-US" sz="4000" b="1" dirty="0">
                <a:solidFill>
                  <a:srgbClr val="0070C0"/>
                </a:solidFill>
              </a:rPr>
              <a:t> </a:t>
            </a:r>
            <a:r>
              <a:rPr lang="en-US" sz="4000" b="1" dirty="0" err="1">
                <a:solidFill>
                  <a:srgbClr val="0070C0"/>
                </a:solidFill>
              </a:rPr>
              <a:t>যা</a:t>
            </a:r>
            <a:r>
              <a:rPr lang="en-US" sz="4000" b="1" dirty="0">
                <a:solidFill>
                  <a:srgbClr val="0070C0"/>
                </a:solidFill>
              </a:rPr>
              <a:t> </a:t>
            </a:r>
            <a:r>
              <a:rPr lang="en-US" sz="4000" b="1" dirty="0" err="1">
                <a:solidFill>
                  <a:srgbClr val="0070C0"/>
                </a:solidFill>
              </a:rPr>
              <a:t>শিখলাম</a:t>
            </a:r>
            <a:endParaRPr lang="en-US" sz="4000"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iterate type="lt">
                                    <p:tmPct val="10000"/>
                                  </p:iterate>
                                  <p:childTnLst>
                                    <p:set>
                                      <p:cBhvr>
                                        <p:cTn id="13" dur="1" fill="hold">
                                          <p:stCondLst>
                                            <p:cond delay="0"/>
                                          </p:stCondLst>
                                        </p:cTn>
                                        <p:tgtEl>
                                          <p:spTgt spid="2"/>
                                        </p:tgtEl>
                                        <p:attrNameLst>
                                          <p:attrName>style.visibility</p:attrName>
                                        </p:attrNameLst>
                                      </p:cBhvr>
                                      <p:to>
                                        <p:strVal val="visible"/>
                                      </p:to>
                                    </p:set>
                                    <p:animEffect transition="in" filter="fade">
                                      <p:cBhvr>
                                        <p:cTn id="14" dur="2000"/>
                                        <p:tgtEl>
                                          <p:spTgt spid="2"/>
                                        </p:tgtEl>
                                      </p:cBhvr>
                                    </p:animEffect>
                                    <p:anim calcmode="lin" valueType="num">
                                      <p:cBhvr>
                                        <p:cTn id="15" dur="2000" fill="hold"/>
                                        <p:tgtEl>
                                          <p:spTgt spid="2"/>
                                        </p:tgtEl>
                                        <p:attrNameLst>
                                          <p:attrName>ppt_w</p:attrName>
                                        </p:attrNameLst>
                                      </p:cBhvr>
                                      <p:tavLst>
                                        <p:tav tm="0" fmla="#ppt_w*sin(2.5*pi*$)">
                                          <p:val>
                                            <p:fltVal val="0"/>
                                          </p:val>
                                        </p:tav>
                                        <p:tav tm="100000">
                                          <p:val>
                                            <p:fltVal val="1"/>
                                          </p:val>
                                        </p:tav>
                                      </p:tavLst>
                                    </p:anim>
                                    <p:anim calcmode="lin" valueType="num">
                                      <p:cBhvr>
                                        <p:cTn id="16"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Biore-stripes-colorful-cute.jpg"/>
          <p:cNvPicPr>
            <a:picLocks noChangeAspect="1"/>
          </p:cNvPicPr>
          <p:nvPr/>
        </p:nvPicPr>
        <p:blipFill>
          <a:blip r:embed="rId3">
            <a:duotone>
              <a:schemeClr val="accent1">
                <a:shade val="45000"/>
                <a:satMod val="135000"/>
              </a:schemeClr>
              <a:prstClr val="white"/>
            </a:duotone>
          </a:blip>
          <a:stretch>
            <a:fillRect/>
          </a:stretch>
        </p:blipFill>
        <p:spPr>
          <a:xfrm>
            <a:off x="8668578" y="0"/>
            <a:ext cx="475422" cy="6858000"/>
          </a:xfrm>
          <a:prstGeom prst="rect">
            <a:avLst/>
          </a:prstGeom>
          <a:ln>
            <a:solidFill>
              <a:srgbClr val="92D050"/>
            </a:solidFill>
          </a:ln>
        </p:spPr>
        <p:style>
          <a:lnRef idx="1">
            <a:schemeClr val="accent4"/>
          </a:lnRef>
          <a:fillRef idx="2">
            <a:schemeClr val="accent4"/>
          </a:fillRef>
          <a:effectRef idx="1">
            <a:schemeClr val="accent4"/>
          </a:effectRef>
          <a:fontRef idx="minor">
            <a:schemeClr val="dk1"/>
          </a:fontRef>
        </p:style>
      </p:pic>
      <p:cxnSp>
        <p:nvCxnSpPr>
          <p:cNvPr id="23" name="Straight Connector 22"/>
          <p:cNvCxnSpPr/>
          <p:nvPr/>
        </p:nvCxnSpPr>
        <p:spPr>
          <a:xfrm rot="5400000">
            <a:off x="1372394" y="6476206"/>
            <a:ext cx="762000" cy="1588"/>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3275806" y="3428206"/>
            <a:ext cx="6858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32" name="Rounded Rectangle 31"/>
          <p:cNvSpPr/>
          <p:nvPr/>
        </p:nvSpPr>
        <p:spPr>
          <a:xfrm>
            <a:off x="2819400" y="1219200"/>
            <a:ext cx="4876800" cy="3810000"/>
          </a:xfrm>
          <a:prstGeom prst="roundRect">
            <a:avLst/>
          </a:prstGeom>
          <a:gradFill>
            <a:gsLst>
              <a:gs pos="0">
                <a:schemeClr val="accent3">
                  <a:tint val="50000"/>
                  <a:satMod val="300000"/>
                </a:schemeClr>
              </a:gs>
              <a:gs pos="35000">
                <a:schemeClr val="accent6">
                  <a:lumMod val="40000"/>
                  <a:lumOff val="60000"/>
                </a:schemeClr>
              </a:gs>
              <a:gs pos="100000">
                <a:schemeClr val="accent3">
                  <a:tint val="15000"/>
                  <a:satMod val="350000"/>
                </a:schemeClr>
              </a:gs>
            </a:gsLst>
          </a:gradFill>
          <a:ln>
            <a:solidFill>
              <a:srgbClr val="C000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4" name="Oval 33"/>
          <p:cNvSpPr/>
          <p:nvPr/>
        </p:nvSpPr>
        <p:spPr>
          <a:xfrm>
            <a:off x="3581400" y="1676400"/>
            <a:ext cx="3505200" cy="2819400"/>
          </a:xfrm>
          <a:prstGeom prst="ellipse">
            <a:avLst/>
          </a:prstGeom>
          <a:solidFill>
            <a:schemeClr val="bg1"/>
          </a:solidFill>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Picture 32" descr="Bouque_of_pink_rosses.gif"/>
          <p:cNvPicPr>
            <a:picLocks noChangeAspect="1"/>
          </p:cNvPicPr>
          <p:nvPr/>
        </p:nvPicPr>
        <p:blipFill>
          <a:blip r:embed="rId4">
            <a:lum contrast="30000"/>
          </a:blip>
          <a:stretch>
            <a:fillRect/>
          </a:stretch>
        </p:blipFill>
        <p:spPr>
          <a:xfrm>
            <a:off x="4419600" y="1828800"/>
            <a:ext cx="1485900" cy="2000250"/>
          </a:xfrm>
          <a:prstGeom prst="rect">
            <a:avLst/>
          </a:prstGeom>
        </p:spPr>
      </p:pic>
      <p:sp>
        <p:nvSpPr>
          <p:cNvPr id="37" name="TextBox 36"/>
          <p:cNvSpPr txBox="1"/>
          <p:nvPr/>
        </p:nvSpPr>
        <p:spPr>
          <a:xfrm>
            <a:off x="2743200" y="5181600"/>
            <a:ext cx="5410200" cy="1015663"/>
          </a:xfrm>
          <a:prstGeom prst="rect">
            <a:avLst/>
          </a:prstGeom>
          <a:solidFill>
            <a:schemeClr val="bg2"/>
          </a:solidFill>
          <a:ln>
            <a:solidFill>
              <a:srgbClr val="C00000"/>
            </a:solidFill>
          </a:ln>
        </p:spPr>
        <p:txBody>
          <a:bodyPr wrap="square" rtlCol="0">
            <a:spAutoFit/>
          </a:bodyPr>
          <a:lstStyle/>
          <a:p>
            <a:pPr algn="ctr"/>
            <a:r>
              <a:rPr lang="bn-BD" sz="6000" b="1" dirty="0">
                <a:ln>
                  <a:solidFill>
                    <a:srgbClr val="C00000"/>
                  </a:solidFill>
                </a:ln>
                <a:gradFill flip="none" rotWithShape="1">
                  <a:gsLst>
                    <a:gs pos="0">
                      <a:srgbClr val="C00000"/>
                    </a:gs>
                    <a:gs pos="50000">
                      <a:schemeClr val="bg2"/>
                    </a:gs>
                    <a:gs pos="100000">
                      <a:srgbClr val="C00000"/>
                    </a:gs>
                  </a:gsLst>
                  <a:lin ang="2700000" scaled="1"/>
                  <a:tileRect/>
                </a:gradFill>
                <a:effectLst>
                  <a:outerShdw blurRad="38100" dist="38100" dir="2700000" algn="tl">
                    <a:srgbClr val="000000">
                      <a:alpha val="43137"/>
                    </a:srgbClr>
                  </a:outerShdw>
                </a:effectLst>
                <a:latin typeface="NikoshBAN" pitchFamily="2" charset="0"/>
                <a:cs typeface="NikoshBAN" pitchFamily="2" charset="0"/>
              </a:rPr>
              <a:t>আবার</a:t>
            </a:r>
            <a:r>
              <a:rPr lang="bn-BD" sz="6000" b="1" dirty="0">
                <a:gradFill flip="none" rotWithShape="1">
                  <a:gsLst>
                    <a:gs pos="0">
                      <a:srgbClr val="00B050"/>
                    </a:gs>
                    <a:gs pos="50000">
                      <a:schemeClr val="bg1"/>
                    </a:gs>
                    <a:gs pos="100000">
                      <a:srgbClr val="C00000"/>
                    </a:gs>
                  </a:gsLst>
                  <a:lin ang="2700000" scaled="1"/>
                  <a:tileRect/>
                </a:gradFill>
                <a:effectLst>
                  <a:outerShdw blurRad="38100" dist="38100" dir="2700000" algn="tl">
                    <a:srgbClr val="000000">
                      <a:alpha val="43137"/>
                    </a:srgbClr>
                  </a:outerShdw>
                </a:effectLst>
                <a:latin typeface="NikoshBAN" pitchFamily="2" charset="0"/>
                <a:cs typeface="NikoshBAN" pitchFamily="2" charset="0"/>
              </a:rPr>
              <a:t> </a:t>
            </a:r>
            <a:r>
              <a:rPr lang="bn-BD" sz="6000" b="1" dirty="0">
                <a:ln>
                  <a:solidFill>
                    <a:srgbClr val="00B050"/>
                  </a:solidFill>
                </a:ln>
                <a:gradFill flip="none" rotWithShape="1">
                  <a:gsLst>
                    <a:gs pos="0">
                      <a:srgbClr val="00B050"/>
                    </a:gs>
                    <a:gs pos="50000">
                      <a:schemeClr val="bg1"/>
                    </a:gs>
                    <a:gs pos="100000">
                      <a:srgbClr val="C00000"/>
                    </a:gs>
                  </a:gsLst>
                  <a:lin ang="2700000" scaled="1"/>
                  <a:tileRect/>
                </a:gradFill>
                <a:effectLst>
                  <a:outerShdw blurRad="38100" dist="38100" dir="2700000" algn="tl">
                    <a:srgbClr val="000000">
                      <a:alpha val="43137"/>
                    </a:srgbClr>
                  </a:outerShdw>
                </a:effectLst>
                <a:latin typeface="NikoshBAN" pitchFamily="2" charset="0"/>
                <a:cs typeface="NikoshBAN" pitchFamily="2" charset="0"/>
              </a:rPr>
              <a:t>দেখা </a:t>
            </a:r>
            <a:r>
              <a:rPr lang="bn-BD" sz="6000" b="1" dirty="0">
                <a:ln>
                  <a:solidFill>
                    <a:srgbClr val="C00000"/>
                  </a:solidFill>
                </a:ln>
                <a:gradFill flip="none" rotWithShape="1">
                  <a:gsLst>
                    <a:gs pos="0">
                      <a:schemeClr val="bg2"/>
                    </a:gs>
                    <a:gs pos="50000">
                      <a:schemeClr val="bg1"/>
                    </a:gs>
                    <a:gs pos="100000">
                      <a:srgbClr val="C00000"/>
                    </a:gs>
                  </a:gsLst>
                  <a:lin ang="2700000" scaled="1"/>
                  <a:tileRect/>
                </a:gradFill>
                <a:effectLst>
                  <a:outerShdw blurRad="38100" dist="38100" dir="2700000" algn="tl">
                    <a:srgbClr val="000000">
                      <a:alpha val="43137"/>
                    </a:srgbClr>
                  </a:outerShdw>
                </a:effectLst>
                <a:latin typeface="NikoshBAN" pitchFamily="2" charset="0"/>
                <a:cs typeface="NikoshBAN" pitchFamily="2" charset="0"/>
              </a:rPr>
              <a:t>হবে </a:t>
            </a:r>
            <a:endParaRPr lang="en-US" sz="6000" b="1" dirty="0">
              <a:ln>
                <a:solidFill>
                  <a:srgbClr val="C00000"/>
                </a:solidFill>
              </a:ln>
              <a:gradFill flip="none" rotWithShape="1">
                <a:gsLst>
                  <a:gs pos="0">
                    <a:schemeClr val="bg2"/>
                  </a:gs>
                  <a:gs pos="50000">
                    <a:schemeClr val="bg1"/>
                  </a:gs>
                  <a:gs pos="100000">
                    <a:srgbClr val="C00000"/>
                  </a:gs>
                </a:gsLst>
                <a:lin ang="2700000" scaled="1"/>
                <a:tileRect/>
              </a:gradFill>
              <a:effectLst>
                <a:outerShdw blurRad="38100" dist="38100" dir="2700000" algn="tl">
                  <a:srgbClr val="000000">
                    <a:alpha val="43137"/>
                  </a:srgbClr>
                </a:outerShdw>
              </a:effectLst>
              <a:latin typeface="NikoshBAN" pitchFamily="2" charset="0"/>
              <a:cs typeface="NikoshBAN" pitchFamily="2" charset="0"/>
            </a:endParaRPr>
          </a:p>
        </p:txBody>
      </p:sp>
      <p:sp>
        <p:nvSpPr>
          <p:cNvPr id="45" name="TextBox 44"/>
          <p:cNvSpPr txBox="1"/>
          <p:nvPr/>
        </p:nvSpPr>
        <p:spPr>
          <a:xfrm>
            <a:off x="2743200" y="5105400"/>
            <a:ext cx="5410200" cy="1107996"/>
          </a:xfrm>
          <a:prstGeom prst="rect">
            <a:avLst/>
          </a:prstGeom>
          <a:solidFill>
            <a:schemeClr val="bg2"/>
          </a:solidFill>
          <a:ln>
            <a:solidFill>
              <a:srgbClr val="C00000"/>
            </a:solidFill>
          </a:ln>
        </p:spPr>
        <p:txBody>
          <a:bodyPr wrap="square" rtlCol="0">
            <a:spAutoFit/>
          </a:bodyPr>
          <a:lstStyle/>
          <a:p>
            <a:pPr algn="ctr"/>
            <a:r>
              <a:rPr lang="bn-BD" sz="6600" b="1" dirty="0">
                <a:ln w="10541" cmpd="sng">
                  <a:solidFill>
                    <a:srgbClr val="C00000"/>
                  </a:solidFill>
                  <a:prstDash val="solid"/>
                </a:ln>
                <a:gradFill flip="none" rotWithShape="1">
                  <a:gsLst>
                    <a:gs pos="0">
                      <a:schemeClr val="accent1">
                        <a:tint val="40000"/>
                        <a:satMod val="250000"/>
                      </a:schemeClr>
                    </a:gs>
                    <a:gs pos="9000">
                      <a:schemeClr val="accent1">
                        <a:tint val="52000"/>
                        <a:satMod val="300000"/>
                      </a:schemeClr>
                    </a:gs>
                    <a:gs pos="50000">
                      <a:schemeClr val="accent4">
                        <a:lumMod val="60000"/>
                        <a:lumOff val="40000"/>
                      </a:schemeClr>
                    </a:gs>
                    <a:gs pos="79000">
                      <a:schemeClr val="accent1">
                        <a:tint val="52000"/>
                        <a:satMod val="300000"/>
                      </a:schemeClr>
                    </a:gs>
                    <a:gs pos="100000">
                      <a:schemeClr val="accent1">
                        <a:tint val="40000"/>
                        <a:satMod val="250000"/>
                      </a:schemeClr>
                    </a:gs>
                  </a:gsLst>
                  <a:lin ang="2700000" scaled="1"/>
                  <a:tileRect/>
                </a:gradFill>
                <a:latin typeface="NikoshBAN" pitchFamily="2" charset="0"/>
                <a:cs typeface="NikoshBAN" pitchFamily="2" charset="0"/>
              </a:rPr>
              <a:t>খোদাহাফেজ</a:t>
            </a:r>
            <a:r>
              <a:rPr lang="bn-BD" sz="6600" b="1" dirty="0">
                <a:gradFill flip="none" rotWithShape="1">
                  <a:gsLst>
                    <a:gs pos="0">
                      <a:schemeClr val="accent1">
                        <a:tint val="40000"/>
                        <a:satMod val="250000"/>
                      </a:schemeClr>
                    </a:gs>
                    <a:gs pos="9000">
                      <a:schemeClr val="accent1">
                        <a:tint val="52000"/>
                        <a:satMod val="300000"/>
                      </a:schemeClr>
                    </a:gs>
                    <a:gs pos="50000">
                      <a:schemeClr val="accent4">
                        <a:lumMod val="60000"/>
                        <a:lumOff val="40000"/>
                      </a:schemeClr>
                    </a:gs>
                    <a:gs pos="79000">
                      <a:schemeClr val="accent1">
                        <a:tint val="52000"/>
                        <a:satMod val="300000"/>
                      </a:schemeClr>
                    </a:gs>
                    <a:gs pos="100000">
                      <a:schemeClr val="accent1">
                        <a:tint val="40000"/>
                        <a:satMod val="250000"/>
                      </a:schemeClr>
                    </a:gs>
                  </a:gsLst>
                  <a:lin ang="2700000" scaled="1"/>
                  <a:tileRect/>
                </a:gradFill>
                <a:effectLst>
                  <a:outerShdw blurRad="38100" dist="38100" dir="2700000" algn="tl">
                    <a:srgbClr val="000000">
                      <a:alpha val="43137"/>
                    </a:srgbClr>
                  </a:outerShdw>
                </a:effectLst>
                <a:latin typeface="NikoshBAN" pitchFamily="2" charset="0"/>
                <a:cs typeface="NikoshBAN" pitchFamily="2" charset="0"/>
              </a:rPr>
              <a:t> </a:t>
            </a:r>
            <a:endParaRPr lang="en-US" sz="6600" b="1" dirty="0">
              <a:gradFill flip="none" rotWithShape="1">
                <a:gsLst>
                  <a:gs pos="0">
                    <a:schemeClr val="accent1">
                      <a:tint val="40000"/>
                      <a:satMod val="250000"/>
                    </a:schemeClr>
                  </a:gs>
                  <a:gs pos="9000">
                    <a:schemeClr val="accent1">
                      <a:tint val="52000"/>
                      <a:satMod val="300000"/>
                    </a:schemeClr>
                  </a:gs>
                  <a:gs pos="50000">
                    <a:schemeClr val="accent4">
                      <a:lumMod val="60000"/>
                      <a:lumOff val="40000"/>
                    </a:schemeClr>
                  </a:gs>
                  <a:gs pos="79000">
                    <a:schemeClr val="accent1">
                      <a:tint val="52000"/>
                      <a:satMod val="300000"/>
                    </a:schemeClr>
                  </a:gs>
                  <a:gs pos="100000">
                    <a:schemeClr val="accent1">
                      <a:tint val="40000"/>
                      <a:satMod val="250000"/>
                    </a:schemeClr>
                  </a:gs>
                </a:gsLst>
                <a:lin ang="2700000" scaled="1"/>
                <a:tileRect/>
              </a:gradFill>
              <a:effectLst>
                <a:outerShdw blurRad="38100" dist="38100" dir="2700000" algn="tl">
                  <a:srgbClr val="000000">
                    <a:alpha val="43137"/>
                  </a:srgbClr>
                </a:outerShdw>
              </a:effectLst>
              <a:latin typeface="NikoshBAN" pitchFamily="2" charset="0"/>
              <a:cs typeface="NikoshBAN" pitchFamily="2" charset="0"/>
            </a:endParaRPr>
          </a:p>
        </p:txBody>
      </p:sp>
      <p:sp>
        <p:nvSpPr>
          <p:cNvPr id="29" name="Rounded Rectangle 28"/>
          <p:cNvSpPr/>
          <p:nvPr/>
        </p:nvSpPr>
        <p:spPr>
          <a:xfrm>
            <a:off x="2819400" y="1219200"/>
            <a:ext cx="4953000" cy="3810000"/>
          </a:xfrm>
          <a:prstGeom prst="roundRect">
            <a:avLst/>
          </a:prstGeom>
          <a:gradFill flip="none" rotWithShape="1">
            <a:gsLst>
              <a:gs pos="0">
                <a:schemeClr val="accent5">
                  <a:tint val="50000"/>
                  <a:satMod val="300000"/>
                </a:schemeClr>
              </a:gs>
              <a:gs pos="35000">
                <a:schemeClr val="accent6">
                  <a:lumMod val="40000"/>
                  <a:lumOff val="60000"/>
                </a:schemeClr>
              </a:gs>
              <a:gs pos="100000">
                <a:schemeClr val="accent5">
                  <a:tint val="15000"/>
                  <a:satMod val="350000"/>
                </a:schemeClr>
              </a:gs>
            </a:gsLst>
            <a:lin ang="2700000" scaled="1"/>
            <a:tileRect/>
          </a:gradFill>
          <a:ln w="38100">
            <a:solidFill>
              <a:srgbClr val="40F123"/>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pic>
        <p:nvPicPr>
          <p:cNvPr id="49" name="Picture 48" descr="balloons-colourful-rise-animated.gif"/>
          <p:cNvPicPr>
            <a:picLocks noChangeAspect="1"/>
          </p:cNvPicPr>
          <p:nvPr/>
        </p:nvPicPr>
        <p:blipFill>
          <a:blip r:embed="rId5"/>
          <a:stretch>
            <a:fillRect/>
          </a:stretch>
        </p:blipFill>
        <p:spPr>
          <a:xfrm>
            <a:off x="4724400" y="1295400"/>
            <a:ext cx="1143000" cy="3657600"/>
          </a:xfrm>
          <a:prstGeom prst="rect">
            <a:avLst/>
          </a:prstGeom>
        </p:spPr>
      </p:pic>
      <p:sp>
        <p:nvSpPr>
          <p:cNvPr id="35" name="Rectangle 34"/>
          <p:cNvSpPr/>
          <p:nvPr/>
        </p:nvSpPr>
        <p:spPr>
          <a:xfrm>
            <a:off x="990600" y="2438400"/>
            <a:ext cx="152400" cy="3352800"/>
          </a:xfrm>
          <a:prstGeom prst="rect">
            <a:avLst/>
          </a:prstGeo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1143000" y="2590800"/>
            <a:ext cx="152400" cy="3352800"/>
          </a:xfrm>
          <a:prstGeom prst="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838200" y="2209800"/>
            <a:ext cx="152400" cy="3352800"/>
          </a:xfrm>
          <a:prstGeom prst="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0" y="1066800"/>
            <a:ext cx="381000" cy="5486400"/>
          </a:xfrm>
          <a:prstGeom prst="roundRect">
            <a:avLst/>
          </a:prstGeom>
          <a:blipFill>
            <a:blip r:embed="rId6"/>
            <a:tile tx="0" ty="0" sx="100000" sy="100000" flip="none" algn="tl"/>
          </a:bli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US"/>
          </a:p>
        </p:txBody>
      </p:sp>
      <p:sp>
        <p:nvSpPr>
          <p:cNvPr id="19" name="Rounded Rectangle 18"/>
          <p:cNvSpPr/>
          <p:nvPr/>
        </p:nvSpPr>
        <p:spPr>
          <a:xfrm>
            <a:off x="381000" y="762000"/>
            <a:ext cx="8229600" cy="304800"/>
          </a:xfrm>
          <a:prstGeom prst="roundRect">
            <a:avLst/>
          </a:prstGeom>
          <a:blipFill>
            <a:blip r:embed="rId6"/>
            <a:tile tx="0" ty="0" sx="100000" sy="100000" flip="none" algn="tl"/>
          </a:bli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7500" lnSpcReduction="20000"/>
          </a:bodyPr>
          <a:lstStyle/>
          <a:p>
            <a:pPr algn="ctr"/>
            <a:endParaRPr lang="en-US"/>
          </a:p>
        </p:txBody>
      </p:sp>
      <p:sp>
        <p:nvSpPr>
          <p:cNvPr id="20" name="Rounded Rectangle 19"/>
          <p:cNvSpPr/>
          <p:nvPr/>
        </p:nvSpPr>
        <p:spPr>
          <a:xfrm>
            <a:off x="0" y="6553200"/>
            <a:ext cx="8686800" cy="304800"/>
          </a:xfrm>
          <a:prstGeom prst="roundRect">
            <a:avLst/>
          </a:prstGeom>
          <a:blipFill>
            <a:blip r:embed="rId6"/>
            <a:tile tx="0" ty="0" sx="100000" sy="100000" flip="none" algn="tl"/>
          </a:bli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7500" lnSpcReduction="20000"/>
          </a:bodyP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p:cTn id="7" dur="3000" fill="hold"/>
                                        <p:tgtEl>
                                          <p:spTgt spid="37"/>
                                        </p:tgtEl>
                                        <p:attrNameLst>
                                          <p:attrName>ppt_w</p:attrName>
                                        </p:attrNameLst>
                                      </p:cBhvr>
                                      <p:tavLst>
                                        <p:tav tm="0">
                                          <p:val>
                                            <p:fltVal val="0"/>
                                          </p:val>
                                        </p:tav>
                                        <p:tav tm="100000">
                                          <p:val>
                                            <p:strVal val="#ppt_w"/>
                                          </p:val>
                                        </p:tav>
                                      </p:tavLst>
                                    </p:anim>
                                    <p:anim calcmode="lin" valueType="num">
                                      <p:cBhvr>
                                        <p:cTn id="8" dur="3000" fill="hold"/>
                                        <p:tgtEl>
                                          <p:spTgt spid="37"/>
                                        </p:tgtEl>
                                        <p:attrNameLst>
                                          <p:attrName>ppt_h</p:attrName>
                                        </p:attrNameLst>
                                      </p:cBhvr>
                                      <p:tavLst>
                                        <p:tav tm="0">
                                          <p:val>
                                            <p:fltVal val="0"/>
                                          </p:val>
                                        </p:tav>
                                        <p:tav tm="100000">
                                          <p:val>
                                            <p:strVal val="#ppt_h"/>
                                          </p:val>
                                        </p:tav>
                                      </p:tavLst>
                                    </p:anim>
                                    <p:anim calcmode="lin" valueType="num">
                                      <p:cBhvr>
                                        <p:cTn id="9" dur="3000" fill="hold"/>
                                        <p:tgtEl>
                                          <p:spTgt spid="37"/>
                                        </p:tgtEl>
                                        <p:attrNameLst>
                                          <p:attrName>ppt_x</p:attrName>
                                        </p:attrNameLst>
                                      </p:cBhvr>
                                      <p:tavLst>
                                        <p:tav tm="0">
                                          <p:val>
                                            <p:fltVal val="0.5"/>
                                          </p:val>
                                        </p:tav>
                                        <p:tav tm="100000">
                                          <p:val>
                                            <p:strVal val="#ppt_x"/>
                                          </p:val>
                                        </p:tav>
                                      </p:tavLst>
                                    </p:anim>
                                    <p:anim calcmode="lin" valueType="num">
                                      <p:cBhvr>
                                        <p:cTn id="10" dur="3000" fill="hold"/>
                                        <p:tgtEl>
                                          <p:spTgt spid="37"/>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xit" presetSubtype="544" fill="hold" grpId="1" nodeType="clickEffect">
                                  <p:stCondLst>
                                    <p:cond delay="0"/>
                                  </p:stCondLst>
                                  <p:childTnLst>
                                    <p:anim calcmode="lin" valueType="num">
                                      <p:cBhvr>
                                        <p:cTn id="14" dur="3000"/>
                                        <p:tgtEl>
                                          <p:spTgt spid="37"/>
                                        </p:tgtEl>
                                        <p:attrNameLst>
                                          <p:attrName>ppt_w</p:attrName>
                                        </p:attrNameLst>
                                      </p:cBhvr>
                                      <p:tavLst>
                                        <p:tav tm="0">
                                          <p:val>
                                            <p:strVal val="ppt_w"/>
                                          </p:val>
                                        </p:tav>
                                        <p:tav tm="100000">
                                          <p:val>
                                            <p:fltVal val="0"/>
                                          </p:val>
                                        </p:tav>
                                      </p:tavLst>
                                    </p:anim>
                                    <p:anim calcmode="lin" valueType="num">
                                      <p:cBhvr>
                                        <p:cTn id="15" dur="3000"/>
                                        <p:tgtEl>
                                          <p:spTgt spid="37"/>
                                        </p:tgtEl>
                                        <p:attrNameLst>
                                          <p:attrName>ppt_h</p:attrName>
                                        </p:attrNameLst>
                                      </p:cBhvr>
                                      <p:tavLst>
                                        <p:tav tm="0">
                                          <p:val>
                                            <p:strVal val="ppt_h"/>
                                          </p:val>
                                        </p:tav>
                                        <p:tav tm="100000">
                                          <p:val>
                                            <p:fltVal val="0"/>
                                          </p:val>
                                        </p:tav>
                                      </p:tavLst>
                                    </p:anim>
                                    <p:anim calcmode="lin" valueType="num">
                                      <p:cBhvr>
                                        <p:cTn id="16" dur="3000"/>
                                        <p:tgtEl>
                                          <p:spTgt spid="37"/>
                                        </p:tgtEl>
                                        <p:attrNameLst>
                                          <p:attrName>ppt_x</p:attrName>
                                        </p:attrNameLst>
                                      </p:cBhvr>
                                      <p:tavLst>
                                        <p:tav tm="0">
                                          <p:val>
                                            <p:strVal val="ppt_x"/>
                                          </p:val>
                                        </p:tav>
                                        <p:tav tm="100000">
                                          <p:val>
                                            <p:fltVal val="0.5"/>
                                          </p:val>
                                        </p:tav>
                                      </p:tavLst>
                                    </p:anim>
                                    <p:anim calcmode="lin" valueType="num">
                                      <p:cBhvr>
                                        <p:cTn id="17" dur="3000"/>
                                        <p:tgtEl>
                                          <p:spTgt spid="37"/>
                                        </p:tgtEl>
                                        <p:attrNameLst>
                                          <p:attrName>ppt_y</p:attrName>
                                        </p:attrNameLst>
                                      </p:cBhvr>
                                      <p:tavLst>
                                        <p:tav tm="0">
                                          <p:val>
                                            <p:strVal val="ppt_y"/>
                                          </p:val>
                                        </p:tav>
                                        <p:tav tm="100000">
                                          <p:val>
                                            <p:fltVal val="0.5"/>
                                          </p:val>
                                        </p:tav>
                                      </p:tavLst>
                                    </p:anim>
                                    <p:set>
                                      <p:cBhvr>
                                        <p:cTn id="18" dur="1" fill="hold">
                                          <p:stCondLst>
                                            <p:cond delay="2999"/>
                                          </p:stCondLst>
                                        </p:cTn>
                                        <p:tgtEl>
                                          <p:spTgt spid="37"/>
                                        </p:tgtEl>
                                        <p:attrNameLst>
                                          <p:attrName>style.visibility</p:attrName>
                                        </p:attrNameLst>
                                      </p:cBhvr>
                                      <p:to>
                                        <p:strVal val="hidden"/>
                                      </p:to>
                                    </p:set>
                                  </p:childTnLst>
                                </p:cTn>
                              </p:par>
                              <p:par>
                                <p:cTn id="19" presetID="23" presetClass="entr" presetSubtype="528" fill="hold" grpId="0" nodeType="withEffect">
                                  <p:stCondLst>
                                    <p:cond delay="0"/>
                                  </p:stCondLst>
                                  <p:childTnLst>
                                    <p:set>
                                      <p:cBhvr>
                                        <p:cTn id="20" dur="1" fill="hold">
                                          <p:stCondLst>
                                            <p:cond delay="0"/>
                                          </p:stCondLst>
                                        </p:cTn>
                                        <p:tgtEl>
                                          <p:spTgt spid="45"/>
                                        </p:tgtEl>
                                        <p:attrNameLst>
                                          <p:attrName>style.visibility</p:attrName>
                                        </p:attrNameLst>
                                      </p:cBhvr>
                                      <p:to>
                                        <p:strVal val="visible"/>
                                      </p:to>
                                    </p:set>
                                    <p:anim calcmode="lin" valueType="num">
                                      <p:cBhvr>
                                        <p:cTn id="21" dur="3000" fill="hold"/>
                                        <p:tgtEl>
                                          <p:spTgt spid="45"/>
                                        </p:tgtEl>
                                        <p:attrNameLst>
                                          <p:attrName>ppt_w</p:attrName>
                                        </p:attrNameLst>
                                      </p:cBhvr>
                                      <p:tavLst>
                                        <p:tav tm="0">
                                          <p:val>
                                            <p:fltVal val="0"/>
                                          </p:val>
                                        </p:tav>
                                        <p:tav tm="100000">
                                          <p:val>
                                            <p:strVal val="#ppt_w"/>
                                          </p:val>
                                        </p:tav>
                                      </p:tavLst>
                                    </p:anim>
                                    <p:anim calcmode="lin" valueType="num">
                                      <p:cBhvr>
                                        <p:cTn id="22" dur="3000" fill="hold"/>
                                        <p:tgtEl>
                                          <p:spTgt spid="45"/>
                                        </p:tgtEl>
                                        <p:attrNameLst>
                                          <p:attrName>ppt_h</p:attrName>
                                        </p:attrNameLst>
                                      </p:cBhvr>
                                      <p:tavLst>
                                        <p:tav tm="0">
                                          <p:val>
                                            <p:fltVal val="0"/>
                                          </p:val>
                                        </p:tav>
                                        <p:tav tm="100000">
                                          <p:val>
                                            <p:strVal val="#ppt_h"/>
                                          </p:val>
                                        </p:tav>
                                      </p:tavLst>
                                    </p:anim>
                                    <p:anim calcmode="lin" valueType="num">
                                      <p:cBhvr>
                                        <p:cTn id="23" dur="3000" fill="hold"/>
                                        <p:tgtEl>
                                          <p:spTgt spid="45"/>
                                        </p:tgtEl>
                                        <p:attrNameLst>
                                          <p:attrName>ppt_x</p:attrName>
                                        </p:attrNameLst>
                                      </p:cBhvr>
                                      <p:tavLst>
                                        <p:tav tm="0">
                                          <p:val>
                                            <p:fltVal val="0.5"/>
                                          </p:val>
                                        </p:tav>
                                        <p:tav tm="100000">
                                          <p:val>
                                            <p:strVal val="#ppt_x"/>
                                          </p:val>
                                        </p:tav>
                                      </p:tavLst>
                                    </p:anim>
                                    <p:anim calcmode="lin" valueType="num">
                                      <p:cBhvr>
                                        <p:cTn id="24" dur="3000" fill="hold"/>
                                        <p:tgtEl>
                                          <p:spTgt spid="45"/>
                                        </p:tgtEl>
                                        <p:attrNameLst>
                                          <p:attrName>ppt_y</p:attrName>
                                        </p:attrNameLst>
                                      </p:cBhvr>
                                      <p:tavLst>
                                        <p:tav tm="0">
                                          <p:val>
                                            <p:fltVal val="0.5"/>
                                          </p:val>
                                        </p:tav>
                                        <p:tav tm="100000">
                                          <p:val>
                                            <p:strVal val="#ppt_y"/>
                                          </p:val>
                                        </p:tav>
                                      </p:tavLst>
                                    </p:anim>
                                  </p:childTnLst>
                                </p:cTn>
                              </p:par>
                              <p:par>
                                <p:cTn id="25" presetID="29" presetClass="entr" presetSubtype="0"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anim calcmode="lin" valueType="num">
                                      <p:cBhvr>
                                        <p:cTn id="27" dur="3000" fill="hold"/>
                                        <p:tgtEl>
                                          <p:spTgt spid="29"/>
                                        </p:tgtEl>
                                        <p:attrNameLst>
                                          <p:attrName>ppt_x</p:attrName>
                                        </p:attrNameLst>
                                      </p:cBhvr>
                                      <p:tavLst>
                                        <p:tav tm="0">
                                          <p:val>
                                            <p:strVal val="#ppt_x-.2"/>
                                          </p:val>
                                        </p:tav>
                                        <p:tav tm="100000">
                                          <p:val>
                                            <p:strVal val="#ppt_x"/>
                                          </p:val>
                                        </p:tav>
                                      </p:tavLst>
                                    </p:anim>
                                    <p:anim calcmode="lin" valueType="num">
                                      <p:cBhvr>
                                        <p:cTn id="28" dur="3000" fill="hold"/>
                                        <p:tgtEl>
                                          <p:spTgt spid="29"/>
                                        </p:tgtEl>
                                        <p:attrNameLst>
                                          <p:attrName>ppt_y</p:attrName>
                                        </p:attrNameLst>
                                      </p:cBhvr>
                                      <p:tavLst>
                                        <p:tav tm="0">
                                          <p:val>
                                            <p:strVal val="#ppt_y"/>
                                          </p:val>
                                        </p:tav>
                                        <p:tav tm="100000">
                                          <p:val>
                                            <p:strVal val="#ppt_y"/>
                                          </p:val>
                                        </p:tav>
                                      </p:tavLst>
                                    </p:anim>
                                    <p:animEffect transition="in" filter="wipe(right)" prLst="gradientSize: 0.1">
                                      <p:cBhvr>
                                        <p:cTn id="29" dur="3000"/>
                                        <p:tgtEl>
                                          <p:spTgt spid="29"/>
                                        </p:tgtEl>
                                      </p:cBhvr>
                                    </p:animEffect>
                                  </p:childTnLst>
                                </p:cTn>
                              </p:par>
                              <p:par>
                                <p:cTn id="30" presetID="6" presetClass="entr" presetSubtype="16" fill="hold" nodeType="withEffect">
                                  <p:stCondLst>
                                    <p:cond delay="0"/>
                                  </p:stCondLst>
                                  <p:childTnLst>
                                    <p:set>
                                      <p:cBhvr>
                                        <p:cTn id="31" dur="1" fill="hold">
                                          <p:stCondLst>
                                            <p:cond delay="0"/>
                                          </p:stCondLst>
                                        </p:cTn>
                                        <p:tgtEl>
                                          <p:spTgt spid="49"/>
                                        </p:tgtEl>
                                        <p:attrNameLst>
                                          <p:attrName>style.visibility</p:attrName>
                                        </p:attrNameLst>
                                      </p:cBhvr>
                                      <p:to>
                                        <p:strVal val="visible"/>
                                      </p:to>
                                    </p:set>
                                    <p:animEffect transition="in" filter="circle(in)">
                                      <p:cBhvr>
                                        <p:cTn id="32" dur="3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7" grpId="1" animBg="1"/>
      <p:bldP spid="45" grpId="0" animBg="1"/>
      <p:bldP spid="2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2133600" y="0"/>
            <a:ext cx="4852556" cy="2327563"/>
          </a:xfrm>
          <a:prstGeom prst="horizontalScroll">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NikoshBAN" panose="02000000000000000000" pitchFamily="2" charset="0"/>
              <a:cs typeface="NikoshBAN" panose="02000000000000000000" pitchFamily="2" charset="0"/>
            </a:endParaRPr>
          </a:p>
        </p:txBody>
      </p:sp>
      <p:sp>
        <p:nvSpPr>
          <p:cNvPr id="5" name="TextBox 4"/>
          <p:cNvSpPr txBox="1"/>
          <p:nvPr/>
        </p:nvSpPr>
        <p:spPr>
          <a:xfrm flipH="1">
            <a:off x="2362200" y="457201"/>
            <a:ext cx="4419600" cy="1323439"/>
          </a:xfrm>
          <a:prstGeom prst="rect">
            <a:avLst/>
          </a:prstGeom>
          <a:noFill/>
        </p:spPr>
        <p:txBody>
          <a:bodyPr wrap="square" rtlCol="0">
            <a:spAutoFit/>
          </a:bodyPr>
          <a:lstStyle/>
          <a:p>
            <a:pPr algn="ctr"/>
            <a:r>
              <a:rPr lang="bn-BD" sz="8000" dirty="0">
                <a:latin typeface="NikoshBAN" panose="02000000000000000000" pitchFamily="2" charset="0"/>
                <a:cs typeface="NikoshBAN" panose="02000000000000000000" pitchFamily="2" charset="0"/>
              </a:rPr>
              <a:t>পাঠ পরিচিতি </a:t>
            </a:r>
            <a:endParaRPr lang="en-US" sz="8000" dirty="0">
              <a:latin typeface="NikoshBAN" panose="02000000000000000000" pitchFamily="2" charset="0"/>
              <a:cs typeface="NikoshBAN" panose="02000000000000000000" pitchFamily="2" charset="0"/>
            </a:endParaRPr>
          </a:p>
        </p:txBody>
      </p:sp>
      <p:sp>
        <p:nvSpPr>
          <p:cNvPr id="7" name="TextBox 6"/>
          <p:cNvSpPr txBox="1"/>
          <p:nvPr/>
        </p:nvSpPr>
        <p:spPr>
          <a:xfrm>
            <a:off x="304800" y="1676400"/>
            <a:ext cx="8686800" cy="4708981"/>
          </a:xfrm>
          <a:prstGeom prst="rect">
            <a:avLst/>
          </a:prstGeom>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bn-BD" sz="4400" dirty="0">
                <a:ln w="22225">
                  <a:solidFill>
                    <a:schemeClr val="accent2"/>
                  </a:solidFill>
                  <a:prstDash val="solid"/>
                </a:ln>
                <a:solidFill>
                  <a:schemeClr val="tx1"/>
                </a:solidFill>
                <a:latin typeface="SutonnyMJ" pitchFamily="2" charset="0"/>
                <a:cs typeface="NikoshBAN" panose="02000000000000000000" pitchFamily="2" charset="0"/>
              </a:rPr>
              <a:t>শ্রেণি: পঞ্চম বিষয়: ইসলাম ও নৈতিক শিক্ষা  অধ্যায়: </a:t>
            </a:r>
            <a:r>
              <a:rPr lang="en-US" sz="4400" dirty="0" err="1">
                <a:ln w="22225">
                  <a:solidFill>
                    <a:schemeClr val="accent2"/>
                  </a:solidFill>
                  <a:prstDash val="solid"/>
                </a:ln>
                <a:solidFill>
                  <a:schemeClr val="tx1"/>
                </a:solidFill>
                <a:latin typeface="SutonnyMJ" pitchFamily="2" charset="0"/>
                <a:cs typeface="NikoshBAN" panose="02000000000000000000" pitchFamily="2" charset="0"/>
              </a:rPr>
              <a:t>পঞ্চম</a:t>
            </a:r>
            <a:r>
              <a:rPr lang="bn-BD" sz="4400" dirty="0">
                <a:ln w="22225">
                  <a:solidFill>
                    <a:schemeClr val="accent2"/>
                  </a:solidFill>
                  <a:prstDash val="solid"/>
                </a:ln>
                <a:solidFill>
                  <a:schemeClr val="tx1"/>
                </a:solidFill>
                <a:latin typeface="SutonnyMJ" pitchFamily="2" charset="0"/>
                <a:cs typeface="NikoshBAN" panose="02000000000000000000" pitchFamily="2" charset="0"/>
              </a:rPr>
              <a:t> মহানবি (স)-এর জীবনাদর্শ ও অন্যান্য নবিগণের পরিচয় পাঠ : </a:t>
            </a:r>
            <a:r>
              <a:rPr lang="as-IN" sz="4400" b="1" dirty="0">
                <a:solidFill>
                  <a:srgbClr val="FF0000"/>
                </a:solidFill>
              </a:rPr>
              <a:t>মহানবি (স)-এর জীবনাদর্শ </a:t>
            </a:r>
            <a:r>
              <a:rPr lang="as-IN" sz="4400" b="1">
                <a:solidFill>
                  <a:srgbClr val="FF0000"/>
                </a:solidFill>
              </a:rPr>
              <a:t>ও অন্যান</a:t>
            </a:r>
            <a:endParaRPr lang="as-IN" sz="4400" b="1" dirty="0">
              <a:solidFill>
                <a:srgbClr val="FF0000"/>
              </a:solidFill>
            </a:endParaRPr>
          </a:p>
          <a:p>
            <a:r>
              <a:rPr lang="as-IN" sz="4400" b="1" dirty="0">
                <a:solidFill>
                  <a:srgbClr val="FF0000"/>
                </a:solidFill>
              </a:rPr>
              <a:t>নবিগণের পরিচয়</a:t>
            </a:r>
          </a:p>
          <a:p>
            <a:pPr algn="ctr"/>
            <a:endParaRPr lang="bn-BD" sz="4400" b="1" dirty="0">
              <a:ln w="22225">
                <a:solidFill>
                  <a:schemeClr val="accent2"/>
                </a:solidFill>
                <a:prstDash val="solid"/>
              </a:ln>
              <a:solidFill>
                <a:srgbClr val="FF0000"/>
              </a:solidFill>
              <a:latin typeface="NikoshBAN" panose="02000000000000000000" pitchFamily="2" charset="0"/>
              <a:cs typeface="NikoshBAN" panose="02000000000000000000" pitchFamily="2" charset="0"/>
            </a:endParaRPr>
          </a:p>
          <a:p>
            <a:pPr algn="ctr"/>
            <a:r>
              <a:rPr lang="bn-BD" sz="3600" b="1" dirty="0">
                <a:ln w="22225">
                  <a:solidFill>
                    <a:schemeClr val="accent2"/>
                  </a:solidFill>
                  <a:prstDash val="solid"/>
                </a:ln>
                <a:solidFill>
                  <a:srgbClr val="00B0F0"/>
                </a:solidFill>
                <a:latin typeface="NikoshBAN" panose="02000000000000000000" pitchFamily="2" charset="0"/>
                <a:cs typeface="NikoshBAN" panose="02000000000000000000" pitchFamily="2" charset="0"/>
              </a:rPr>
              <a:t> </a:t>
            </a:r>
            <a:endParaRPr lang="en-US" sz="3600" b="1" dirty="0">
              <a:ln w="22225">
                <a:solidFill>
                  <a:schemeClr val="accent2"/>
                </a:solidFill>
                <a:prstDash val="solid"/>
              </a:ln>
              <a:solidFill>
                <a:srgbClr val="00B0F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241384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2000"/>
                                        <p:tgtEl>
                                          <p:spTgt spid="7"/>
                                        </p:tgtEl>
                                      </p:cBhvr>
                                    </p:animEffect>
                                  </p:childTnLst>
                                </p:cTn>
                              </p:par>
                              <p:par>
                                <p:cTn id="19" presetID="2" presetClass="entr" presetSubtype="4" fill="hold" nodeType="with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 calcmode="lin" valueType="num">
                                      <p:cBhvr additive="base">
                                        <p:cTn id="21"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3124200"/>
          </a:xfrm>
        </p:spPr>
        <p:txBody>
          <a:bodyPr>
            <a:normAutofit/>
          </a:bodyPr>
          <a:lstStyle/>
          <a:p>
            <a:r>
              <a:rPr lang="en-US" dirty="0" err="1"/>
              <a:t>এসো</a:t>
            </a:r>
            <a:r>
              <a:rPr lang="en-US" dirty="0"/>
              <a:t> </a:t>
            </a:r>
            <a:r>
              <a:rPr lang="en-US" dirty="0" err="1"/>
              <a:t>আমরা</a:t>
            </a:r>
            <a:r>
              <a:rPr lang="en-US" dirty="0"/>
              <a:t> </a:t>
            </a:r>
            <a:r>
              <a:rPr lang="en-US" dirty="0" err="1"/>
              <a:t>একটি</a:t>
            </a:r>
            <a:r>
              <a:rPr lang="en-US" dirty="0"/>
              <a:t> </a:t>
            </a:r>
            <a:r>
              <a:rPr lang="en-US" dirty="0" err="1"/>
              <a:t>ভিডিও</a:t>
            </a:r>
            <a:r>
              <a:rPr lang="en-US" dirty="0"/>
              <a:t> </a:t>
            </a:r>
            <a:r>
              <a:rPr lang="en-US" dirty="0" err="1"/>
              <a:t>দেখি</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ri vuboner prio Muhammad _ত্রিভুবনের প্রিয় মুহাম্মদ _ Ishrak Hussain_ Baapon __HD.mp4">
            <a:hlinkClick r:id="" action="ppaction://media"/>
          </p:cNvPr>
          <p:cNvPicPr>
            <a:picLocks noGrp="1" noRot="1" noChangeAspect="1"/>
          </p:cNvPicPr>
          <p:nvPr>
            <p:ph idx="1"/>
            <a:videoFile r:link="rId1"/>
          </p:nvPr>
        </p:nvPicPr>
        <p:blipFill>
          <a:blip r:embed="rId3"/>
          <a:stretch>
            <a:fillRect/>
          </a:stretch>
        </p:blipFill>
        <p:spPr>
          <a:xfrm>
            <a:off x="228601" y="609600"/>
            <a:ext cx="8680450" cy="5943600"/>
          </a:xfrm>
          <a:prstGeom prst="rect">
            <a:avLst/>
          </a:prstGeom>
        </p:spPr>
      </p:pic>
    </p:spTree>
  </p:cSld>
  <p:clrMapOvr>
    <a:masterClrMapping/>
  </p:clrMapOvr>
  <p:transition>
    <p:wipe/>
  </p:transition>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1"/>
            <a:ext cx="7772400" cy="1676399"/>
          </a:xfrm>
        </p:spPr>
        <p:txBody>
          <a:bodyPr>
            <a:normAutofit/>
          </a:bodyPr>
          <a:lstStyle/>
          <a:p>
            <a:r>
              <a:rPr lang="en-US" sz="8000" dirty="0" err="1">
                <a:solidFill>
                  <a:srgbClr val="FF0000"/>
                </a:solidFill>
              </a:rPr>
              <a:t>আজকের</a:t>
            </a:r>
            <a:r>
              <a:rPr lang="en-US" sz="8000" dirty="0">
                <a:solidFill>
                  <a:srgbClr val="FF0000"/>
                </a:solidFill>
              </a:rPr>
              <a:t> </a:t>
            </a:r>
            <a:r>
              <a:rPr lang="en-US" sz="8000" dirty="0" err="1">
                <a:solidFill>
                  <a:srgbClr val="FF0000"/>
                </a:solidFill>
              </a:rPr>
              <a:t>পাঠ</a:t>
            </a:r>
            <a:endParaRPr lang="en-US" sz="8000" dirty="0">
              <a:solidFill>
                <a:srgbClr val="FF0000"/>
              </a:solidFill>
            </a:endParaRPr>
          </a:p>
        </p:txBody>
      </p:sp>
      <p:sp>
        <p:nvSpPr>
          <p:cNvPr id="3" name="Subtitle 2"/>
          <p:cNvSpPr>
            <a:spLocks noGrp="1"/>
          </p:cNvSpPr>
          <p:nvPr>
            <p:ph type="subTitle" idx="1"/>
          </p:nvPr>
        </p:nvSpPr>
        <p:spPr>
          <a:xfrm>
            <a:off x="1295400" y="3505200"/>
            <a:ext cx="6400800" cy="1752600"/>
          </a:xfrm>
        </p:spPr>
        <p:style>
          <a:lnRef idx="1">
            <a:schemeClr val="dk1"/>
          </a:lnRef>
          <a:fillRef idx="2">
            <a:schemeClr val="dk1"/>
          </a:fillRef>
          <a:effectRef idx="1">
            <a:schemeClr val="dk1"/>
          </a:effectRef>
          <a:fontRef idx="minor">
            <a:schemeClr val="dk1"/>
          </a:fontRef>
        </p:style>
        <p:txBody>
          <a:bodyPr>
            <a:noAutofit/>
          </a:bodyPr>
          <a:lstStyle/>
          <a:p>
            <a:r>
              <a:rPr lang="as-IN" sz="2800" b="1" dirty="0">
                <a:solidFill>
                  <a:srgbClr val="FF0000"/>
                </a:solidFill>
              </a:rPr>
              <a:t>মহানবি (স)-এর জীবনাদর্শ ও অন্যান</a:t>
            </a:r>
            <a:r>
              <a:rPr lang="en-US" sz="2800" b="1" dirty="0" err="1">
                <a:solidFill>
                  <a:srgbClr val="FF0000"/>
                </a:solidFill>
              </a:rPr>
              <a:t>্য</a:t>
            </a:r>
            <a:endParaRPr lang="as-IN" sz="2800" b="1" dirty="0">
              <a:solidFill>
                <a:srgbClr val="FF0000"/>
              </a:solidFill>
            </a:endParaRPr>
          </a:p>
          <a:p>
            <a:r>
              <a:rPr lang="as-IN" sz="2800" b="1" dirty="0">
                <a:solidFill>
                  <a:srgbClr val="FF0000"/>
                </a:solidFill>
              </a:rPr>
              <a:t>নবিগণের পরিচয়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fade">
                                      <p:cBhvr>
                                        <p:cTn id="15" dur="1000"/>
                                        <p:tgtEl>
                                          <p:spTgt spid="3">
                                            <p:bg/>
                                          </p:spTgt>
                                        </p:tgtEl>
                                      </p:cBhvr>
                                    </p:animEffect>
                                    <p:anim calcmode="lin" valueType="num">
                                      <p:cBhvr>
                                        <p:cTn id="16" dur="1000" fill="hold"/>
                                        <p:tgtEl>
                                          <p:spTgt spid="3">
                                            <p:bg/>
                                          </p:spTgt>
                                        </p:tgtEl>
                                        <p:attrNameLst>
                                          <p:attrName>ppt_x</p:attrName>
                                        </p:attrNameLst>
                                      </p:cBhvr>
                                      <p:tavLst>
                                        <p:tav tm="0">
                                          <p:val>
                                            <p:strVal val="#ppt_x"/>
                                          </p:val>
                                        </p:tav>
                                        <p:tav tm="100000">
                                          <p:val>
                                            <p:strVal val="#ppt_x"/>
                                          </p:val>
                                        </p:tav>
                                      </p:tavLst>
                                    </p:anim>
                                    <p:anim calcmode="lin" valueType="num">
                                      <p:cBhvr>
                                        <p:cTn id="17" dur="900" decel="100000" fill="hold"/>
                                        <p:tgtEl>
                                          <p:spTgt spid="3">
                                            <p:bg/>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bg/>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fade">
                                      <p:cBhvr>
                                        <p:cTn id="23" dur="1000"/>
                                        <p:tgtEl>
                                          <p:spTgt spid="3">
                                            <p:txEl>
                                              <p:pRg st="0" end="0"/>
                                            </p:txEl>
                                          </p:spTgt>
                                        </p:tgtEl>
                                      </p:cBhvr>
                                    </p:animEffect>
                                    <p:anim calcmode="lin" valueType="num">
                                      <p:cBhvr>
                                        <p:cTn id="2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fade">
                                      <p:cBhvr>
                                        <p:cTn id="31" dur="1000"/>
                                        <p:tgtEl>
                                          <p:spTgt spid="3">
                                            <p:txEl>
                                              <p:pRg st="1" end="1"/>
                                            </p:txEl>
                                          </p:spTgt>
                                        </p:tgtEl>
                                      </p:cBhvr>
                                    </p:animEffect>
                                    <p:anim calcmode="lin" valueType="num">
                                      <p:cBhvr>
                                        <p:cTn id="3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5181600"/>
            <a:ext cx="8077200" cy="838200"/>
          </a:xfrm>
        </p:spPr>
        <p:txBody>
          <a:bodyPr>
            <a:noAutofit/>
          </a:bodyPr>
          <a:lstStyle/>
          <a:p>
            <a:r>
              <a:rPr lang="en-US" sz="2800" dirty="0"/>
              <a:t>                                      </a:t>
            </a:r>
          </a:p>
        </p:txBody>
      </p:sp>
      <p:pic>
        <p:nvPicPr>
          <p:cNvPr id="16" name="Picture Placeholder 15" descr="index১.jpg"/>
          <p:cNvPicPr>
            <a:picLocks noGrp="1" noChangeAspect="1"/>
          </p:cNvPicPr>
          <p:nvPr>
            <p:ph type="pic" idx="1"/>
          </p:nvPr>
        </p:nvPicPr>
        <p:blipFill>
          <a:blip r:embed="rId2"/>
          <a:srcRect l="12667" r="12667"/>
          <a:stretch>
            <a:fillRect/>
          </a:stretch>
        </p:blipFill>
        <p:spPr>
          <a:xfrm>
            <a:off x="609600" y="304800"/>
            <a:ext cx="7696200" cy="577215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5791200"/>
            <a:ext cx="6324600" cy="769441"/>
          </a:xfrm>
          <a:prstGeom prst="rect">
            <a:avLst/>
          </a:prstGeom>
        </p:spPr>
        <p:txBody>
          <a:bodyPr wrap="square">
            <a:spAutoFit/>
          </a:bodyPr>
          <a:lstStyle/>
          <a:p>
            <a:r>
              <a:rPr lang="en-US" sz="4400" dirty="0"/>
              <a:t>    </a:t>
            </a:r>
          </a:p>
        </p:txBody>
      </p:sp>
      <p:pic>
        <p:nvPicPr>
          <p:cNvPr id="30721" name="Picture 1" descr="C:\Users\MD Masfiq Marjuq\Desktop\১.jpg"/>
          <p:cNvPicPr>
            <a:picLocks noChangeAspect="1" noChangeArrowheads="1"/>
          </p:cNvPicPr>
          <p:nvPr/>
        </p:nvPicPr>
        <p:blipFill>
          <a:blip r:embed="rId2"/>
          <a:srcRect/>
          <a:stretch>
            <a:fillRect/>
          </a:stretch>
        </p:blipFill>
        <p:spPr bwMode="auto">
          <a:xfrm>
            <a:off x="609600" y="240890"/>
            <a:ext cx="8229600" cy="5562600"/>
          </a:xfrm>
          <a:prstGeom prst="rect">
            <a:avLst/>
          </a:prstGeom>
          <a:noFill/>
        </p:spPr>
      </p:pic>
      <p:sp>
        <p:nvSpPr>
          <p:cNvPr id="2" name="Rectangle 1">
            <a:extLst>
              <a:ext uri="{FF2B5EF4-FFF2-40B4-BE49-F238E27FC236}">
                <a16:creationId xmlns:a16="http://schemas.microsoft.com/office/drawing/2014/main" id="{3555FAEC-89F3-43F4-9E0B-AC581B598242}"/>
              </a:ext>
            </a:extLst>
          </p:cNvPr>
          <p:cNvSpPr/>
          <p:nvPr/>
        </p:nvSpPr>
        <p:spPr>
          <a:xfrm rot="10800000" flipV="1">
            <a:off x="876300" y="5803490"/>
            <a:ext cx="76962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s-IN" sz="3200" b="1" dirty="0">
                <a:solidFill>
                  <a:srgbClr val="FFFF00"/>
                </a:solidFill>
              </a:rPr>
              <a:t>মহানবি হযরত মুহাম্মদ (স) এর জীবনাদর্শ</a:t>
            </a:r>
          </a:p>
          <a:p>
            <a:r>
              <a:rPr lang="as-IN" sz="3200" b="1" dirty="0">
                <a:solidFill>
                  <a:srgbClr val="FFFF00"/>
                </a:solidFill>
              </a:rPr>
              <a:t>মহানবি (স)-এর জন্ম ও পরিচয়</a:t>
            </a:r>
            <a:endParaRPr lang="en-US" sz="3200" b="1" dirty="0">
              <a:ln w="22225">
                <a:solidFill>
                  <a:schemeClr val="accent2"/>
                </a:solidFill>
                <a:prstDash val="solid"/>
              </a:ln>
              <a:solidFill>
                <a:schemeClr val="tx1"/>
              </a:solidFill>
              <a:latin typeface="SutonnyMJ" pitchFamily="2" charset="0"/>
              <a:cs typeface="SutonnyMJ" pitchFamily="2"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1659</TotalTime>
  <Words>1424</Words>
  <Application>Microsoft Office PowerPoint</Application>
  <PresentationFormat>On-screen Show (4:3)</PresentationFormat>
  <Paragraphs>73</Paragraphs>
  <Slides>35</Slides>
  <Notes>3</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NikoshBAN</vt:lpstr>
      <vt:lpstr>SutonnyMJ</vt:lpstr>
      <vt:lpstr>Office Theme</vt:lpstr>
      <vt:lpstr>শুভেচ্ছা সবাইকে</vt:lpstr>
      <vt:lpstr>PowerPoint Presentation</vt:lpstr>
      <vt:lpstr>PowerPoint Presentation</vt:lpstr>
      <vt:lpstr>PowerPoint Presentation</vt:lpstr>
      <vt:lpstr>এসো আমরা একটি ভিডিও দেখি</vt:lpstr>
      <vt:lpstr>PowerPoint Presentation</vt:lpstr>
      <vt:lpstr>আজকের পাঠ</vt:lpstr>
      <vt:lpstr>                                      </vt:lpstr>
      <vt:lpstr>PowerPoint Presentation</vt:lpstr>
      <vt:lpstr>PowerPoint Presentation</vt:lpstr>
      <vt:lpstr>PowerPoint Presentation</vt:lpstr>
      <vt:lpstr>PowerPoint Presentation</vt:lpstr>
      <vt:lpstr>তোমরা সবাই ১০৫ পৃষ্ঠা খুলবে</vt:lpstr>
      <vt:lpstr>  মহানবি (স)-এর জীবনাদর্শ ও অন্যান্য নবিগণের পরিচয়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মূল্যায়ন</vt:lpstr>
      <vt:lpstr>PowerPoint Presentation</vt:lpstr>
      <vt:lpstr>PowerPoint Presentation</vt:lpstr>
      <vt:lpstr>PowerPoint Presentation</vt:lpstr>
      <vt:lpstr>শূন্যস্থান পূরণ করি</vt:lpstr>
      <vt:lpstr>PowerPoint Presentation</vt:lpstr>
      <vt:lpstr>মহানবি হযরত মোহাম্মদ (স) মত আমাদের ও সত্যবাদী, বিশ্বাসী, বিচক্ষণ, পরোপকারী, শান্তিকামী হতে হবে।</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শুভেচ্ছা সবাইকে</dc:title>
  <dc:creator>MD Masfiq Marjuq</dc:creator>
  <cp:lastModifiedBy>dell</cp:lastModifiedBy>
  <cp:revision>283</cp:revision>
  <dcterms:created xsi:type="dcterms:W3CDTF">2006-08-16T00:00:00Z</dcterms:created>
  <dcterms:modified xsi:type="dcterms:W3CDTF">2021-03-21T20:05:03Z</dcterms:modified>
</cp:coreProperties>
</file>