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90" r:id="rId2"/>
    <p:sldId id="291" r:id="rId3"/>
    <p:sldId id="260" r:id="rId4"/>
    <p:sldId id="288" r:id="rId5"/>
    <p:sldId id="28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4" r:id="rId24"/>
    <p:sldId id="278" r:id="rId25"/>
    <p:sldId id="281" r:id="rId26"/>
    <p:sldId id="282" r:id="rId27"/>
    <p:sldId id="29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8" d="100"/>
          <a:sy n="118" d="100"/>
        </p:scale>
        <p:origin x="31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040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21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249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20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42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1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617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047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97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98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60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solidFill>
                  <a:prstClr val="white">
                    <a:tint val="75000"/>
                    <a:alpha val="60000"/>
                  </a:prstClr>
                </a:solidFill>
              </a:rPr>
              <a:pPr/>
              <a:t>12/10/2020</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525847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08143" y="441442"/>
            <a:ext cx="10979057" cy="523079"/>
            <a:chOff x="908143" y="441442"/>
            <a:chExt cx="10979057" cy="523079"/>
          </a:xfrm>
        </p:grpSpPr>
        <p:pic>
          <p:nvPicPr>
            <p:cNvPr id="4" name="Picture 3"/>
            <p:cNvPicPr>
              <a:picLocks noChangeAspect="1"/>
            </p:cNvPicPr>
            <p:nvPr/>
          </p:nvPicPr>
          <p:blipFill>
            <a:blip r:embed="rId2"/>
            <a:stretch>
              <a:fillRect/>
            </a:stretch>
          </p:blipFill>
          <p:spPr>
            <a:xfrm>
              <a:off x="908143" y="441442"/>
              <a:ext cx="515215" cy="523079"/>
            </a:xfrm>
            <a:prstGeom prst="rect">
              <a:avLst/>
            </a:prstGeom>
          </p:spPr>
        </p:pic>
        <p:sp>
          <p:nvSpPr>
            <p:cNvPr id="5" name="Snip Single Corner Rectangle 4"/>
            <p:cNvSpPr/>
            <p:nvPr/>
          </p:nvSpPr>
          <p:spPr>
            <a:xfrm>
              <a:off x="1423358" y="492381"/>
              <a:ext cx="10463842" cy="421200"/>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288657" y="1427761"/>
            <a:ext cx="4546121" cy="5292217"/>
            <a:chOff x="6288657" y="1427761"/>
            <a:chExt cx="4546121" cy="5292217"/>
          </a:xfrm>
        </p:grpSpPr>
        <p:sp>
          <p:nvSpPr>
            <p:cNvPr id="6" name="Oval 5"/>
            <p:cNvSpPr/>
            <p:nvPr/>
          </p:nvSpPr>
          <p:spPr>
            <a:xfrm>
              <a:off x="6288657" y="4254013"/>
              <a:ext cx="2644041" cy="2465965"/>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56387">
              <a:off x="7617215" y="1427761"/>
              <a:ext cx="3217563" cy="4273584"/>
            </a:xfrm>
            <a:prstGeom prst="rect">
              <a:avLst/>
            </a:prstGeom>
          </p:spPr>
        </p:pic>
      </p:grpSp>
      <p:sp>
        <p:nvSpPr>
          <p:cNvPr id="3" name="Rectangle 2"/>
          <p:cNvSpPr/>
          <p:nvPr/>
        </p:nvSpPr>
        <p:spPr>
          <a:xfrm>
            <a:off x="1729040" y="3314862"/>
            <a:ext cx="4580627" cy="1991165"/>
          </a:xfrm>
          <a:prstGeom prst="rect">
            <a:avLst/>
          </a:prstGeom>
          <a:noFill/>
        </p:spPr>
        <p:txBody>
          <a:bodyPr wrap="square" lIns="91440" tIns="45720" rIns="91440" bIns="45720">
            <a:spAutoFit/>
          </a:bodyPr>
          <a:lstStyle/>
          <a:p>
            <a:pPr algn="ctr"/>
            <a:r>
              <a:rPr lang="en-US" sz="120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স্বাগতম</a:t>
            </a:r>
            <a:endParaRPr lang="en-US" sz="1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8" name="Rectangle 7"/>
          <p:cNvSpPr/>
          <p:nvPr/>
        </p:nvSpPr>
        <p:spPr>
          <a:xfrm>
            <a:off x="2200327" y="1576809"/>
            <a:ext cx="3596031" cy="671325"/>
          </a:xfrm>
          <a:prstGeom prst="rect">
            <a:avLst/>
          </a:prstGeom>
          <a:noFill/>
        </p:spPr>
        <p:txBody>
          <a:bodyPr wrap="square" lIns="91440" tIns="45720" rIns="91440" bIns="45720">
            <a:spAutoFit/>
          </a:bodyPr>
          <a:lstStyle/>
          <a:p>
            <a:pPr algn="ctr"/>
            <a:r>
              <a:rPr lang="en-US" sz="36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প্রিয়</a:t>
            </a:r>
            <a:r>
              <a:rPr lang="en-US" sz="3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শিক্ষার্থীবৃন্দ</a:t>
            </a:r>
            <a:endParaRPr lang="en-US" sz="36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9" name="Rectangle 8"/>
          <p:cNvSpPr/>
          <p:nvPr/>
        </p:nvSpPr>
        <p:spPr>
          <a:xfrm>
            <a:off x="1423358" y="2002619"/>
            <a:ext cx="5191992" cy="646331"/>
          </a:xfrm>
          <a:prstGeom prst="rect">
            <a:avLst/>
          </a:prstGeom>
          <a:noFill/>
        </p:spPr>
        <p:txBody>
          <a:bodyPr wrap="square" lIns="91440" tIns="45720" rIns="91440" bIns="45720">
            <a:spAutoFit/>
          </a:bodyPr>
          <a:lstStyle/>
          <a:p>
            <a:pPr algn="ctr"/>
            <a:r>
              <a:rPr lang="en-US" sz="36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আজকের</a:t>
            </a:r>
            <a:r>
              <a:rPr lang="en-US" sz="3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ক্লাসে</a:t>
            </a:r>
            <a:r>
              <a:rPr lang="en-US" sz="3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সবাইকে</a:t>
            </a:r>
            <a:r>
              <a:rPr lang="en-US" sz="3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en-US" sz="36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2647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40" y="360607"/>
            <a:ext cx="9773433" cy="1094706"/>
          </a:xfrm>
        </p:spPr>
        <p:txBody>
          <a:bodyPr>
            <a:normAutofit fontScale="90000"/>
          </a:bodyPr>
          <a:lstStyle/>
          <a:p>
            <a:pPr algn="just"/>
            <a:r>
              <a:rPr lang="en-US" sz="2700" dirty="0" smtClean="0">
                <a:solidFill>
                  <a:srgbClr val="00B050"/>
                </a:solidFill>
                <a:latin typeface="SutonnyMJ" pitchFamily="2" charset="0"/>
              </a:rPr>
              <a:t>2।</a:t>
            </a:r>
            <a:r>
              <a:rPr lang="en-US" sz="2700" cap="none" dirty="0">
                <a:ln>
                  <a:noFill/>
                </a:ln>
                <a:solidFill>
                  <a:srgbClr val="00B050"/>
                </a:solidFill>
                <a:latin typeface="Times New Roman" panose="02020603050405020304" pitchFamily="18" charset="0"/>
                <a:cs typeface="Times New Roman" panose="02020603050405020304" pitchFamily="18" charset="0"/>
              </a:rPr>
              <a:t> DNA </a:t>
            </a:r>
            <a:r>
              <a:rPr lang="en-US" sz="2700" dirty="0" err="1" smtClean="0">
                <a:solidFill>
                  <a:srgbClr val="00B050"/>
                </a:solidFill>
                <a:latin typeface="SutonnyMJ" pitchFamily="2" charset="0"/>
              </a:rPr>
              <a:t>এর</a:t>
            </a:r>
            <a:r>
              <a:rPr lang="en-US" sz="2700" dirty="0" smtClean="0">
                <a:solidFill>
                  <a:srgbClr val="00B050"/>
                </a:solidFill>
                <a:latin typeface="SutonnyMJ" pitchFamily="2" charset="0"/>
              </a:rPr>
              <a:t> </a:t>
            </a:r>
            <a:r>
              <a:rPr lang="en-US" sz="2700" dirty="0" err="1" smtClean="0">
                <a:solidFill>
                  <a:srgbClr val="00B050"/>
                </a:solidFill>
                <a:latin typeface="SutonnyMJ" pitchFamily="2" charset="0"/>
              </a:rPr>
              <a:t>বাহক</a:t>
            </a:r>
            <a:r>
              <a:rPr lang="en-US" sz="2700" dirty="0" smtClean="0">
                <a:solidFill>
                  <a:srgbClr val="00B050"/>
                </a:solidFill>
                <a:latin typeface="SutonnyMJ" pitchFamily="2" charset="0"/>
              </a:rPr>
              <a:t> </a:t>
            </a:r>
            <a:r>
              <a:rPr lang="en-US" sz="2700" dirty="0" err="1" smtClean="0">
                <a:solidFill>
                  <a:srgbClr val="00B050"/>
                </a:solidFill>
                <a:latin typeface="SutonnyMJ" pitchFamily="2" charset="0"/>
              </a:rPr>
              <a:t>নির্বাচনঃ</a:t>
            </a:r>
            <a:r>
              <a:rPr lang="en-US" sz="2700" dirty="0" smtClean="0">
                <a:solidFill>
                  <a:srgbClr val="00B050"/>
                </a:solidFill>
                <a:latin typeface="SutonnyMJ" pitchFamily="2"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DNA</a:t>
            </a:r>
            <a:r>
              <a:rPr lang="en-US" sz="2000" cap="none" dirty="0" err="1" smtClean="0">
                <a:ln>
                  <a:noFill/>
                </a:ln>
                <a:solidFill>
                  <a:prstClr val="white"/>
                </a:solidFill>
                <a:latin typeface="SutonnyMJ" pitchFamily="2" charset="0"/>
                <a:cs typeface="Times New Roman" panose="02020603050405020304" pitchFamily="18" charset="0"/>
              </a:rPr>
              <a:t>কে</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বহন</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করার</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জন্য</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বাহক</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হিসেবে</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smtClean="0">
                <a:ln>
                  <a:noFill/>
                </a:ln>
                <a:solidFill>
                  <a:prstClr val="white"/>
                </a:solidFill>
                <a:latin typeface="Times New Roman" panose="02020603050405020304" pitchFamily="18" charset="0"/>
                <a:cs typeface="Times New Roman" panose="02020603050405020304" pitchFamily="18" charset="0"/>
              </a:rPr>
              <a:t>E-coli</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কে</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নির্বাচন</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করা</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হয়</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এই</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বাহকের</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প্লাজমিডকে</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smtClean="0">
                <a:ln>
                  <a:noFill/>
                </a:ln>
                <a:solidFill>
                  <a:prstClr val="white"/>
                </a:solidFill>
                <a:latin typeface="Times New Roman" panose="02020603050405020304" pitchFamily="18" charset="0"/>
                <a:cs typeface="Times New Roman" panose="02020603050405020304" pitchFamily="18" charset="0"/>
              </a:rPr>
              <a:t>DNA</a:t>
            </a:r>
            <a:r>
              <a:rPr lang="en-US" sz="2000" cap="none" dirty="0" smtClean="0">
                <a:ln>
                  <a:noFill/>
                </a:ln>
                <a:solidFill>
                  <a:prstClr val="white"/>
                </a:solidFill>
                <a:latin typeface="SutonnyMJ" pitchFamily="2" charset="0"/>
                <a:cs typeface="Times New Roman" panose="02020603050405020304" pitchFamily="18" charset="0"/>
              </a:rPr>
              <a:t>-র </a:t>
            </a:r>
            <a:r>
              <a:rPr lang="en-US" sz="2000" cap="none" dirty="0" err="1" smtClean="0">
                <a:ln>
                  <a:noFill/>
                </a:ln>
                <a:solidFill>
                  <a:prstClr val="white"/>
                </a:solidFill>
                <a:latin typeface="SutonnyMJ" pitchFamily="2" charset="0"/>
                <a:cs typeface="Times New Roman" panose="02020603050405020304" pitchFamily="18" charset="0"/>
              </a:rPr>
              <a:t>সাথে</a:t>
            </a:r>
            <a:r>
              <a:rPr lang="en-US" sz="2000" cap="none" dirty="0" smtClean="0">
                <a:ln>
                  <a:noFill/>
                </a:ln>
                <a:solidFill>
                  <a:prstClr val="white"/>
                </a:solidFill>
                <a:latin typeface="SutonnyMJ" pitchFamily="2" charset="0"/>
                <a:cs typeface="Times New Roman" panose="02020603050405020304" pitchFamily="18" charset="0"/>
              </a:rPr>
              <a:t> </a:t>
            </a:r>
            <a:r>
              <a:rPr lang="en-US" sz="2000" cap="none" dirty="0" err="1" smtClean="0">
                <a:ln>
                  <a:noFill/>
                </a:ln>
                <a:solidFill>
                  <a:prstClr val="white"/>
                </a:solidFill>
                <a:latin typeface="SutonnyMJ" pitchFamily="2" charset="0"/>
                <a:cs typeface="Times New Roman" panose="02020603050405020304" pitchFamily="18" charset="0"/>
              </a:rPr>
              <a:t>যুক্ত</a:t>
            </a:r>
            <a:r>
              <a:rPr lang="en-US" sz="2000" dirty="0" smtClean="0">
                <a:latin typeface="SutonnyMJ" pitchFamily="2" charset="0"/>
              </a:rPr>
              <a:t> </a:t>
            </a:r>
            <a:r>
              <a:rPr lang="en-US" sz="2000" dirty="0" err="1" smtClean="0">
                <a:latin typeface="SutonnyMJ" pitchFamily="2" charset="0"/>
              </a:rPr>
              <a:t>করার</a:t>
            </a:r>
            <a:r>
              <a:rPr lang="en-US" sz="2000" dirty="0" smtClean="0">
                <a:latin typeface="SutonnyMJ" pitchFamily="2" charset="0"/>
              </a:rPr>
              <a:t> </a:t>
            </a:r>
            <a:r>
              <a:rPr lang="en-US" sz="2000" dirty="0" err="1" smtClean="0">
                <a:latin typeface="SutonnyMJ" pitchFamily="2" charset="0"/>
              </a:rPr>
              <a:t>জন্য</a:t>
            </a:r>
            <a:r>
              <a:rPr lang="en-US" sz="2000" dirty="0" smtClean="0">
                <a:latin typeface="SutonnyMJ" pitchFamily="2" charset="0"/>
              </a:rPr>
              <a:t> </a:t>
            </a:r>
            <a:r>
              <a:rPr lang="en-US" sz="2000" dirty="0" err="1" smtClean="0">
                <a:latin typeface="SutonnyMJ" pitchFamily="2" charset="0"/>
              </a:rPr>
              <a:t>ব্যবহার</a:t>
            </a:r>
            <a:r>
              <a:rPr lang="en-US" sz="2000" dirty="0" smtClean="0">
                <a:latin typeface="SutonnyMJ" pitchFamily="2" charset="0"/>
              </a:rPr>
              <a:t> </a:t>
            </a:r>
            <a:r>
              <a:rPr lang="en-US" sz="2000" dirty="0" err="1" smtClean="0">
                <a:latin typeface="SutonnyMJ" pitchFamily="2" charset="0"/>
              </a:rPr>
              <a:t>করা</a:t>
            </a:r>
            <a:r>
              <a:rPr lang="en-US" sz="2000" dirty="0" smtClean="0">
                <a:latin typeface="SutonnyMJ" pitchFamily="2" charset="0"/>
              </a:rPr>
              <a:t> </a:t>
            </a:r>
            <a:r>
              <a:rPr lang="en-US" sz="2000" dirty="0" err="1" smtClean="0">
                <a:latin typeface="SutonnyMJ" pitchFamily="2" charset="0"/>
              </a:rPr>
              <a:t>হয়</a:t>
            </a:r>
            <a:r>
              <a:rPr lang="en-US" sz="2000" dirty="0" smtClean="0">
                <a:latin typeface="SutonnyMJ" pitchFamily="2" charset="0"/>
              </a:rPr>
              <a:t>। </a:t>
            </a:r>
            <a:r>
              <a:rPr lang="en-US" sz="2000" dirty="0" err="1" smtClean="0">
                <a:latin typeface="SutonnyMJ" pitchFamily="2" charset="0"/>
              </a:rPr>
              <a:t>ব্যাকটেরিয়া</a:t>
            </a:r>
            <a:r>
              <a:rPr lang="en-US" sz="2000" dirty="0" smtClean="0">
                <a:latin typeface="SutonnyMJ" pitchFamily="2" charset="0"/>
              </a:rPr>
              <a:t> </a:t>
            </a:r>
            <a:r>
              <a:rPr lang="en-US" sz="2000" dirty="0" err="1" smtClean="0">
                <a:latin typeface="SutonnyMJ" pitchFamily="2" charset="0"/>
              </a:rPr>
              <a:t>দেহে</a:t>
            </a:r>
            <a:r>
              <a:rPr lang="en-US" sz="2000" dirty="0" smtClean="0">
                <a:latin typeface="SutonnyMJ" pitchFamily="2" charset="0"/>
              </a:rPr>
              <a:t> </a:t>
            </a:r>
            <a:r>
              <a:rPr lang="en-US" sz="2000" dirty="0" err="1" smtClean="0">
                <a:latin typeface="SutonnyMJ" pitchFamily="2" charset="0"/>
              </a:rPr>
              <a:t>সাধারণ</a:t>
            </a:r>
            <a:r>
              <a:rPr lang="en-US" sz="2000" dirty="0" smtClean="0">
                <a:latin typeface="SutonnyMJ" pitchFamily="2" charset="0"/>
              </a:rPr>
              <a:t> </a:t>
            </a:r>
            <a:r>
              <a:rPr lang="en-US" sz="2000" cap="none" dirty="0">
                <a:ln>
                  <a:noFill/>
                </a:ln>
                <a:solidFill>
                  <a:prstClr val="white"/>
                </a:solidFill>
                <a:latin typeface="Times New Roman" panose="02020603050405020304" pitchFamily="18" charset="0"/>
                <a:cs typeface="Times New Roman" panose="02020603050405020304" pitchFamily="18" charset="0"/>
              </a:rPr>
              <a:t>DNA </a:t>
            </a:r>
            <a:r>
              <a:rPr lang="en-US" sz="2000" dirty="0" err="1" smtClean="0">
                <a:latin typeface="SutonnyMJ" pitchFamily="2" charset="0"/>
              </a:rPr>
              <a:t>অণু</a:t>
            </a:r>
            <a:r>
              <a:rPr lang="en-US" sz="2000" dirty="0" smtClean="0">
                <a:latin typeface="SutonnyMJ" pitchFamily="2" charset="0"/>
              </a:rPr>
              <a:t> </a:t>
            </a:r>
            <a:r>
              <a:rPr lang="en-US" sz="2000" dirty="0" err="1" smtClean="0">
                <a:latin typeface="SutonnyMJ" pitchFamily="2" charset="0"/>
              </a:rPr>
              <a:t>ছাড়াও</a:t>
            </a:r>
            <a:r>
              <a:rPr lang="en-US" sz="2000" dirty="0" smtClean="0">
                <a:latin typeface="SutonnyMJ" pitchFamily="2" charset="0"/>
              </a:rPr>
              <a:t> </a:t>
            </a:r>
            <a:r>
              <a:rPr lang="en-US" sz="2000" dirty="0" err="1" smtClean="0">
                <a:latin typeface="SutonnyMJ" pitchFamily="2" charset="0"/>
              </a:rPr>
              <a:t>অতিরিক্ত</a:t>
            </a:r>
            <a:r>
              <a:rPr lang="en-US" sz="2000" dirty="0" smtClean="0">
                <a:latin typeface="SutonnyMJ" pitchFamily="2" charset="0"/>
              </a:rPr>
              <a:t> </a:t>
            </a:r>
            <a:r>
              <a:rPr lang="en-US" sz="2000" dirty="0" err="1" smtClean="0">
                <a:latin typeface="SutonnyMJ" pitchFamily="2" charset="0"/>
              </a:rPr>
              <a:t>স্বনিয়ন্ত্রিত</a:t>
            </a:r>
            <a:r>
              <a:rPr lang="en-US" sz="2000" dirty="0" smtClean="0">
                <a:latin typeface="SutonnyMJ" pitchFamily="2" charset="0"/>
              </a:rPr>
              <a:t> </a:t>
            </a:r>
            <a:r>
              <a:rPr lang="en-US" sz="2000" dirty="0" err="1" smtClean="0">
                <a:latin typeface="SutonnyMJ" pitchFamily="2" charset="0"/>
              </a:rPr>
              <a:t>বৃত্তকার</a:t>
            </a:r>
            <a:r>
              <a:rPr lang="en-US" sz="2000" dirty="0" smtClean="0">
                <a:latin typeface="SutonnyMJ" pitchFamily="2" charset="0"/>
              </a:rPr>
              <a:t> </a:t>
            </a:r>
            <a:r>
              <a:rPr lang="en-US" sz="2000" dirty="0" err="1" smtClean="0">
                <a:latin typeface="SutonnyMJ" pitchFamily="2" charset="0"/>
              </a:rPr>
              <a:t>যে</a:t>
            </a:r>
            <a:r>
              <a:rPr lang="en-US" sz="2000" dirty="0" smtClean="0">
                <a:latin typeface="SutonnyMJ" pitchFamily="2" charset="0"/>
              </a:rPr>
              <a:t> </a:t>
            </a:r>
            <a:r>
              <a:rPr lang="en-US" sz="2000" cap="none" dirty="0">
                <a:ln>
                  <a:noFill/>
                </a:ln>
                <a:solidFill>
                  <a:prstClr val="white"/>
                </a:solidFill>
                <a:latin typeface="Times New Roman" panose="02020603050405020304" pitchFamily="18" charset="0"/>
                <a:cs typeface="Times New Roman" panose="02020603050405020304" pitchFamily="18" charset="0"/>
              </a:rPr>
              <a:t>DNA </a:t>
            </a:r>
            <a:r>
              <a:rPr lang="en-US" sz="2000" dirty="0" err="1" smtClean="0">
                <a:latin typeface="SutonnyMJ" pitchFamily="2" charset="0"/>
              </a:rPr>
              <a:t>থাকে</a:t>
            </a:r>
            <a:r>
              <a:rPr lang="en-US" sz="2000" dirty="0" smtClean="0">
                <a:latin typeface="SutonnyMJ" pitchFamily="2" charset="0"/>
              </a:rPr>
              <a:t> </a:t>
            </a:r>
            <a:r>
              <a:rPr lang="en-US" sz="2000" dirty="0" err="1" smtClean="0">
                <a:latin typeface="SutonnyMJ" pitchFamily="2" charset="0"/>
              </a:rPr>
              <a:t>তাকে</a:t>
            </a:r>
            <a:r>
              <a:rPr lang="en-US" sz="2000" dirty="0" smtClean="0">
                <a:latin typeface="SutonnyMJ" pitchFamily="2" charset="0"/>
              </a:rPr>
              <a:t> </a:t>
            </a:r>
            <a:r>
              <a:rPr lang="en-US" sz="2000" dirty="0" err="1" smtClean="0">
                <a:latin typeface="SutonnyMJ" pitchFamily="2" charset="0"/>
              </a:rPr>
              <a:t>প্লাজমিড</a:t>
            </a:r>
            <a:r>
              <a:rPr lang="en-US" sz="2000" dirty="0" smtClean="0">
                <a:latin typeface="SutonnyMJ" pitchFamily="2" charset="0"/>
              </a:rPr>
              <a:t> </a:t>
            </a:r>
            <a:r>
              <a:rPr lang="en-US" sz="2000" dirty="0" err="1" smtClean="0">
                <a:latin typeface="SutonnyMJ" pitchFamily="2" charset="0"/>
              </a:rPr>
              <a:t>বলে</a:t>
            </a:r>
            <a:r>
              <a:rPr lang="en-US" sz="2000" dirty="0" smtClean="0">
                <a:latin typeface="SutonnyMJ" pitchFamily="2" charset="0"/>
              </a:rPr>
              <a:t>।</a:t>
            </a:r>
            <a:endParaRPr lang="en-US" sz="20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381" y="1633762"/>
            <a:ext cx="5295238" cy="3590476"/>
          </a:xfrm>
          <a:prstGeom prst="rect">
            <a:avLst/>
          </a:prstGeom>
        </p:spPr>
      </p:pic>
    </p:spTree>
    <p:extLst>
      <p:ext uri="{BB962C8B-B14F-4D97-AF65-F5344CB8AC3E}">
        <p14:creationId xmlns:p14="http://schemas.microsoft.com/office/powerpoint/2010/main" val="17966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80" y="306589"/>
            <a:ext cx="9258279" cy="904025"/>
          </a:xfrm>
        </p:spPr>
        <p:txBody>
          <a:bodyPr>
            <a:noAutofit/>
          </a:bodyPr>
          <a:lstStyle/>
          <a:p>
            <a:r>
              <a:rPr lang="en-US" sz="2400" cap="none" dirty="0" smtClean="0">
                <a:ln>
                  <a:noFill/>
                </a:ln>
                <a:solidFill>
                  <a:srgbClr val="00B050"/>
                </a:solidFill>
                <a:latin typeface="SutonnyMJ" pitchFamily="2" charset="0"/>
                <a:cs typeface="Times New Roman" panose="02020603050405020304" pitchFamily="18" charset="0"/>
              </a:rPr>
              <a:t>3। </a:t>
            </a:r>
            <a:r>
              <a:rPr lang="en-US" sz="2400" cap="none" dirty="0" smtClean="0">
                <a:ln>
                  <a:noFill/>
                </a:ln>
                <a:solidFill>
                  <a:srgbClr val="00B050"/>
                </a:solidFill>
                <a:latin typeface="Times New Roman" panose="02020603050405020304" pitchFamily="18" charset="0"/>
                <a:cs typeface="Times New Roman" panose="02020603050405020304" pitchFamily="18" charset="0"/>
              </a:rPr>
              <a:t>DNA </a:t>
            </a:r>
            <a:r>
              <a:rPr lang="en-US" sz="2400" cap="none" dirty="0" err="1" smtClean="0">
                <a:ln>
                  <a:noFill/>
                </a:ln>
                <a:solidFill>
                  <a:srgbClr val="00B050"/>
                </a:solidFill>
                <a:latin typeface="Times New Roman" panose="02020603050405020304" pitchFamily="18" charset="0"/>
                <a:cs typeface="Times New Roman" panose="02020603050405020304" pitchFamily="18" charset="0"/>
              </a:rPr>
              <a:t>খন্ড</a:t>
            </a:r>
            <a:r>
              <a:rPr lang="en-US" sz="2400" cap="none" dirty="0" smtClean="0">
                <a:ln>
                  <a:noFill/>
                </a:ln>
                <a:solidFill>
                  <a:srgbClr val="00B050"/>
                </a:solidFill>
                <a:latin typeface="Times New Roman" panose="02020603050405020304" pitchFamily="18" charset="0"/>
                <a:cs typeface="Times New Roman" panose="02020603050405020304" pitchFamily="18" charset="0"/>
              </a:rPr>
              <a:t> </a:t>
            </a:r>
            <a:r>
              <a:rPr lang="en-US" sz="2400" cap="none" dirty="0" err="1" smtClean="0">
                <a:ln>
                  <a:noFill/>
                </a:ln>
                <a:solidFill>
                  <a:srgbClr val="00B050"/>
                </a:solidFill>
                <a:latin typeface="SutonnyMJ" pitchFamily="2" charset="0"/>
                <a:cs typeface="Times New Roman" panose="02020603050405020304" pitchFamily="18" charset="0"/>
              </a:rPr>
              <a:t>কর্তনঃ</a:t>
            </a:r>
            <a:r>
              <a:rPr lang="en-US" sz="2400" cap="none" dirty="0" smtClean="0">
                <a:ln>
                  <a:noFill/>
                </a:ln>
                <a:solidFill>
                  <a:srgbClr val="00B050"/>
                </a:solidFill>
                <a:latin typeface="SutonnyMJ" pitchFamily="2" charset="0"/>
                <a:cs typeface="Times New Roman" panose="02020603050405020304" pitchFamily="18" charset="0"/>
              </a:rPr>
              <a:t> </a:t>
            </a:r>
            <a:r>
              <a:rPr lang="en-US" sz="2400" cap="none" dirty="0" err="1" smtClean="0">
                <a:ln>
                  <a:noFill/>
                </a:ln>
                <a:solidFill>
                  <a:srgbClr val="00B050"/>
                </a:solidFill>
                <a:latin typeface="SutonnyMJ" pitchFamily="2" charset="0"/>
                <a:cs typeface="Times New Roman" panose="02020603050405020304" pitchFamily="18" charset="0"/>
              </a:rPr>
              <a:t>নির্দিষ্ট</a:t>
            </a:r>
            <a:r>
              <a:rPr lang="en-US" sz="2400" cap="none" dirty="0" smtClean="0">
                <a:ln>
                  <a:noFill/>
                </a:ln>
                <a:solidFill>
                  <a:srgbClr val="00B050"/>
                </a:solidFill>
                <a:latin typeface="SutonnyMJ" pitchFamily="2" charset="0"/>
                <a:cs typeface="Times New Roman" panose="02020603050405020304" pitchFamily="18" charset="0"/>
              </a:rPr>
              <a:t> </a:t>
            </a:r>
            <a:r>
              <a:rPr lang="en-US" sz="2400" cap="none" dirty="0" err="1" smtClean="0">
                <a:ln>
                  <a:noFill/>
                </a:ln>
                <a:solidFill>
                  <a:prstClr val="white"/>
                </a:solidFill>
                <a:latin typeface="SutonnyMJ" pitchFamily="2" charset="0"/>
                <a:cs typeface="Times New Roman" panose="02020603050405020304" pitchFamily="18" charset="0"/>
              </a:rPr>
              <a:t>রেস্ট্রিকশন</a:t>
            </a:r>
            <a:r>
              <a:rPr lang="en-US" sz="2400" cap="none" dirty="0" smtClean="0">
                <a:ln>
                  <a:noFill/>
                </a:ln>
                <a:solidFill>
                  <a:prstClr val="white"/>
                </a:solidFill>
                <a:latin typeface="SutonnyMJ" pitchFamily="2" charset="0"/>
                <a:cs typeface="Times New Roman" panose="02020603050405020304" pitchFamily="18" charset="0"/>
              </a:rPr>
              <a:t> </a:t>
            </a:r>
            <a:r>
              <a:rPr lang="en-US" sz="2400" cap="none" dirty="0" err="1" smtClean="0">
                <a:ln>
                  <a:noFill/>
                </a:ln>
                <a:solidFill>
                  <a:prstClr val="white"/>
                </a:solidFill>
                <a:latin typeface="SutonnyMJ" pitchFamily="2" charset="0"/>
                <a:cs typeface="Times New Roman" panose="02020603050405020304" pitchFamily="18" charset="0"/>
              </a:rPr>
              <a:t>এনজাইম</a:t>
            </a:r>
            <a:r>
              <a:rPr lang="en-US" sz="2400" cap="none" dirty="0" smtClean="0">
                <a:ln>
                  <a:noFill/>
                </a:ln>
                <a:solidFill>
                  <a:prstClr val="white"/>
                </a:solidFill>
                <a:latin typeface="SutonnyMJ" pitchFamily="2" charset="0"/>
                <a:cs typeface="Times New Roman" panose="02020603050405020304" pitchFamily="18" charset="0"/>
              </a:rPr>
              <a:t> </a:t>
            </a:r>
            <a:r>
              <a:rPr lang="en-US" sz="2400" cap="none" dirty="0" err="1" smtClean="0">
                <a:ln>
                  <a:noFill/>
                </a:ln>
                <a:solidFill>
                  <a:prstClr val="white"/>
                </a:solidFill>
                <a:latin typeface="SutonnyMJ" pitchFamily="2" charset="0"/>
                <a:cs typeface="Times New Roman" panose="02020603050405020304" pitchFamily="18" charset="0"/>
              </a:rPr>
              <a:t>ব্যবহার</a:t>
            </a:r>
            <a:r>
              <a:rPr lang="en-US" sz="2400" cap="none" dirty="0" smtClean="0">
                <a:ln>
                  <a:noFill/>
                </a:ln>
                <a:solidFill>
                  <a:prstClr val="white"/>
                </a:solidFill>
                <a:latin typeface="SutonnyMJ" pitchFamily="2" charset="0"/>
                <a:cs typeface="Times New Roman" panose="02020603050405020304" pitchFamily="18" charset="0"/>
              </a:rPr>
              <a:t> </a:t>
            </a:r>
            <a:r>
              <a:rPr lang="en-US" sz="2400" cap="none" dirty="0" err="1" smtClean="0">
                <a:ln>
                  <a:noFill/>
                </a:ln>
                <a:solidFill>
                  <a:prstClr val="white"/>
                </a:solidFill>
                <a:latin typeface="SutonnyMJ" pitchFamily="2" charset="0"/>
                <a:cs typeface="Times New Roman" panose="02020603050405020304" pitchFamily="18" charset="0"/>
              </a:rPr>
              <a:t>করে</a:t>
            </a:r>
            <a:r>
              <a:rPr lang="en-US" sz="2400" cap="none" dirty="0" smtClean="0">
                <a:ln>
                  <a:noFill/>
                </a:ln>
                <a:solidFill>
                  <a:prstClr val="white"/>
                </a:solidFill>
                <a:latin typeface="SutonnyMJ" pitchFamily="2" charset="0"/>
                <a:cs typeface="Times New Roman" panose="02020603050405020304" pitchFamily="18" charset="0"/>
              </a:rPr>
              <a:t> </a:t>
            </a:r>
            <a:r>
              <a:rPr lang="en-US" sz="2400" cap="none" dirty="0" err="1" smtClean="0">
                <a:ln>
                  <a:noFill/>
                </a:ln>
                <a:solidFill>
                  <a:prstClr val="white"/>
                </a:solidFill>
                <a:latin typeface="SutonnyMJ" pitchFamily="2" charset="0"/>
                <a:cs typeface="Times New Roman" panose="02020603050405020304" pitchFamily="18" charset="0"/>
              </a:rPr>
              <a:t>নির্বাচিত</a:t>
            </a:r>
            <a:r>
              <a:rPr lang="en-US" sz="2400" cap="none" dirty="0" smtClean="0">
                <a:ln>
                  <a:noFill/>
                </a:ln>
                <a:solidFill>
                  <a:prstClr val="white"/>
                </a:solidFill>
                <a:latin typeface="SutonnyMJ" pitchFamily="2" charset="0"/>
                <a:cs typeface="Times New Roman" panose="02020603050405020304" pitchFamily="18" charset="0"/>
              </a:rPr>
              <a:t> </a:t>
            </a:r>
            <a:r>
              <a:rPr lang="en-US" sz="2400" cap="none" dirty="0" smtClean="0">
                <a:ln>
                  <a:noFill/>
                </a:ln>
                <a:solidFill>
                  <a:prstClr val="white"/>
                </a:solidFill>
                <a:latin typeface="Times New Roman" panose="02020603050405020304" pitchFamily="18" charset="0"/>
                <a:cs typeface="Times New Roman" panose="02020603050405020304" pitchFamily="18" charset="0"/>
              </a:rPr>
              <a:t>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হতে</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সুবিধামত</a:t>
            </a:r>
            <a:r>
              <a:rPr lang="en-US" sz="2400" cap="none" dirty="0" smtClean="0">
                <a:ln>
                  <a:noFill/>
                </a:ln>
                <a:solidFill>
                  <a:prstClr val="white"/>
                </a:solidFill>
                <a:latin typeface="Times New Roman" panose="02020603050405020304" pitchFamily="18" charset="0"/>
                <a:cs typeface="Times New Roman" panose="02020603050405020304" pitchFamily="18" charset="0"/>
              </a:rPr>
              <a:t> 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অংশটি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নিতে</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হয়</a:t>
            </a:r>
            <a:r>
              <a:rPr lang="en-US" sz="2400" cap="none" dirty="0" smtClean="0">
                <a:ln>
                  <a:noFill/>
                </a:ln>
                <a:solidFill>
                  <a:prstClr val="white"/>
                </a:solidFill>
                <a:latin typeface="Times New Roman" panose="02020603050405020304" pitchFamily="18" charset="0"/>
                <a:cs typeface="Times New Roman" panose="02020603050405020304" pitchFamily="18" charset="0"/>
              </a:rPr>
              <a:t>।</a:t>
            </a:r>
            <a:endParaRPr lang="en-US" sz="24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619" y="1657571"/>
            <a:ext cx="4104762" cy="3542857"/>
          </a:xfrm>
          <a:prstGeom prst="rect">
            <a:avLst/>
          </a:prstGeom>
        </p:spPr>
      </p:pic>
    </p:spTree>
    <p:extLst>
      <p:ext uri="{BB962C8B-B14F-4D97-AF65-F5344CB8AC3E}">
        <p14:creationId xmlns:p14="http://schemas.microsoft.com/office/powerpoint/2010/main" val="12402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22" y="296215"/>
            <a:ext cx="9734798" cy="1558344"/>
          </a:xfrm>
        </p:spPr>
        <p:txBody>
          <a:bodyPr>
            <a:normAutofit/>
          </a:bodyPr>
          <a:lstStyle/>
          <a:p>
            <a:r>
              <a:rPr lang="en-US" sz="2400" dirty="0" smtClean="0">
                <a:solidFill>
                  <a:srgbClr val="00B050"/>
                </a:solidFill>
                <a:latin typeface="SutonnyMJ" pitchFamily="2" charset="0"/>
              </a:rPr>
              <a:t>4। </a:t>
            </a:r>
            <a:r>
              <a:rPr lang="en-US" sz="2400" dirty="0" err="1" smtClean="0">
                <a:solidFill>
                  <a:srgbClr val="00B050"/>
                </a:solidFill>
                <a:latin typeface="SutonnyMJ" pitchFamily="2" charset="0"/>
              </a:rPr>
              <a:t>কর্তনকৃত</a:t>
            </a:r>
            <a:r>
              <a:rPr lang="en-US" sz="2400" dirty="0" smtClean="0">
                <a:solidFill>
                  <a:srgbClr val="00B050"/>
                </a:solidFill>
                <a:latin typeface="SutonnyMJ" pitchFamily="2" charset="0"/>
              </a:rPr>
              <a:t> </a:t>
            </a:r>
            <a:r>
              <a:rPr lang="en-US" sz="2400" cap="none" dirty="0" smtClean="0">
                <a:ln>
                  <a:noFill/>
                </a:ln>
                <a:solidFill>
                  <a:srgbClr val="00B050"/>
                </a:solidFill>
                <a:latin typeface="Times New Roman" panose="02020603050405020304" pitchFamily="18" charset="0"/>
                <a:cs typeface="Times New Roman" panose="02020603050405020304" pitchFamily="18" charset="0"/>
              </a:rPr>
              <a:t>DNA </a:t>
            </a:r>
            <a:r>
              <a:rPr lang="en-US" sz="2400" cap="none" dirty="0" err="1" smtClean="0">
                <a:ln>
                  <a:noFill/>
                </a:ln>
                <a:solidFill>
                  <a:srgbClr val="00B050"/>
                </a:solidFill>
                <a:latin typeface="Times New Roman" panose="02020603050405020304" pitchFamily="18" charset="0"/>
                <a:cs typeface="Times New Roman" panose="02020603050405020304" pitchFamily="18" charset="0"/>
              </a:rPr>
              <a:t>খন্ড</a:t>
            </a:r>
            <a:r>
              <a:rPr lang="en-US" sz="2400" cap="none" dirty="0" smtClean="0">
                <a:ln>
                  <a:noFill/>
                </a:ln>
                <a:solidFill>
                  <a:srgbClr val="00B050"/>
                </a:solidFill>
                <a:latin typeface="Times New Roman" panose="02020603050405020304" pitchFamily="18" charset="0"/>
                <a:cs typeface="Times New Roman" panose="02020603050405020304" pitchFamily="18" charset="0"/>
              </a:rPr>
              <a:t> </a:t>
            </a:r>
            <a:r>
              <a:rPr lang="en-US" sz="2400" cap="none" dirty="0" err="1" smtClean="0">
                <a:ln>
                  <a:noFill/>
                </a:ln>
                <a:solidFill>
                  <a:srgbClr val="00B050"/>
                </a:solidFill>
                <a:latin typeface="Times New Roman" panose="02020603050405020304" pitchFamily="18" charset="0"/>
                <a:cs typeface="Times New Roman" panose="02020603050405020304" pitchFamily="18" charset="0"/>
              </a:rPr>
              <a:t>প্রতিস্থাপনঃ</a:t>
            </a:r>
            <a:r>
              <a:rPr lang="en-US" sz="2400" cap="none" dirty="0" smtClean="0">
                <a:ln>
                  <a:noFill/>
                </a:ln>
                <a:solidFill>
                  <a:srgbClr val="00B050"/>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কর্তনকৃত</a:t>
            </a:r>
            <a:r>
              <a:rPr lang="en-US" sz="2400" cap="none" dirty="0" smtClean="0">
                <a:ln>
                  <a:noFill/>
                </a:ln>
                <a:solidFill>
                  <a:prstClr val="white"/>
                </a:solidFill>
                <a:latin typeface="Times New Roman" panose="02020603050405020304" pitchFamily="18" charset="0"/>
                <a:cs typeface="Times New Roman" panose="02020603050405020304" pitchFamily="18" charset="0"/>
              </a:rPr>
              <a:t> 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খন্ডে</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এনজাইম</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প্রয়োগ</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প্লাজমিড</a:t>
            </a:r>
            <a:r>
              <a:rPr lang="en-US" sz="2400" cap="none" dirty="0" smtClean="0">
                <a:ln>
                  <a:noFill/>
                </a:ln>
                <a:solidFill>
                  <a:prstClr val="white"/>
                </a:solidFill>
                <a:latin typeface="Times New Roman" panose="02020603050405020304" pitchFamily="18" charset="0"/>
                <a:cs typeface="Times New Roman" panose="02020603050405020304" pitchFamily="18" charset="0"/>
              </a:rPr>
              <a:t> DNA-র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যথাস্থানে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প্রতিস্থাপন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হয়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পরিবর্তনকৃত</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প্লাজমিড</a:t>
            </a:r>
            <a:r>
              <a:rPr lang="en-US" sz="2400" cap="none" dirty="0" smtClean="0">
                <a:ln>
                  <a:noFill/>
                </a:ln>
                <a:solidFill>
                  <a:prstClr val="white"/>
                </a:solidFill>
                <a:latin typeface="Times New Roman" panose="02020603050405020304" pitchFamily="18" charset="0"/>
                <a:cs typeface="Times New Roman" panose="02020603050405020304" pitchFamily="18" charset="0"/>
              </a:rPr>
              <a:t> DNA-</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রিকম্বিনেন্ট</a:t>
            </a:r>
            <a:r>
              <a:rPr lang="en-US" sz="2400" cap="none" dirty="0" smtClean="0">
                <a:ln>
                  <a:noFill/>
                </a:ln>
                <a:solidFill>
                  <a:prstClr val="white"/>
                </a:solidFill>
                <a:latin typeface="Times New Roman" panose="02020603050405020304" pitchFamily="18" charset="0"/>
                <a:cs typeface="Times New Roman" panose="02020603050405020304" pitchFamily="18" charset="0"/>
              </a:rPr>
              <a:t> 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বলে</a:t>
            </a:r>
            <a:r>
              <a:rPr lang="en-US" sz="2400" cap="none" dirty="0" smtClean="0">
                <a:ln>
                  <a:noFill/>
                </a:ln>
                <a:solidFill>
                  <a:prstClr val="white"/>
                </a:solidFill>
                <a:latin typeface="Times New Roman" panose="02020603050405020304" pitchFamily="18" charset="0"/>
                <a:cs typeface="Times New Roman" panose="02020603050405020304" pitchFamily="18" charset="0"/>
              </a:rPr>
              <a:t>।</a:t>
            </a:r>
            <a:br>
              <a:rPr lang="en-US" sz="2400" cap="none" dirty="0" smtClean="0">
                <a:ln>
                  <a:noFill/>
                </a:ln>
                <a:solidFill>
                  <a:prstClr val="white"/>
                </a:solidFill>
                <a:latin typeface="Times New Roman" panose="02020603050405020304" pitchFamily="18" charset="0"/>
                <a:cs typeface="Times New Roman" panose="02020603050405020304" pitchFamily="18" charset="0"/>
              </a:rPr>
            </a:br>
            <a:endParaRPr lang="en-US" sz="24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691" y="1854559"/>
            <a:ext cx="4601788" cy="3271233"/>
          </a:xfrm>
          <a:prstGeom prst="rect">
            <a:avLst/>
          </a:prstGeom>
        </p:spPr>
      </p:pic>
    </p:spTree>
    <p:extLst>
      <p:ext uri="{BB962C8B-B14F-4D97-AF65-F5344CB8AC3E}">
        <p14:creationId xmlns:p14="http://schemas.microsoft.com/office/powerpoint/2010/main" val="25696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22" y="193183"/>
            <a:ext cx="9657524" cy="1300766"/>
          </a:xfrm>
        </p:spPr>
        <p:txBody>
          <a:bodyPr>
            <a:normAutofit/>
          </a:bodyPr>
          <a:lstStyle/>
          <a:p>
            <a:r>
              <a:rPr lang="en-US" sz="2400" dirty="0" smtClean="0">
                <a:solidFill>
                  <a:srgbClr val="00B050"/>
                </a:solidFill>
                <a:latin typeface="SutonnyMJ" pitchFamily="2" charset="0"/>
              </a:rPr>
              <a:t>5। </a:t>
            </a:r>
            <a:r>
              <a:rPr lang="en-US" sz="2400" dirty="0" err="1" smtClean="0">
                <a:solidFill>
                  <a:srgbClr val="00B050"/>
                </a:solidFill>
                <a:latin typeface="SutonnyMJ" pitchFamily="2" charset="0"/>
              </a:rPr>
              <a:t>পোষকদেহে</a:t>
            </a:r>
            <a:r>
              <a:rPr lang="en-US" sz="2400" dirty="0" smtClean="0">
                <a:solidFill>
                  <a:srgbClr val="00B050"/>
                </a:solidFill>
                <a:latin typeface="SutonnyMJ" pitchFamily="2" charset="0"/>
              </a:rPr>
              <a:t> </a:t>
            </a:r>
            <a:r>
              <a:rPr lang="en-US" sz="2400" dirty="0" err="1" smtClean="0">
                <a:solidFill>
                  <a:srgbClr val="00B050"/>
                </a:solidFill>
                <a:latin typeface="SutonnyMJ" pitchFamily="2" charset="0"/>
              </a:rPr>
              <a:t>রিকম্বিনেন্ট</a:t>
            </a:r>
            <a:r>
              <a:rPr lang="en-US" sz="2400" dirty="0" smtClean="0">
                <a:solidFill>
                  <a:srgbClr val="00B050"/>
                </a:solidFill>
                <a:latin typeface="SutonnyMJ" pitchFamily="2" charset="0"/>
              </a:rPr>
              <a:t> </a:t>
            </a:r>
            <a:r>
              <a:rPr lang="en-US" sz="2400" cap="none" dirty="0" smtClean="0">
                <a:ln>
                  <a:noFill/>
                </a:ln>
                <a:solidFill>
                  <a:srgbClr val="00B050"/>
                </a:solidFill>
                <a:latin typeface="Times New Roman" panose="02020603050405020304" pitchFamily="18" charset="0"/>
                <a:cs typeface="Times New Roman" panose="02020603050405020304" pitchFamily="18" charset="0"/>
              </a:rPr>
              <a:t>DNA </a:t>
            </a:r>
            <a:r>
              <a:rPr lang="en-US" sz="2400" cap="none" dirty="0" err="1" smtClean="0">
                <a:ln>
                  <a:noFill/>
                </a:ln>
                <a:solidFill>
                  <a:srgbClr val="00B050"/>
                </a:solidFill>
                <a:latin typeface="Times New Roman" panose="02020603050405020304" pitchFamily="18" charset="0"/>
                <a:cs typeface="Times New Roman" panose="02020603050405020304" pitchFamily="18" charset="0"/>
              </a:rPr>
              <a:t>স্থানান্তরঃ</a:t>
            </a:r>
            <a:r>
              <a:rPr lang="en-US" sz="2400" cap="none" dirty="0" smtClean="0">
                <a:ln>
                  <a:noFill/>
                </a:ln>
                <a:solidFill>
                  <a:srgbClr val="00B050"/>
                </a:solidFill>
                <a:latin typeface="Times New Roman" panose="02020603050405020304" pitchFamily="18" charset="0"/>
                <a:cs typeface="Times New Roman" panose="02020603050405020304" pitchFamily="18" charset="0"/>
              </a:rPr>
              <a:t> </a:t>
            </a:r>
            <a:r>
              <a:rPr lang="en-US" sz="2400" dirty="0" err="1" smtClean="0">
                <a:latin typeface="SutonnyMJ" pitchFamily="2" charset="0"/>
              </a:rPr>
              <a:t>রিকম্বিনেন্ট</a:t>
            </a:r>
            <a:r>
              <a:rPr lang="en-US" sz="2400" dirty="0" smtClean="0">
                <a:latin typeface="SutonnyMJ" pitchFamily="2" charset="0"/>
              </a:rPr>
              <a:t> </a:t>
            </a:r>
            <a:r>
              <a:rPr lang="en-US" sz="2400" cap="none" dirty="0">
                <a:ln>
                  <a:noFill/>
                </a:ln>
                <a:solidFill>
                  <a:prstClr val="white"/>
                </a:solidFill>
                <a:latin typeface="Times New Roman" panose="02020603050405020304" pitchFamily="18" charset="0"/>
                <a:cs typeface="Times New Roman" panose="02020603050405020304" pitchFamily="18" charset="0"/>
              </a:rPr>
              <a:t>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অণুকে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অনুকুল</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পরিবেশ</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সৃষ্টির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মাধ্যমে</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পোষক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ব্যাকটেরিয়া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দেহে</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প্রবেশ</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হয়</a:t>
            </a:r>
            <a:r>
              <a:rPr lang="en-US" sz="2400" cap="none" dirty="0" smtClean="0">
                <a:ln>
                  <a:noFill/>
                </a:ln>
                <a:solidFill>
                  <a:prstClr val="white"/>
                </a:solidFill>
                <a:latin typeface="Times New Roman" panose="02020603050405020304" pitchFamily="18" charset="0"/>
                <a:cs typeface="Times New Roman" panose="02020603050405020304" pitchFamily="18" charset="0"/>
              </a:rPr>
              <a:t>। এ 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বহনকারী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ব্যাকটেরিয়াকে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ট্রান্সফর্মড</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ব্যাকটেরিয়া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বলে</a:t>
            </a:r>
            <a:r>
              <a:rPr lang="en-US" sz="2400" cap="none" dirty="0" smtClean="0">
                <a:ln>
                  <a:noFill/>
                </a:ln>
                <a:solidFill>
                  <a:prstClr val="white"/>
                </a:solidFill>
                <a:latin typeface="Times New Roman" panose="02020603050405020304" pitchFamily="18" charset="0"/>
                <a:cs typeface="Times New Roman" panose="02020603050405020304" pitchFamily="18" charset="0"/>
              </a:rPr>
              <a:t>।</a:t>
            </a:r>
            <a:endParaRPr lang="en-US" sz="24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020" y="1681918"/>
            <a:ext cx="5911402" cy="3843118"/>
          </a:xfrm>
          <a:prstGeom prst="rect">
            <a:avLst/>
          </a:prstGeom>
        </p:spPr>
      </p:pic>
    </p:spTree>
    <p:extLst>
      <p:ext uri="{BB962C8B-B14F-4D97-AF65-F5344CB8AC3E}">
        <p14:creationId xmlns:p14="http://schemas.microsoft.com/office/powerpoint/2010/main" val="67793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11" y="164921"/>
            <a:ext cx="8756003" cy="1367665"/>
          </a:xfrm>
        </p:spPr>
        <p:txBody>
          <a:bodyPr>
            <a:normAutofit/>
          </a:bodyPr>
          <a:lstStyle/>
          <a:p>
            <a:r>
              <a:rPr lang="en-US" sz="2400" dirty="0" smtClean="0">
                <a:solidFill>
                  <a:srgbClr val="00B050"/>
                </a:solidFill>
                <a:latin typeface="SutonnyMJ" pitchFamily="2" charset="0"/>
              </a:rPr>
              <a:t>6। </a:t>
            </a:r>
            <a:r>
              <a:rPr lang="en-US" sz="2400" dirty="0" err="1" smtClean="0">
                <a:solidFill>
                  <a:srgbClr val="00B050"/>
                </a:solidFill>
                <a:latin typeface="SutonnyMJ" pitchFamily="2" charset="0"/>
              </a:rPr>
              <a:t>রিকম্বিনেন্ট</a:t>
            </a:r>
            <a:r>
              <a:rPr lang="en-US" sz="2400" dirty="0" smtClean="0">
                <a:solidFill>
                  <a:srgbClr val="00B050"/>
                </a:solidFill>
                <a:latin typeface="SutonnyMJ" pitchFamily="2" charset="0"/>
              </a:rPr>
              <a:t> </a:t>
            </a:r>
            <a:r>
              <a:rPr lang="en-US" sz="2400" cap="none" dirty="0" smtClean="0">
                <a:ln>
                  <a:noFill/>
                </a:ln>
                <a:solidFill>
                  <a:srgbClr val="00B050"/>
                </a:solidFill>
                <a:latin typeface="Times New Roman" panose="02020603050405020304" pitchFamily="18" charset="0"/>
                <a:cs typeface="Times New Roman" panose="02020603050405020304" pitchFamily="18" charset="0"/>
              </a:rPr>
              <a:t>DNA-র </a:t>
            </a:r>
            <a:r>
              <a:rPr lang="en-US" sz="2400" cap="none" dirty="0" err="1" smtClean="0">
                <a:ln>
                  <a:noFill/>
                </a:ln>
                <a:solidFill>
                  <a:srgbClr val="00B050"/>
                </a:solidFill>
                <a:latin typeface="Times New Roman" panose="02020603050405020304" pitchFamily="18" charset="0"/>
                <a:cs typeface="Times New Roman" panose="02020603050405020304" pitchFamily="18" charset="0"/>
              </a:rPr>
              <a:t>সংখ্যা</a:t>
            </a:r>
            <a:r>
              <a:rPr lang="en-US" sz="2400" cap="none" dirty="0" smtClean="0">
                <a:ln>
                  <a:noFill/>
                </a:ln>
                <a:solidFill>
                  <a:srgbClr val="00B050"/>
                </a:solidFill>
                <a:latin typeface="Times New Roman" panose="02020603050405020304" pitchFamily="18" charset="0"/>
                <a:cs typeface="Times New Roman" panose="02020603050405020304" pitchFamily="18" charset="0"/>
              </a:rPr>
              <a:t> </a:t>
            </a:r>
            <a:r>
              <a:rPr lang="en-US" sz="2400" cap="none" dirty="0" err="1" smtClean="0">
                <a:ln>
                  <a:noFill/>
                </a:ln>
                <a:solidFill>
                  <a:srgbClr val="00B050"/>
                </a:solidFill>
                <a:latin typeface="Times New Roman" panose="02020603050405020304" pitchFamily="18" charset="0"/>
                <a:cs typeface="Times New Roman" panose="02020603050405020304" pitchFamily="18" charset="0"/>
              </a:rPr>
              <a:t>বৃদ্ধি</a:t>
            </a:r>
            <a:r>
              <a:rPr lang="en-US" sz="2400" cap="none" dirty="0" smtClean="0">
                <a:ln>
                  <a:noFill/>
                </a:ln>
                <a:solidFill>
                  <a:srgbClr val="00B050"/>
                </a:solidFill>
                <a:latin typeface="Times New Roman" panose="02020603050405020304" pitchFamily="18" charset="0"/>
                <a:cs typeface="Times New Roman" panose="02020603050405020304" pitchFamily="18" charset="0"/>
              </a:rPr>
              <a:t> ও </a:t>
            </a:r>
            <a:r>
              <a:rPr lang="en-US" sz="2400" cap="none" dirty="0" err="1" smtClean="0">
                <a:ln>
                  <a:noFill/>
                </a:ln>
                <a:solidFill>
                  <a:srgbClr val="00B050"/>
                </a:solidFill>
                <a:latin typeface="Times New Roman" panose="02020603050405020304" pitchFamily="18" charset="0"/>
                <a:cs typeface="Times New Roman" panose="02020603050405020304" pitchFamily="18" charset="0"/>
              </a:rPr>
              <a:t>মূল্যায়নঃ</a:t>
            </a:r>
            <a:r>
              <a:rPr lang="en-US" sz="2000" cap="none" dirty="0" smtClean="0">
                <a:ln>
                  <a:noFill/>
                </a:ln>
                <a:solidFill>
                  <a:srgbClr val="00B050"/>
                </a:solidFill>
                <a:latin typeface="Times New Roman" panose="02020603050405020304" pitchFamily="18" charset="0"/>
                <a:cs typeface="Times New Roman" panose="02020603050405020304" pitchFamily="18" charset="0"/>
              </a:rPr>
              <a:t/>
            </a:r>
            <a:br>
              <a:rPr lang="en-US" sz="2000" cap="none" dirty="0" smtClean="0">
                <a:ln>
                  <a:noFill/>
                </a:ln>
                <a:solidFill>
                  <a:srgbClr val="00B050"/>
                </a:solidFill>
                <a:latin typeface="Times New Roman" panose="02020603050405020304" pitchFamily="18" charset="0"/>
                <a:cs typeface="Times New Roman" panose="02020603050405020304" pitchFamily="18" charset="0"/>
              </a:rPr>
            </a:br>
            <a:r>
              <a:rPr lang="en-US" sz="2000" dirty="0" err="1">
                <a:latin typeface="SutonnyMJ" pitchFamily="2" charset="0"/>
              </a:rPr>
              <a:t>রিকম্বিনেন্ট</a:t>
            </a:r>
            <a:r>
              <a:rPr lang="en-US" sz="2000" dirty="0">
                <a:latin typeface="SutonnyMJ" pitchFamily="2" charset="0"/>
              </a:rPr>
              <a:t> </a:t>
            </a:r>
            <a:r>
              <a:rPr lang="en-US" sz="2000" cap="none" dirty="0" smtClean="0">
                <a:ln>
                  <a:noFill/>
                </a:ln>
                <a:solidFill>
                  <a:prstClr val="white"/>
                </a:solidFill>
                <a:latin typeface="Times New Roman" panose="02020603050405020304" pitchFamily="18" charset="0"/>
                <a:cs typeface="Times New Roman" panose="02020603050405020304" pitchFamily="18" charset="0"/>
              </a:rPr>
              <a:t>DNA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ব্যাকটেরিয়াকে</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কালচার</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মিডিয়ামে</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রেখে</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সংখ্যা</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বৃদ্ধি</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করানো</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হয়</a:t>
            </a:r>
            <a:r>
              <a:rPr lang="en-US" sz="2000" cap="none" dirty="0" smtClean="0">
                <a:ln>
                  <a:noFill/>
                </a:ln>
                <a:solidFill>
                  <a:prstClr val="white"/>
                </a:solidFill>
                <a:latin typeface="Times New Roman" panose="02020603050405020304" pitchFamily="18" charset="0"/>
                <a:cs typeface="Times New Roman" panose="02020603050405020304" pitchFamily="18" charset="0"/>
              </a:rPr>
              <a:t>। এ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সময়</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কাঙ্খিত</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জিনবাহী</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প্লাজমিডও</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পোষক</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কোষের</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সংখ্যা</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বৃদ্ধি</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এভাবে</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পোষকদেহে</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অধিক</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dirty="0" err="1" smtClean="0">
                <a:latin typeface="SutonnyMJ" pitchFamily="2" charset="0"/>
              </a:rPr>
              <a:t>রিকম্বিনেন্ট</a:t>
            </a:r>
            <a:r>
              <a:rPr lang="en-US" sz="2000" dirty="0" smtClean="0">
                <a:latin typeface="SutonnyMJ" pitchFamily="2" charset="0"/>
              </a:rPr>
              <a:t> </a:t>
            </a:r>
            <a:r>
              <a:rPr lang="en-US" sz="2000" cap="none" dirty="0" smtClean="0">
                <a:ln>
                  <a:noFill/>
                </a:ln>
                <a:solidFill>
                  <a:prstClr val="white"/>
                </a:solidFill>
                <a:latin typeface="Times New Roman" panose="02020603050405020304" pitchFamily="18" charset="0"/>
                <a:cs typeface="Times New Roman" panose="02020603050405020304" pitchFamily="18" charset="0"/>
              </a:rPr>
              <a:t>DNA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সৃষ্টি</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r>
              <a:rPr lang="en-US" sz="20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000" cap="none" dirty="0" smtClean="0">
                <a:ln>
                  <a:noFill/>
                </a:ln>
                <a:solidFill>
                  <a:prstClr val="white"/>
                </a:solidFill>
                <a:latin typeface="Times New Roman" panose="02020603050405020304" pitchFamily="18" charset="0"/>
                <a:cs typeface="Times New Roman" panose="02020603050405020304" pitchFamily="18" charset="0"/>
              </a:rPr>
              <a:t>। </a:t>
            </a:r>
            <a:endParaRPr lang="en-US" sz="20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860" y="1905403"/>
            <a:ext cx="4931011" cy="3400692"/>
          </a:xfrm>
          <a:prstGeom prst="rect">
            <a:avLst/>
          </a:prstGeom>
        </p:spPr>
      </p:pic>
    </p:spTree>
    <p:extLst>
      <p:ext uri="{BB962C8B-B14F-4D97-AF65-F5344CB8AC3E}">
        <p14:creationId xmlns:p14="http://schemas.microsoft.com/office/powerpoint/2010/main" val="5096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810" y="1559254"/>
            <a:ext cx="8534401" cy="1146219"/>
          </a:xfrm>
        </p:spPr>
        <p:txBody>
          <a:bodyPr>
            <a:normAutofit fontScale="90000"/>
          </a:bodyPr>
          <a:lstStyle/>
          <a:p>
            <a:r>
              <a:rPr lang="en-US" dirty="0" err="1" smtClean="0">
                <a:solidFill>
                  <a:srgbClr val="00B050"/>
                </a:solidFill>
                <a:latin typeface="SutonnyMJ" pitchFamily="2" charset="0"/>
              </a:rPr>
              <a:t>জেনেটিক</a:t>
            </a:r>
            <a:r>
              <a:rPr lang="en-US" dirty="0" smtClean="0">
                <a:solidFill>
                  <a:srgbClr val="00B050"/>
                </a:solidFill>
                <a:latin typeface="SutonnyMJ" pitchFamily="2" charset="0"/>
              </a:rPr>
              <a:t> </a:t>
            </a:r>
            <a:r>
              <a:rPr lang="en-US" dirty="0" err="1" smtClean="0">
                <a:solidFill>
                  <a:srgbClr val="00B050"/>
                </a:solidFill>
                <a:latin typeface="SutonnyMJ" pitchFamily="2" charset="0"/>
              </a:rPr>
              <a:t>ইঞ্জিনিয়ারিং</a:t>
            </a:r>
            <a:r>
              <a:rPr lang="en-US" dirty="0" smtClean="0">
                <a:solidFill>
                  <a:srgbClr val="00B050"/>
                </a:solidFill>
                <a:latin typeface="SutonnyMJ" pitchFamily="2" charset="0"/>
              </a:rPr>
              <a:t> </a:t>
            </a:r>
            <a:r>
              <a:rPr lang="en-US" dirty="0" err="1" smtClean="0">
                <a:solidFill>
                  <a:srgbClr val="00B050"/>
                </a:solidFill>
                <a:latin typeface="SutonnyMJ" pitchFamily="2" charset="0"/>
              </a:rPr>
              <a:t>এর</a:t>
            </a:r>
            <a:r>
              <a:rPr lang="en-US" dirty="0" smtClean="0">
                <a:solidFill>
                  <a:srgbClr val="00B050"/>
                </a:solidFill>
                <a:latin typeface="SutonnyMJ" pitchFamily="2" charset="0"/>
              </a:rPr>
              <a:t> </a:t>
            </a:r>
            <a:r>
              <a:rPr lang="en-US" dirty="0" err="1" smtClean="0">
                <a:solidFill>
                  <a:srgbClr val="00B050"/>
                </a:solidFill>
                <a:latin typeface="SutonnyMJ" pitchFamily="2" charset="0"/>
              </a:rPr>
              <a:t>ব্যবহারঃ</a:t>
            </a:r>
            <a:r>
              <a:rPr lang="en-US" dirty="0" smtClean="0">
                <a:solidFill>
                  <a:srgbClr val="00B050"/>
                </a:solidFill>
                <a:latin typeface="SutonnyMJ" pitchFamily="2" charset="0"/>
              </a:rPr>
              <a:t/>
            </a:r>
            <a:br>
              <a:rPr lang="en-US" dirty="0" smtClean="0">
                <a:solidFill>
                  <a:srgbClr val="00B050"/>
                </a:solidFill>
                <a:latin typeface="SutonnyMJ" pitchFamily="2" charset="0"/>
              </a:rPr>
            </a:br>
            <a:endParaRPr lang="en-US" dirty="0">
              <a:solidFill>
                <a:srgbClr val="00B050"/>
              </a:solidFill>
              <a:latin typeface="SutonnyMJ" pitchFamily="2" charset="0"/>
            </a:endParaRPr>
          </a:p>
        </p:txBody>
      </p:sp>
      <p:sp>
        <p:nvSpPr>
          <p:cNvPr id="3" name="Text Placeholder 2"/>
          <p:cNvSpPr>
            <a:spLocks noGrp="1"/>
          </p:cNvSpPr>
          <p:nvPr>
            <p:ph type="body" idx="1"/>
          </p:nvPr>
        </p:nvSpPr>
        <p:spPr>
          <a:xfrm>
            <a:off x="611384" y="2054034"/>
            <a:ext cx="8534400" cy="5170152"/>
          </a:xfrm>
        </p:spPr>
        <p:txBody>
          <a:bodyPr>
            <a:normAutofit/>
          </a:bodyPr>
          <a:lstStyle/>
          <a:p>
            <a:r>
              <a:rPr lang="en-US" sz="2400" dirty="0" smtClean="0">
                <a:latin typeface="SutonnyMJ" pitchFamily="2" charset="0"/>
              </a:rPr>
              <a:t>1। </a:t>
            </a:r>
            <a:r>
              <a:rPr lang="en-US" sz="2400" dirty="0" err="1" smtClean="0">
                <a:latin typeface="SutonnyMJ" pitchFamily="2" charset="0"/>
              </a:rPr>
              <a:t>ইনসুলিন</a:t>
            </a:r>
            <a:r>
              <a:rPr lang="en-US" sz="2400" dirty="0" smtClean="0">
                <a:latin typeface="SutonnyMJ" pitchFamily="2" charset="0"/>
              </a:rPr>
              <a:t> </a:t>
            </a:r>
            <a:r>
              <a:rPr lang="en-US" sz="2400" dirty="0" err="1" smtClean="0">
                <a:latin typeface="SutonnyMJ" pitchFamily="2" charset="0"/>
              </a:rPr>
              <a:t>তৈরিঃ</a:t>
            </a:r>
            <a:r>
              <a:rPr lang="en-US" sz="2400" dirty="0" smtClean="0">
                <a:latin typeface="SutonnyMJ" pitchFamily="2" charset="0"/>
              </a:rPr>
              <a:t> </a:t>
            </a:r>
          </a:p>
          <a:p>
            <a:endParaRPr lang="en-US" sz="2400" dirty="0">
              <a:latin typeface="SutonnyMJ" pitchFamily="2" charset="0"/>
            </a:endParaRPr>
          </a:p>
          <a:p>
            <a:endParaRPr lang="en-US" sz="2400" dirty="0" smtClean="0">
              <a:latin typeface="SutonnyMJ" pitchFamily="2" charset="0"/>
            </a:endParaRPr>
          </a:p>
          <a:p>
            <a:endParaRPr lang="en-US" sz="2400" dirty="0">
              <a:latin typeface="SutonnyMJ" pitchFamily="2" charset="0"/>
            </a:endParaRPr>
          </a:p>
          <a:p>
            <a:endParaRPr lang="en-US" sz="2400" dirty="0" smtClean="0">
              <a:latin typeface="SutonnyMJ" pitchFamily="2" charset="0"/>
            </a:endParaRPr>
          </a:p>
          <a:p>
            <a:endParaRPr lang="en-US" sz="2400" dirty="0">
              <a:latin typeface="SutonnyMJ" pitchFamily="2" charset="0"/>
            </a:endParaRPr>
          </a:p>
          <a:p>
            <a:endParaRPr lang="en-US" sz="2400" dirty="0" smtClean="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682" y="2904848"/>
            <a:ext cx="2780952" cy="27809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724" y="2904848"/>
            <a:ext cx="3014126" cy="2780952"/>
          </a:xfrm>
          <a:prstGeom prst="rect">
            <a:avLst/>
          </a:prstGeom>
        </p:spPr>
      </p:pic>
    </p:spTree>
    <p:extLst>
      <p:ext uri="{BB962C8B-B14F-4D97-AF65-F5344CB8AC3E}">
        <p14:creationId xmlns:p14="http://schemas.microsoft.com/office/powerpoint/2010/main" val="250373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33" y="21978"/>
            <a:ext cx="8534401" cy="2025763"/>
          </a:xfrm>
        </p:spPr>
        <p:txBody>
          <a:bodyPr>
            <a:normAutofit fontScale="90000"/>
          </a:bodyPr>
          <a:lstStyle/>
          <a:p>
            <a:pPr algn="just"/>
            <a:r>
              <a:rPr lang="en-US" dirty="0" smtClean="0">
                <a:solidFill>
                  <a:srgbClr val="00B050"/>
                </a:solidFill>
                <a:latin typeface="SutonnyMJ" pitchFamily="2" charset="0"/>
              </a:rPr>
              <a:t>2। </a:t>
            </a:r>
            <a:r>
              <a:rPr lang="en-US" sz="2700" dirty="0" err="1" smtClean="0">
                <a:solidFill>
                  <a:srgbClr val="00B050"/>
                </a:solidFill>
                <a:latin typeface="SutonnyMJ" pitchFamily="2" charset="0"/>
              </a:rPr>
              <a:t>উন্নতমানের</a:t>
            </a:r>
            <a:r>
              <a:rPr lang="en-US" sz="2700" dirty="0" smtClean="0">
                <a:solidFill>
                  <a:srgbClr val="00B050"/>
                </a:solidFill>
                <a:latin typeface="SutonnyMJ" pitchFamily="2" charset="0"/>
              </a:rPr>
              <a:t> </a:t>
            </a:r>
            <a:r>
              <a:rPr lang="en-US" sz="2700" dirty="0" err="1" smtClean="0">
                <a:solidFill>
                  <a:srgbClr val="00B050"/>
                </a:solidFill>
                <a:latin typeface="SutonnyMJ" pitchFamily="2" charset="0"/>
              </a:rPr>
              <a:t>ফসল</a:t>
            </a:r>
            <a:r>
              <a:rPr lang="en-US" sz="2700" dirty="0" smtClean="0">
                <a:solidFill>
                  <a:srgbClr val="00B050"/>
                </a:solidFill>
                <a:latin typeface="SutonnyMJ" pitchFamily="2" charset="0"/>
              </a:rPr>
              <a:t> </a:t>
            </a:r>
            <a:r>
              <a:rPr lang="en-US" sz="2200" dirty="0" err="1" smtClean="0">
                <a:solidFill>
                  <a:srgbClr val="00B050"/>
                </a:solidFill>
                <a:latin typeface="SutonnyMJ" pitchFamily="2" charset="0"/>
              </a:rPr>
              <a:t>উৎপাদনঃ</a:t>
            </a:r>
            <a:r>
              <a:rPr lang="en-US" sz="2200" dirty="0" smtClean="0">
                <a:solidFill>
                  <a:srgbClr val="00B050"/>
                </a:solidFill>
                <a:latin typeface="SutonnyMJ" pitchFamily="2" charset="0"/>
              </a:rPr>
              <a:t> </a:t>
            </a:r>
            <a:r>
              <a:rPr lang="en-US" sz="2200" dirty="0" err="1" smtClean="0">
                <a:latin typeface="SutonnyMJ" pitchFamily="2" charset="0"/>
              </a:rPr>
              <a:t>ফসল</a:t>
            </a:r>
            <a:r>
              <a:rPr lang="en-US" sz="2200" dirty="0" smtClean="0">
                <a:latin typeface="SutonnyMJ" pitchFamily="2" charset="0"/>
              </a:rPr>
              <a:t> </a:t>
            </a:r>
            <a:r>
              <a:rPr lang="en-US" sz="2200" dirty="0" err="1" smtClean="0">
                <a:latin typeface="SutonnyMJ" pitchFamily="2" charset="0"/>
              </a:rPr>
              <a:t>উৎপাদনের</a:t>
            </a:r>
            <a:r>
              <a:rPr lang="en-US" sz="2200" dirty="0" smtClean="0">
                <a:latin typeface="SutonnyMJ" pitchFamily="2" charset="0"/>
              </a:rPr>
              <a:t> </a:t>
            </a:r>
            <a:r>
              <a:rPr lang="en-US" sz="2200" dirty="0" err="1" smtClean="0">
                <a:latin typeface="SutonnyMJ" pitchFamily="2" charset="0"/>
              </a:rPr>
              <a:t>ক্ষেত্রে</a:t>
            </a:r>
            <a:r>
              <a:rPr lang="en-US" sz="2200" dirty="0" smtClean="0">
                <a:latin typeface="SutonnyMJ" pitchFamily="2" charset="0"/>
              </a:rPr>
              <a:t> </a:t>
            </a:r>
            <a:r>
              <a:rPr lang="en-US" sz="2200" dirty="0" err="1" smtClean="0">
                <a:latin typeface="SutonnyMJ" pitchFamily="2" charset="0"/>
              </a:rPr>
              <a:t>জেনেটিক</a:t>
            </a:r>
            <a:r>
              <a:rPr lang="en-US" sz="2200" dirty="0" smtClean="0">
                <a:latin typeface="SutonnyMJ" pitchFamily="2" charset="0"/>
              </a:rPr>
              <a:t> </a:t>
            </a:r>
            <a:r>
              <a:rPr lang="en-US" sz="2200" dirty="0" err="1" smtClean="0">
                <a:latin typeface="SutonnyMJ" pitchFamily="2" charset="0"/>
              </a:rPr>
              <a:t>ইঞ্জিনিয়ারিং</a:t>
            </a:r>
            <a:r>
              <a:rPr lang="en-US" sz="2200" dirty="0" smtClean="0">
                <a:latin typeface="SutonnyMJ" pitchFamily="2" charset="0"/>
              </a:rPr>
              <a:t> </a:t>
            </a:r>
            <a:r>
              <a:rPr lang="en-US" sz="2200" dirty="0" err="1" smtClean="0">
                <a:latin typeface="SutonnyMJ" pitchFamily="2" charset="0"/>
              </a:rPr>
              <a:t>ব্যাপকভাবে</a:t>
            </a:r>
            <a:r>
              <a:rPr lang="en-US" sz="2200" dirty="0" smtClean="0">
                <a:latin typeface="SutonnyMJ" pitchFamily="2" charset="0"/>
              </a:rPr>
              <a:t> </a:t>
            </a:r>
            <a:r>
              <a:rPr lang="en-US" sz="2200" dirty="0" err="1" smtClean="0">
                <a:latin typeface="SutonnyMJ" pitchFamily="2" charset="0"/>
              </a:rPr>
              <a:t>ব্যবহ্রত</a:t>
            </a:r>
            <a:r>
              <a:rPr lang="en-US" sz="2200" dirty="0" smtClean="0">
                <a:latin typeface="SutonnyMJ" pitchFamily="2" charset="0"/>
              </a:rPr>
              <a:t> </a:t>
            </a:r>
            <a:r>
              <a:rPr lang="en-US" sz="2200" dirty="0" err="1" smtClean="0">
                <a:latin typeface="SutonnyMJ" pitchFamily="2" charset="0"/>
              </a:rPr>
              <a:t>হচ্ছে</a:t>
            </a:r>
            <a:r>
              <a:rPr lang="en-US" sz="2200" dirty="0" smtClean="0">
                <a:latin typeface="SutonnyMJ" pitchFamily="2" charset="0"/>
              </a:rPr>
              <a:t>। </a:t>
            </a:r>
            <a:r>
              <a:rPr lang="en-US" sz="2200" dirty="0" err="1" smtClean="0">
                <a:latin typeface="SutonnyMJ" pitchFamily="2" charset="0"/>
              </a:rPr>
              <a:t>যেমনঃ</a:t>
            </a:r>
            <a:r>
              <a:rPr lang="en-US" sz="2200" dirty="0" smtClean="0">
                <a:latin typeface="SutonnyMJ" pitchFamily="2" charset="0"/>
              </a:rPr>
              <a:t> </a:t>
            </a:r>
            <a:r>
              <a:rPr lang="en-US" sz="2200" dirty="0" err="1" smtClean="0">
                <a:latin typeface="SutonnyMJ" pitchFamily="2" charset="0"/>
              </a:rPr>
              <a:t>সয়াবিন</a:t>
            </a:r>
            <a:r>
              <a:rPr lang="en-US" sz="2200" dirty="0" smtClean="0">
                <a:latin typeface="SutonnyMJ" pitchFamily="2" charset="0"/>
              </a:rPr>
              <a:t>, </a:t>
            </a:r>
            <a:r>
              <a:rPr lang="en-US" sz="2200" dirty="0" err="1" smtClean="0">
                <a:latin typeface="SutonnyMJ" pitchFamily="2" charset="0"/>
              </a:rPr>
              <a:t>ভুট্রা,তুলা</a:t>
            </a:r>
            <a:r>
              <a:rPr lang="en-US" sz="2200" dirty="0" smtClean="0">
                <a:latin typeface="SutonnyMJ" pitchFamily="2" charset="0"/>
              </a:rPr>
              <a:t>, </a:t>
            </a:r>
            <a:r>
              <a:rPr lang="en-US" sz="2200" dirty="0" err="1" smtClean="0">
                <a:latin typeface="SutonnyMJ" pitchFamily="2" charset="0"/>
              </a:rPr>
              <a:t>তেল</a:t>
            </a:r>
            <a:r>
              <a:rPr lang="en-US" sz="2200" dirty="0" smtClean="0">
                <a:latin typeface="SutonnyMJ" pitchFamily="2" charset="0"/>
              </a:rPr>
              <a:t> </a:t>
            </a:r>
            <a:r>
              <a:rPr lang="en-US" sz="2200" dirty="0" err="1" smtClean="0">
                <a:latin typeface="SutonnyMJ" pitchFamily="2" charset="0"/>
              </a:rPr>
              <a:t>বীজ</a:t>
            </a:r>
            <a:r>
              <a:rPr lang="en-US" sz="2200" dirty="0" smtClean="0">
                <a:latin typeface="SutonnyMJ" pitchFamily="2" charset="0"/>
              </a:rPr>
              <a:t>, </a:t>
            </a:r>
            <a:r>
              <a:rPr lang="en-US" sz="2200" dirty="0" err="1" smtClean="0">
                <a:latin typeface="SutonnyMJ" pitchFamily="2" charset="0"/>
              </a:rPr>
              <a:t>টমেটো</a:t>
            </a:r>
            <a:r>
              <a:rPr lang="en-US" sz="2200" dirty="0" smtClean="0">
                <a:latin typeface="SutonnyMJ" pitchFamily="2" charset="0"/>
              </a:rPr>
              <a:t>, </a:t>
            </a:r>
            <a:r>
              <a:rPr lang="en-US" sz="2200" dirty="0" err="1" smtClean="0">
                <a:latin typeface="SutonnyMJ" pitchFamily="2" charset="0"/>
              </a:rPr>
              <a:t>পেঁপে</a:t>
            </a:r>
            <a:r>
              <a:rPr lang="en-US" sz="2200" dirty="0" smtClean="0">
                <a:latin typeface="SutonnyMJ" pitchFamily="2" charset="0"/>
              </a:rPr>
              <a:t> </a:t>
            </a:r>
            <a:r>
              <a:rPr lang="en-US" sz="2200" dirty="0" err="1" smtClean="0">
                <a:latin typeface="SutonnyMJ" pitchFamily="2" charset="0"/>
              </a:rPr>
              <a:t>ইত্যাদির</a:t>
            </a:r>
            <a:r>
              <a:rPr lang="en-US" sz="2200" dirty="0" smtClean="0">
                <a:latin typeface="SutonnyMJ" pitchFamily="2" charset="0"/>
              </a:rPr>
              <a:t> </a:t>
            </a:r>
            <a:r>
              <a:rPr lang="en-US" sz="2200" dirty="0" err="1" smtClean="0">
                <a:latin typeface="SutonnyMJ" pitchFamily="2" charset="0"/>
              </a:rPr>
              <a:t>জিন</a:t>
            </a:r>
            <a:r>
              <a:rPr lang="en-US" sz="2200" dirty="0" smtClean="0">
                <a:latin typeface="SutonnyMJ" pitchFamily="2" charset="0"/>
              </a:rPr>
              <a:t> </a:t>
            </a:r>
            <a:r>
              <a:rPr lang="en-US" sz="2200" dirty="0" err="1" smtClean="0">
                <a:latin typeface="SutonnyMJ" pitchFamily="2" charset="0"/>
              </a:rPr>
              <a:t>বৈশিষ্ট্য</a:t>
            </a:r>
            <a:r>
              <a:rPr lang="en-US" sz="2200" dirty="0" smtClean="0">
                <a:latin typeface="SutonnyMJ" pitchFamily="2" charset="0"/>
              </a:rPr>
              <a:t> </a:t>
            </a:r>
            <a:r>
              <a:rPr lang="en-US" sz="2200" dirty="0" err="1" smtClean="0">
                <a:latin typeface="SutonnyMJ" pitchFamily="2" charset="0"/>
              </a:rPr>
              <a:t>পরিবর্তন</a:t>
            </a:r>
            <a:r>
              <a:rPr lang="en-US" sz="2200" dirty="0" smtClean="0">
                <a:latin typeface="SutonnyMJ" pitchFamily="2" charset="0"/>
              </a:rPr>
              <a:t> </a:t>
            </a:r>
            <a:r>
              <a:rPr lang="en-US" sz="2200" dirty="0" err="1" smtClean="0">
                <a:latin typeface="SutonnyMJ" pitchFamily="2" charset="0"/>
              </a:rPr>
              <a:t>করে</a:t>
            </a:r>
            <a:r>
              <a:rPr lang="en-US" sz="2200" dirty="0" smtClean="0">
                <a:latin typeface="SutonnyMJ" pitchFamily="2" charset="0"/>
              </a:rPr>
              <a:t> </a:t>
            </a:r>
            <a:r>
              <a:rPr lang="en-US" sz="2200" dirty="0" err="1" smtClean="0">
                <a:latin typeface="SutonnyMJ" pitchFamily="2" charset="0"/>
              </a:rPr>
              <a:t>এগুলোর</a:t>
            </a:r>
            <a:r>
              <a:rPr lang="en-US" sz="2200" dirty="0" smtClean="0">
                <a:latin typeface="SutonnyMJ" pitchFamily="2" charset="0"/>
              </a:rPr>
              <a:t> </a:t>
            </a:r>
            <a:r>
              <a:rPr lang="en-US" sz="2200" dirty="0" err="1" smtClean="0">
                <a:latin typeface="SutonnyMJ" pitchFamily="2" charset="0"/>
              </a:rPr>
              <a:t>উৎপাদন</a:t>
            </a:r>
            <a:r>
              <a:rPr lang="en-US" sz="2200" dirty="0" smtClean="0">
                <a:latin typeface="SutonnyMJ" pitchFamily="2" charset="0"/>
              </a:rPr>
              <a:t> </a:t>
            </a:r>
            <a:r>
              <a:rPr lang="en-US" sz="2200" dirty="0" err="1" smtClean="0">
                <a:latin typeface="SutonnyMJ" pitchFamily="2" charset="0"/>
              </a:rPr>
              <a:t>বৃদ্ধি</a:t>
            </a:r>
            <a:r>
              <a:rPr lang="en-US" sz="2200" dirty="0" smtClean="0">
                <a:latin typeface="SutonnyMJ" pitchFamily="2" charset="0"/>
              </a:rPr>
              <a:t>, </a:t>
            </a:r>
            <a:r>
              <a:rPr lang="en-US" sz="2200" dirty="0" err="1" smtClean="0">
                <a:latin typeface="SutonnyMJ" pitchFamily="2" charset="0"/>
              </a:rPr>
              <a:t>পোকা-মাকড়</a:t>
            </a:r>
            <a:r>
              <a:rPr lang="en-US" sz="2200" dirty="0" smtClean="0">
                <a:latin typeface="SutonnyMJ" pitchFamily="2" charset="0"/>
              </a:rPr>
              <a:t> ও </a:t>
            </a:r>
            <a:r>
              <a:rPr lang="en-US" sz="2200" dirty="0" err="1" smtClean="0">
                <a:latin typeface="SutonnyMJ" pitchFamily="2" charset="0"/>
              </a:rPr>
              <a:t>অন্যান্য</a:t>
            </a:r>
            <a:r>
              <a:rPr lang="en-US" sz="2200" dirty="0" smtClean="0">
                <a:latin typeface="SutonnyMJ" pitchFamily="2" charset="0"/>
              </a:rPr>
              <a:t> </a:t>
            </a:r>
            <a:r>
              <a:rPr lang="en-US" sz="2200" dirty="0" err="1" smtClean="0">
                <a:latin typeface="SutonnyMJ" pitchFamily="2" charset="0"/>
              </a:rPr>
              <a:t>উদ্ভিনাশক</a:t>
            </a:r>
            <a:r>
              <a:rPr lang="en-US" sz="2200" dirty="0" smtClean="0">
                <a:latin typeface="SutonnyMJ" pitchFamily="2" charset="0"/>
              </a:rPr>
              <a:t> </a:t>
            </a:r>
            <a:r>
              <a:rPr lang="en-US" sz="2200" dirty="0" err="1" smtClean="0">
                <a:latin typeface="SutonnyMJ" pitchFamily="2" charset="0"/>
              </a:rPr>
              <a:t>ছত্রাক</a:t>
            </a:r>
            <a:r>
              <a:rPr lang="en-US" sz="2200" dirty="0" smtClean="0">
                <a:latin typeface="SutonnyMJ" pitchFamily="2" charset="0"/>
              </a:rPr>
              <a:t> ও </a:t>
            </a:r>
            <a:r>
              <a:rPr lang="en-US" sz="2200" dirty="0" err="1" smtClean="0">
                <a:latin typeface="SutonnyMJ" pitchFamily="2" charset="0"/>
              </a:rPr>
              <a:t>ভাইরাস</a:t>
            </a:r>
            <a:r>
              <a:rPr lang="en-US" sz="2200" dirty="0" smtClean="0">
                <a:latin typeface="SutonnyMJ" pitchFamily="2" charset="0"/>
              </a:rPr>
              <a:t> </a:t>
            </a:r>
            <a:r>
              <a:rPr lang="en-US" sz="2200" dirty="0" err="1" smtClean="0">
                <a:latin typeface="SutonnyMJ" pitchFamily="2" charset="0"/>
              </a:rPr>
              <a:t>প্রতিরোধ</a:t>
            </a:r>
            <a:r>
              <a:rPr lang="en-US" sz="2200" dirty="0" smtClean="0">
                <a:latin typeface="SutonnyMJ" pitchFamily="2" charset="0"/>
              </a:rPr>
              <a:t> </a:t>
            </a:r>
            <a:r>
              <a:rPr lang="en-US" sz="2200" dirty="0" err="1" smtClean="0">
                <a:latin typeface="SutonnyMJ" pitchFamily="2" charset="0"/>
              </a:rPr>
              <a:t>করা</a:t>
            </a:r>
            <a:r>
              <a:rPr lang="en-US" sz="2200" dirty="0" smtClean="0">
                <a:latin typeface="SutonnyMJ" pitchFamily="2" charset="0"/>
              </a:rPr>
              <a:t> </a:t>
            </a:r>
            <a:r>
              <a:rPr lang="en-US" sz="2200" dirty="0" err="1" smtClean="0">
                <a:latin typeface="SutonnyMJ" pitchFamily="2" charset="0"/>
              </a:rPr>
              <a:t>হচ্ছে</a:t>
            </a:r>
            <a:r>
              <a:rPr lang="en-US" sz="2200" dirty="0" smtClean="0">
                <a:latin typeface="SutonnyMJ" pitchFamily="2" charset="0"/>
              </a:rPr>
              <a:t>। </a:t>
            </a:r>
            <a:r>
              <a:rPr lang="en-US" sz="2200" dirty="0" err="1" smtClean="0">
                <a:latin typeface="SutonnyMJ" pitchFamily="2" charset="0"/>
              </a:rPr>
              <a:t>জেনেটিক্যালি</a:t>
            </a:r>
            <a:r>
              <a:rPr lang="en-US" sz="2200" dirty="0" smtClean="0">
                <a:latin typeface="SutonnyMJ" pitchFamily="2" charset="0"/>
              </a:rPr>
              <a:t> </a:t>
            </a:r>
            <a:r>
              <a:rPr lang="en-US" sz="2200" dirty="0" err="1" smtClean="0">
                <a:latin typeface="SutonnyMJ" pitchFamily="2" charset="0"/>
              </a:rPr>
              <a:t>পরিবর্তন</a:t>
            </a:r>
            <a:r>
              <a:rPr lang="en-US" sz="2200" dirty="0" smtClean="0">
                <a:latin typeface="SutonnyMJ" pitchFamily="2" charset="0"/>
              </a:rPr>
              <a:t> </a:t>
            </a:r>
            <a:r>
              <a:rPr lang="en-US" sz="2200" dirty="0" err="1" smtClean="0">
                <a:latin typeface="SutonnyMJ" pitchFamily="2" charset="0"/>
              </a:rPr>
              <a:t>ফসল</a:t>
            </a:r>
            <a:r>
              <a:rPr lang="en-US" sz="2200" dirty="0" smtClean="0">
                <a:latin typeface="SutonnyMJ" pitchFamily="2" charset="0"/>
              </a:rPr>
              <a:t> </a:t>
            </a:r>
            <a:r>
              <a:rPr lang="en-US" sz="2200" dirty="0" err="1" smtClean="0">
                <a:latin typeface="SutonnyMJ" pitchFamily="2" charset="0"/>
              </a:rPr>
              <a:t>অধিক</a:t>
            </a:r>
            <a:r>
              <a:rPr lang="en-US" sz="2200" dirty="0" smtClean="0">
                <a:latin typeface="SutonnyMJ" pitchFamily="2" charset="0"/>
              </a:rPr>
              <a:t> </a:t>
            </a:r>
            <a:r>
              <a:rPr lang="en-US" sz="2200" dirty="0" err="1" smtClean="0">
                <a:latin typeface="SutonnyMJ" pitchFamily="2" charset="0"/>
              </a:rPr>
              <a:t>খরা</a:t>
            </a:r>
            <a:r>
              <a:rPr lang="en-US" sz="2200" dirty="0" smtClean="0">
                <a:latin typeface="SutonnyMJ" pitchFamily="2" charset="0"/>
              </a:rPr>
              <a:t> ও </a:t>
            </a:r>
            <a:r>
              <a:rPr lang="en-US" sz="2200" dirty="0" err="1" smtClean="0">
                <a:latin typeface="SutonnyMJ" pitchFamily="2" charset="0"/>
              </a:rPr>
              <a:t>ঠান্ডা</a:t>
            </a:r>
            <a:r>
              <a:rPr lang="en-US" sz="2200" dirty="0" smtClean="0">
                <a:latin typeface="SutonnyMJ" pitchFamily="2" charset="0"/>
              </a:rPr>
              <a:t> </a:t>
            </a:r>
            <a:r>
              <a:rPr lang="en-US" sz="2200" dirty="0" err="1" smtClean="0">
                <a:latin typeface="SutonnyMJ" pitchFamily="2" charset="0"/>
              </a:rPr>
              <a:t>সহ্য</a:t>
            </a:r>
            <a:r>
              <a:rPr lang="en-US" sz="2200" dirty="0" smtClean="0">
                <a:latin typeface="SutonnyMJ" pitchFamily="2" charset="0"/>
              </a:rPr>
              <a:t> </a:t>
            </a:r>
            <a:r>
              <a:rPr lang="en-US" sz="2200" dirty="0" err="1" smtClean="0">
                <a:latin typeface="SutonnyMJ" pitchFamily="2" charset="0"/>
              </a:rPr>
              <a:t>করতে</a:t>
            </a:r>
            <a:r>
              <a:rPr lang="en-US" sz="2200" dirty="0" smtClean="0">
                <a:latin typeface="SutonnyMJ" pitchFamily="2" charset="0"/>
              </a:rPr>
              <a:t> </a:t>
            </a:r>
            <a:r>
              <a:rPr lang="en-US" sz="2200" dirty="0" err="1" smtClean="0">
                <a:latin typeface="SutonnyMJ" pitchFamily="2" charset="0"/>
              </a:rPr>
              <a:t>পারে</a:t>
            </a:r>
            <a:r>
              <a:rPr lang="en-US" sz="2200" dirty="0" smtClean="0">
                <a:latin typeface="SutonnyMJ" pitchFamily="2" charset="0"/>
              </a:rPr>
              <a:t>।</a:t>
            </a:r>
            <a:endParaRPr lang="en-US" sz="22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946" y="2201012"/>
            <a:ext cx="4791075" cy="3729709"/>
          </a:xfrm>
          <a:prstGeom prst="rect">
            <a:avLst/>
          </a:prstGeom>
        </p:spPr>
      </p:pic>
    </p:spTree>
    <p:extLst>
      <p:ext uri="{BB962C8B-B14F-4D97-AF65-F5344CB8AC3E}">
        <p14:creationId xmlns:p14="http://schemas.microsoft.com/office/powerpoint/2010/main" val="2794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03558"/>
            <a:ext cx="8534401" cy="1148724"/>
          </a:xfrm>
        </p:spPr>
        <p:txBody>
          <a:bodyPr>
            <a:normAutofit/>
          </a:bodyPr>
          <a:lstStyle/>
          <a:p>
            <a:r>
              <a:rPr lang="en-US" sz="2800" dirty="0" smtClean="0">
                <a:solidFill>
                  <a:srgbClr val="00B050"/>
                </a:solidFill>
                <a:latin typeface="SutonnyMJ" pitchFamily="2" charset="0"/>
              </a:rPr>
              <a:t>3।রোগের </a:t>
            </a:r>
            <a:r>
              <a:rPr lang="en-US" sz="2800" dirty="0" err="1" smtClean="0">
                <a:solidFill>
                  <a:srgbClr val="00B050"/>
                </a:solidFill>
                <a:latin typeface="SutonnyMJ" pitchFamily="2" charset="0"/>
              </a:rPr>
              <a:t>চিকিৎসাঃ</a:t>
            </a:r>
            <a:r>
              <a:rPr lang="en-US" sz="2800" dirty="0" smtClean="0">
                <a:solidFill>
                  <a:srgbClr val="00B050"/>
                </a:solidFill>
                <a:latin typeface="SutonnyMJ" pitchFamily="2" charset="0"/>
              </a:rPr>
              <a:t> </a:t>
            </a:r>
            <a:r>
              <a:rPr lang="en-US" sz="1800" dirty="0" err="1" smtClean="0">
                <a:latin typeface="SutonnyMJ" pitchFamily="2" charset="0"/>
              </a:rPr>
              <a:t>জিন</a:t>
            </a:r>
            <a:r>
              <a:rPr lang="en-US" sz="1800" dirty="0" smtClean="0">
                <a:latin typeface="SutonnyMJ" pitchFamily="2" charset="0"/>
              </a:rPr>
              <a:t> </a:t>
            </a:r>
            <a:r>
              <a:rPr lang="en-US" sz="1800" dirty="0" err="1" smtClean="0">
                <a:latin typeface="SutonnyMJ" pitchFamily="2" charset="0"/>
              </a:rPr>
              <a:t>থেরাপি</a:t>
            </a:r>
            <a:r>
              <a:rPr lang="en-US" sz="1800" dirty="0" smtClean="0">
                <a:latin typeface="SutonnyMJ" pitchFamily="2" charset="0"/>
              </a:rPr>
              <a:t> </a:t>
            </a:r>
            <a:r>
              <a:rPr lang="en-US" sz="1800" dirty="0" err="1" smtClean="0">
                <a:latin typeface="SutonnyMJ" pitchFamily="2" charset="0"/>
              </a:rPr>
              <a:t>জেনেটিক</a:t>
            </a:r>
            <a:r>
              <a:rPr lang="en-US" sz="1800" dirty="0" smtClean="0">
                <a:latin typeface="SutonnyMJ" pitchFamily="2" charset="0"/>
              </a:rPr>
              <a:t> </a:t>
            </a:r>
            <a:r>
              <a:rPr lang="en-US" sz="1800" dirty="0" err="1" smtClean="0">
                <a:latin typeface="SutonnyMJ" pitchFamily="2" charset="0"/>
              </a:rPr>
              <a:t>ইঞ্জিনিয়ারিং</a:t>
            </a:r>
            <a:r>
              <a:rPr lang="en-US" sz="1800" dirty="0" smtClean="0">
                <a:latin typeface="SutonnyMJ" pitchFamily="2" charset="0"/>
              </a:rPr>
              <a:t> </a:t>
            </a:r>
            <a:r>
              <a:rPr lang="en-US" sz="1800" dirty="0" err="1" smtClean="0">
                <a:latin typeface="SutonnyMJ" pitchFamily="2" charset="0"/>
              </a:rPr>
              <a:t>এর</a:t>
            </a:r>
            <a:r>
              <a:rPr lang="en-US" sz="1800" dirty="0" smtClean="0">
                <a:latin typeface="SutonnyMJ" pitchFamily="2" charset="0"/>
              </a:rPr>
              <a:t> </a:t>
            </a:r>
            <a:r>
              <a:rPr lang="en-US" sz="1800" dirty="0" err="1" smtClean="0">
                <a:latin typeface="SutonnyMJ" pitchFamily="2" charset="0"/>
              </a:rPr>
              <a:t>একটি</a:t>
            </a:r>
            <a:r>
              <a:rPr lang="en-US" sz="1800" dirty="0" smtClean="0">
                <a:latin typeface="SutonnyMJ" pitchFamily="2" charset="0"/>
              </a:rPr>
              <a:t> </a:t>
            </a:r>
            <a:r>
              <a:rPr lang="en-US" sz="1800" dirty="0" err="1" smtClean="0">
                <a:latin typeface="SutonnyMJ" pitchFamily="2" charset="0"/>
              </a:rPr>
              <a:t>সুফল</a:t>
            </a:r>
            <a:r>
              <a:rPr lang="en-US" sz="1800" dirty="0" smtClean="0">
                <a:latin typeface="SutonnyMJ" pitchFamily="2" charset="0"/>
              </a:rPr>
              <a:t>। </a:t>
            </a:r>
            <a:r>
              <a:rPr lang="en-US" sz="1800" dirty="0" err="1" smtClean="0">
                <a:latin typeface="SutonnyMJ" pitchFamily="2" charset="0"/>
              </a:rPr>
              <a:t>জিন</a:t>
            </a:r>
            <a:r>
              <a:rPr lang="en-US" sz="1800" dirty="0" smtClean="0">
                <a:latin typeface="SutonnyMJ" pitchFamily="2" charset="0"/>
              </a:rPr>
              <a:t> </a:t>
            </a:r>
            <a:r>
              <a:rPr lang="en-US" sz="1800" dirty="0" err="1" smtClean="0">
                <a:latin typeface="SutonnyMJ" pitchFamily="2" charset="0"/>
              </a:rPr>
              <a:t>থেরাপি</a:t>
            </a:r>
            <a:r>
              <a:rPr lang="en-US" sz="1800" dirty="0" smtClean="0">
                <a:latin typeface="SutonnyMJ" pitchFamily="2" charset="0"/>
              </a:rPr>
              <a:t> </a:t>
            </a:r>
            <a:r>
              <a:rPr lang="en-US" sz="1800" dirty="0" err="1" smtClean="0">
                <a:latin typeface="SutonnyMJ" pitchFamily="2" charset="0"/>
              </a:rPr>
              <a:t>মানুষের</a:t>
            </a:r>
            <a:r>
              <a:rPr lang="en-US" sz="1800" dirty="0" smtClean="0">
                <a:latin typeface="SutonnyMJ" pitchFamily="2" charset="0"/>
              </a:rPr>
              <a:t> </a:t>
            </a:r>
            <a:r>
              <a:rPr lang="en-US" sz="1800" dirty="0" err="1" smtClean="0">
                <a:latin typeface="SutonnyMJ" pitchFamily="2" charset="0"/>
              </a:rPr>
              <a:t>রোগের</a:t>
            </a:r>
            <a:r>
              <a:rPr lang="en-US" sz="1800" dirty="0" smtClean="0">
                <a:latin typeface="SutonnyMJ" pitchFamily="2" charset="0"/>
              </a:rPr>
              <a:t> </a:t>
            </a:r>
            <a:r>
              <a:rPr lang="en-US" sz="1800" dirty="0" err="1" smtClean="0">
                <a:latin typeface="SutonnyMJ" pitchFamily="2" charset="0"/>
              </a:rPr>
              <a:t>চিকিৎসা</a:t>
            </a:r>
            <a:r>
              <a:rPr lang="en-US" sz="1800" dirty="0" smtClean="0">
                <a:latin typeface="SutonnyMJ" pitchFamily="2" charset="0"/>
              </a:rPr>
              <a:t> </a:t>
            </a:r>
            <a:r>
              <a:rPr lang="en-US" sz="1800" dirty="0" err="1" smtClean="0">
                <a:latin typeface="SutonnyMJ" pitchFamily="2" charset="0"/>
              </a:rPr>
              <a:t>এবং</a:t>
            </a:r>
            <a:r>
              <a:rPr lang="en-US" sz="1800" dirty="0" smtClean="0">
                <a:latin typeface="SutonnyMJ" pitchFamily="2" charset="0"/>
              </a:rPr>
              <a:t> </a:t>
            </a:r>
            <a:r>
              <a:rPr lang="en-US" sz="1800" dirty="0" err="1" smtClean="0">
                <a:latin typeface="SutonnyMJ" pitchFamily="2" charset="0"/>
              </a:rPr>
              <a:t>তু্টিপূর্ণ</a:t>
            </a:r>
            <a:r>
              <a:rPr lang="en-US" sz="1800" dirty="0" smtClean="0">
                <a:latin typeface="SutonnyMJ" pitchFamily="2" charset="0"/>
              </a:rPr>
              <a:t> </a:t>
            </a:r>
            <a:r>
              <a:rPr lang="en-US" sz="1800" dirty="0" err="1" smtClean="0">
                <a:latin typeface="SutonnyMJ" pitchFamily="2" charset="0"/>
              </a:rPr>
              <a:t>মানুষের</a:t>
            </a:r>
            <a:r>
              <a:rPr lang="en-US" sz="1800" dirty="0" smtClean="0">
                <a:latin typeface="SutonnyMJ" pitchFamily="2" charset="0"/>
              </a:rPr>
              <a:t> </a:t>
            </a:r>
            <a:r>
              <a:rPr lang="en-US" sz="1800" dirty="0" err="1" smtClean="0">
                <a:latin typeface="SutonnyMJ" pitchFamily="2" charset="0"/>
              </a:rPr>
              <a:t>জিন</a:t>
            </a:r>
            <a:r>
              <a:rPr lang="en-US" sz="1800" dirty="0" smtClean="0">
                <a:latin typeface="SutonnyMJ" pitchFamily="2" charset="0"/>
              </a:rPr>
              <a:t> </a:t>
            </a:r>
            <a:r>
              <a:rPr lang="en-US" sz="1800" dirty="0" err="1" smtClean="0">
                <a:latin typeface="SutonnyMJ" pitchFamily="2" charset="0"/>
              </a:rPr>
              <a:t>পরিবর্তন</a:t>
            </a:r>
            <a:r>
              <a:rPr lang="en-US" sz="1800" dirty="0" smtClean="0">
                <a:latin typeface="SutonnyMJ" pitchFamily="2" charset="0"/>
              </a:rPr>
              <a:t> </a:t>
            </a:r>
            <a:r>
              <a:rPr lang="en-US" sz="1800" dirty="0" err="1" smtClean="0">
                <a:latin typeface="SutonnyMJ" pitchFamily="2" charset="0"/>
              </a:rPr>
              <a:t>করে</a:t>
            </a:r>
            <a:r>
              <a:rPr lang="en-US" sz="1800" dirty="0" smtClean="0">
                <a:latin typeface="SutonnyMJ" pitchFamily="2" charset="0"/>
              </a:rPr>
              <a:t> </a:t>
            </a:r>
            <a:r>
              <a:rPr lang="en-US" sz="1800" dirty="0" err="1" smtClean="0">
                <a:latin typeface="SutonnyMJ" pitchFamily="2" charset="0"/>
              </a:rPr>
              <a:t>সুস্থ</a:t>
            </a:r>
            <a:r>
              <a:rPr lang="en-US" sz="1800" dirty="0" smtClean="0">
                <a:latin typeface="SutonnyMJ" pitchFamily="2" charset="0"/>
              </a:rPr>
              <a:t> </a:t>
            </a:r>
            <a:r>
              <a:rPr lang="en-US" sz="1800" dirty="0" err="1" smtClean="0">
                <a:latin typeface="SutonnyMJ" pitchFamily="2" charset="0"/>
              </a:rPr>
              <a:t>করে</a:t>
            </a:r>
            <a:r>
              <a:rPr lang="en-US" sz="1800" dirty="0" smtClean="0">
                <a:latin typeface="SutonnyMJ" pitchFamily="2" charset="0"/>
              </a:rPr>
              <a:t> </a:t>
            </a:r>
            <a:r>
              <a:rPr lang="en-US" sz="1800" dirty="0" err="1" smtClean="0">
                <a:latin typeface="SutonnyMJ" pitchFamily="2" charset="0"/>
              </a:rPr>
              <a:t>তোলা</a:t>
            </a:r>
            <a:r>
              <a:rPr lang="en-US" sz="1800" dirty="0" smtClean="0">
                <a:latin typeface="SutonnyMJ" pitchFamily="2" charset="0"/>
              </a:rPr>
              <a:t> </a:t>
            </a:r>
            <a:r>
              <a:rPr lang="en-US" sz="1800" dirty="0" err="1" smtClean="0">
                <a:latin typeface="SutonnyMJ" pitchFamily="2" charset="0"/>
              </a:rPr>
              <a:t>হয়</a:t>
            </a:r>
            <a:r>
              <a:rPr lang="en-US" sz="1800" dirty="0" smtClean="0">
                <a:latin typeface="SutonnyMJ" pitchFamily="2" charset="0"/>
              </a:rPr>
              <a:t>। </a:t>
            </a:r>
            <a:endParaRPr lang="en-US" sz="18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784" y="3310071"/>
            <a:ext cx="4676190" cy="3200000"/>
          </a:xfrm>
          <a:prstGeom prst="rect">
            <a:avLst/>
          </a:prstGeom>
        </p:spPr>
      </p:pic>
    </p:spTree>
    <p:extLst>
      <p:ext uri="{BB962C8B-B14F-4D97-AF65-F5344CB8AC3E}">
        <p14:creationId xmlns:p14="http://schemas.microsoft.com/office/powerpoint/2010/main" val="290796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54547"/>
            <a:ext cx="8534401" cy="1275008"/>
          </a:xfrm>
        </p:spPr>
        <p:txBody>
          <a:bodyPr>
            <a:normAutofit/>
          </a:bodyPr>
          <a:lstStyle/>
          <a:p>
            <a:pPr algn="just"/>
            <a:r>
              <a:rPr lang="en-US" sz="3200" dirty="0" smtClean="0">
                <a:solidFill>
                  <a:srgbClr val="00B050"/>
                </a:solidFill>
                <a:latin typeface="SutonnyMJ" pitchFamily="2" charset="0"/>
              </a:rPr>
              <a:t>4। </a:t>
            </a:r>
            <a:r>
              <a:rPr lang="en-US" sz="3200" dirty="0" err="1" smtClean="0">
                <a:solidFill>
                  <a:srgbClr val="00B050"/>
                </a:solidFill>
                <a:latin typeface="SutonnyMJ" pitchFamily="2" charset="0"/>
              </a:rPr>
              <a:t>হরমোন</a:t>
            </a:r>
            <a:r>
              <a:rPr lang="en-US" sz="3200" dirty="0" smtClean="0">
                <a:solidFill>
                  <a:srgbClr val="00B050"/>
                </a:solidFill>
                <a:latin typeface="SutonnyMJ" pitchFamily="2" charset="0"/>
              </a:rPr>
              <a:t> </a:t>
            </a:r>
            <a:r>
              <a:rPr lang="en-US" sz="3200" dirty="0" err="1" smtClean="0">
                <a:solidFill>
                  <a:srgbClr val="00B050"/>
                </a:solidFill>
                <a:latin typeface="SutonnyMJ" pitchFamily="2" charset="0"/>
              </a:rPr>
              <a:t>তৈরিঃ</a:t>
            </a:r>
            <a:r>
              <a:rPr lang="en-US" sz="3200" dirty="0" smtClean="0">
                <a:solidFill>
                  <a:srgbClr val="00B050"/>
                </a:solidFill>
                <a:latin typeface="SutonnyMJ" pitchFamily="2" charset="0"/>
              </a:rPr>
              <a:t> </a:t>
            </a:r>
            <a:r>
              <a:rPr lang="en-US" sz="2000" dirty="0" err="1" smtClean="0">
                <a:latin typeface="SutonnyMJ" pitchFamily="2" charset="0"/>
              </a:rPr>
              <a:t>শিল্পজাত</a:t>
            </a:r>
            <a:r>
              <a:rPr lang="en-US" sz="2000" dirty="0" smtClean="0">
                <a:latin typeface="SutonnyMJ" pitchFamily="2" charset="0"/>
              </a:rPr>
              <a:t> </a:t>
            </a:r>
            <a:r>
              <a:rPr lang="en-US" sz="2000" dirty="0" err="1" smtClean="0">
                <a:latin typeface="SutonnyMJ" pitchFamily="2" charset="0"/>
              </a:rPr>
              <a:t>ব্যাকটেরিয়া</a:t>
            </a:r>
            <a:r>
              <a:rPr lang="en-US" sz="2000" dirty="0" smtClean="0">
                <a:latin typeface="SutonnyMJ" pitchFamily="2" charset="0"/>
              </a:rPr>
              <a:t> </a:t>
            </a:r>
            <a:r>
              <a:rPr lang="en-US" sz="2000" dirty="0" err="1" smtClean="0">
                <a:latin typeface="SutonnyMJ" pitchFamily="2" charset="0"/>
              </a:rPr>
              <a:t>থেকে</a:t>
            </a:r>
            <a:r>
              <a:rPr lang="en-US" sz="2000" dirty="0" smtClean="0">
                <a:latin typeface="SutonnyMJ" pitchFamily="2" charset="0"/>
              </a:rPr>
              <a:t> </a:t>
            </a:r>
            <a:r>
              <a:rPr lang="en-US" sz="2000" dirty="0" err="1" smtClean="0">
                <a:latin typeface="SutonnyMJ" pitchFamily="2" charset="0"/>
              </a:rPr>
              <a:t>উৎপাদিত</a:t>
            </a:r>
            <a:r>
              <a:rPr lang="en-US" sz="2000" dirty="0" smtClean="0">
                <a:latin typeface="SutonnyMJ" pitchFamily="2" charset="0"/>
              </a:rPr>
              <a:t> </a:t>
            </a:r>
            <a:r>
              <a:rPr lang="en-US" sz="2000" dirty="0" err="1" smtClean="0">
                <a:latin typeface="SutonnyMJ" pitchFamily="2" charset="0"/>
              </a:rPr>
              <a:t>হিউম্যান</a:t>
            </a:r>
            <a:r>
              <a:rPr lang="en-US" sz="2000" dirty="0" smtClean="0">
                <a:latin typeface="SutonnyMJ" pitchFamily="2" charset="0"/>
              </a:rPr>
              <a:t> </a:t>
            </a:r>
            <a:r>
              <a:rPr lang="en-US" sz="2000" dirty="0" err="1" smtClean="0">
                <a:latin typeface="SutonnyMJ" pitchFamily="2" charset="0"/>
              </a:rPr>
              <a:t>গ্রোথ</a:t>
            </a:r>
            <a:r>
              <a:rPr lang="en-US" sz="2000" dirty="0" smtClean="0">
                <a:latin typeface="SutonnyMJ" pitchFamily="2" charset="0"/>
              </a:rPr>
              <a:t> </a:t>
            </a:r>
            <a:r>
              <a:rPr lang="en-US" sz="2000" dirty="0" err="1" smtClean="0">
                <a:latin typeface="SutonnyMJ" pitchFamily="2" charset="0"/>
              </a:rPr>
              <a:t>হরমোন</a:t>
            </a:r>
            <a:r>
              <a:rPr lang="en-US" sz="2000" dirty="0" smtClean="0">
                <a:latin typeface="SutonnyMJ" pitchFamily="2" charset="0"/>
              </a:rPr>
              <a:t> </a:t>
            </a:r>
            <a:r>
              <a:rPr lang="en-US" sz="2000" dirty="0" err="1" smtClean="0">
                <a:latin typeface="SutonnyMJ" pitchFamily="2" charset="0"/>
              </a:rPr>
              <a:t>বামনত্ব</a:t>
            </a:r>
            <a:r>
              <a:rPr lang="en-US" sz="2000" dirty="0" smtClean="0">
                <a:latin typeface="SutonnyMJ" pitchFamily="2" charset="0"/>
              </a:rPr>
              <a:t>(</a:t>
            </a:r>
            <a:r>
              <a:rPr lang="en-US" sz="2000" dirty="0" err="1" smtClean="0">
                <a:latin typeface="SutonnyMJ" pitchFamily="2" charset="0"/>
              </a:rPr>
              <a:t>বেঁঠে</a:t>
            </a:r>
            <a:r>
              <a:rPr lang="en-US" sz="2000" dirty="0" smtClean="0">
                <a:latin typeface="SutonnyMJ" pitchFamily="2" charset="0"/>
              </a:rPr>
              <a:t>) </a:t>
            </a:r>
            <a:r>
              <a:rPr lang="en-US" sz="2000" dirty="0" err="1" smtClean="0">
                <a:latin typeface="SutonnyMJ" pitchFamily="2" charset="0"/>
              </a:rPr>
              <a:t>রোধ</a:t>
            </a:r>
            <a:r>
              <a:rPr lang="en-US" sz="2000" dirty="0" smtClean="0">
                <a:latin typeface="SutonnyMJ" pitchFamily="2" charset="0"/>
              </a:rPr>
              <a:t> </a:t>
            </a:r>
            <a:r>
              <a:rPr lang="en-US" sz="2000" dirty="0" err="1" smtClean="0">
                <a:latin typeface="SutonnyMJ" pitchFamily="2" charset="0"/>
              </a:rPr>
              <a:t>করে</a:t>
            </a:r>
            <a:r>
              <a:rPr lang="en-US" sz="2000" dirty="0" smtClean="0">
                <a:latin typeface="SutonnyMJ" pitchFamily="2" charset="0"/>
              </a:rPr>
              <a:t> </a:t>
            </a:r>
            <a:r>
              <a:rPr lang="en-US" sz="2000" dirty="0" err="1" smtClean="0">
                <a:latin typeface="SutonnyMJ" pitchFamily="2" charset="0"/>
              </a:rPr>
              <a:t>এবং</a:t>
            </a:r>
            <a:r>
              <a:rPr lang="en-US" sz="2000" dirty="0" smtClean="0">
                <a:latin typeface="SutonnyMJ" pitchFamily="2" charset="0"/>
              </a:rPr>
              <a:t> </a:t>
            </a:r>
            <a:r>
              <a:rPr lang="en-US" sz="2000" dirty="0" err="1" smtClean="0">
                <a:latin typeface="SutonnyMJ" pitchFamily="2" charset="0"/>
              </a:rPr>
              <a:t>পোড়া</a:t>
            </a:r>
            <a:r>
              <a:rPr lang="en-US" sz="2000" dirty="0" smtClean="0">
                <a:latin typeface="SutonnyMJ" pitchFamily="2" charset="0"/>
              </a:rPr>
              <a:t> </a:t>
            </a:r>
            <a:r>
              <a:rPr lang="en-US" sz="2000" dirty="0" err="1" smtClean="0">
                <a:latin typeface="SutonnyMJ" pitchFamily="2" charset="0"/>
              </a:rPr>
              <a:t>ত্বক</a:t>
            </a:r>
            <a:r>
              <a:rPr lang="en-US" sz="2000" dirty="0" smtClean="0">
                <a:latin typeface="SutonnyMJ" pitchFamily="2" charset="0"/>
              </a:rPr>
              <a:t>, </a:t>
            </a:r>
            <a:r>
              <a:rPr lang="en-US" sz="2000" dirty="0" err="1" smtClean="0">
                <a:latin typeface="SutonnyMJ" pitchFamily="2" charset="0"/>
              </a:rPr>
              <a:t>ফেটে</a:t>
            </a:r>
            <a:r>
              <a:rPr lang="en-US" sz="2000" dirty="0" smtClean="0">
                <a:latin typeface="SutonnyMJ" pitchFamily="2" charset="0"/>
              </a:rPr>
              <a:t> </a:t>
            </a:r>
            <a:r>
              <a:rPr lang="en-US" sz="2000" dirty="0" err="1" smtClean="0">
                <a:latin typeface="SutonnyMJ" pitchFamily="2" charset="0"/>
              </a:rPr>
              <a:t>যাওয়া</a:t>
            </a:r>
            <a:r>
              <a:rPr lang="en-US" sz="2000" dirty="0" smtClean="0">
                <a:latin typeface="SutonnyMJ" pitchFamily="2" charset="0"/>
              </a:rPr>
              <a:t> </a:t>
            </a:r>
            <a:r>
              <a:rPr lang="en-US" sz="2000" dirty="0" err="1" smtClean="0">
                <a:latin typeface="SutonnyMJ" pitchFamily="2" charset="0"/>
              </a:rPr>
              <a:t>হাঁড়</a:t>
            </a:r>
            <a:r>
              <a:rPr lang="en-US" sz="2000" dirty="0" smtClean="0">
                <a:latin typeface="SutonnyMJ" pitchFamily="2" charset="0"/>
              </a:rPr>
              <a:t> </a:t>
            </a:r>
            <a:r>
              <a:rPr lang="en-US" sz="2000" dirty="0" err="1" smtClean="0">
                <a:latin typeface="SutonnyMJ" pitchFamily="2" charset="0"/>
              </a:rPr>
              <a:t>এবং</a:t>
            </a:r>
            <a:r>
              <a:rPr lang="en-US" sz="2000" dirty="0" smtClean="0">
                <a:latin typeface="SutonnyMJ" pitchFamily="2" charset="0"/>
              </a:rPr>
              <a:t> </a:t>
            </a:r>
            <a:r>
              <a:rPr lang="en-US" sz="2000" dirty="0" err="1" smtClean="0">
                <a:latin typeface="SutonnyMJ" pitchFamily="2" charset="0"/>
              </a:rPr>
              <a:t>খাদ্যনালীর</a:t>
            </a:r>
            <a:r>
              <a:rPr lang="en-US" sz="2000" dirty="0" smtClean="0">
                <a:latin typeface="SutonnyMJ" pitchFamily="2" charset="0"/>
              </a:rPr>
              <a:t> </a:t>
            </a:r>
            <a:r>
              <a:rPr lang="en-US" sz="2000" dirty="0" err="1" smtClean="0">
                <a:latin typeface="SutonnyMJ" pitchFamily="2" charset="0"/>
              </a:rPr>
              <a:t>আলসারের</a:t>
            </a:r>
            <a:r>
              <a:rPr lang="en-US" sz="2000" dirty="0" smtClean="0">
                <a:latin typeface="SutonnyMJ" pitchFamily="2" charset="0"/>
              </a:rPr>
              <a:t> </a:t>
            </a:r>
            <a:r>
              <a:rPr lang="en-US" sz="2000" dirty="0" err="1" smtClean="0">
                <a:latin typeface="SutonnyMJ" pitchFamily="2" charset="0"/>
              </a:rPr>
              <a:t>চিকিৎসায়</a:t>
            </a:r>
            <a:r>
              <a:rPr lang="en-US" sz="2000" dirty="0" smtClean="0">
                <a:latin typeface="SutonnyMJ" pitchFamily="2" charset="0"/>
              </a:rPr>
              <a:t> </a:t>
            </a:r>
            <a:r>
              <a:rPr lang="en-US" sz="2000" dirty="0" err="1" smtClean="0">
                <a:latin typeface="SutonnyMJ" pitchFamily="2" charset="0"/>
              </a:rPr>
              <a:t>ব্যবহ্রত</a:t>
            </a:r>
            <a:r>
              <a:rPr lang="en-US" sz="2000" dirty="0" smtClean="0">
                <a:latin typeface="SutonnyMJ" pitchFamily="2" charset="0"/>
              </a:rPr>
              <a:t> </a:t>
            </a:r>
            <a:r>
              <a:rPr lang="en-US" sz="2000" dirty="0" err="1" smtClean="0">
                <a:latin typeface="SutonnyMJ" pitchFamily="2" charset="0"/>
              </a:rPr>
              <a:t>হয়</a:t>
            </a:r>
            <a:r>
              <a:rPr lang="en-US" sz="2000" dirty="0" smtClean="0">
                <a:latin typeface="SutonnyMJ" pitchFamily="2" charset="0"/>
              </a:rPr>
              <a:t>।</a:t>
            </a:r>
            <a:endParaRPr lang="en-US" sz="20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608" y="2171431"/>
            <a:ext cx="2562225" cy="3390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577" y="2171431"/>
            <a:ext cx="1819048" cy="3390899"/>
          </a:xfrm>
          <a:prstGeom prst="rect">
            <a:avLst/>
          </a:prstGeom>
        </p:spPr>
      </p:pic>
    </p:spTree>
    <p:extLst>
      <p:ext uri="{BB962C8B-B14F-4D97-AF65-F5344CB8AC3E}">
        <p14:creationId xmlns:p14="http://schemas.microsoft.com/office/powerpoint/2010/main" val="201762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27" y="229315"/>
            <a:ext cx="8534401" cy="1367665"/>
          </a:xfrm>
        </p:spPr>
        <p:txBody>
          <a:bodyPr>
            <a:normAutofit/>
          </a:bodyPr>
          <a:lstStyle/>
          <a:p>
            <a:pPr algn="just"/>
            <a:r>
              <a:rPr lang="en-US" sz="3100" dirty="0" smtClean="0">
                <a:solidFill>
                  <a:srgbClr val="00B050"/>
                </a:solidFill>
                <a:latin typeface="SutonnyMJ" pitchFamily="2" charset="0"/>
              </a:rPr>
              <a:t>5। </a:t>
            </a:r>
            <a:r>
              <a:rPr lang="en-US" sz="3100" dirty="0" err="1" smtClean="0">
                <a:solidFill>
                  <a:srgbClr val="00B050"/>
                </a:solidFill>
                <a:latin typeface="SutonnyMJ" pitchFamily="2" charset="0"/>
              </a:rPr>
              <a:t>ভাইরাসনাশকঃ</a:t>
            </a:r>
            <a:r>
              <a:rPr lang="en-US" sz="3100" dirty="0" smtClean="0">
                <a:solidFill>
                  <a:srgbClr val="00B050"/>
                </a:solidFill>
                <a:latin typeface="SutonnyMJ" pitchFamily="2" charset="0"/>
              </a:rPr>
              <a:t> </a:t>
            </a:r>
            <a:r>
              <a:rPr lang="en-US" sz="2400" dirty="0" err="1" smtClean="0">
                <a:latin typeface="SutonnyMJ" pitchFamily="2" charset="0"/>
              </a:rPr>
              <a:t>জেনেটিক</a:t>
            </a:r>
            <a:r>
              <a:rPr lang="en-US" sz="2400" dirty="0" smtClean="0">
                <a:latin typeface="SutonnyMJ" pitchFamily="2" charset="0"/>
              </a:rPr>
              <a:t> </a:t>
            </a:r>
            <a:r>
              <a:rPr lang="en-US" sz="2400" dirty="0" err="1" smtClean="0">
                <a:latin typeface="SutonnyMJ" pitchFamily="2" charset="0"/>
              </a:rPr>
              <a:t>ইঞ্জিনিয়ারিং</a:t>
            </a:r>
            <a:r>
              <a:rPr lang="en-US" sz="2400" dirty="0" smtClean="0">
                <a:latin typeface="SutonnyMJ" pitchFamily="2" charset="0"/>
              </a:rPr>
              <a:t> </a:t>
            </a:r>
            <a:r>
              <a:rPr lang="en-US" sz="2400" dirty="0" err="1" smtClean="0">
                <a:latin typeface="SutonnyMJ" pitchFamily="2" charset="0"/>
              </a:rPr>
              <a:t>এর</a:t>
            </a:r>
            <a:r>
              <a:rPr lang="en-US" sz="2400" dirty="0" smtClean="0">
                <a:latin typeface="SutonnyMJ" pitchFamily="2" charset="0"/>
              </a:rPr>
              <a:t> </a:t>
            </a:r>
            <a:r>
              <a:rPr lang="en-US" sz="2400" dirty="0" err="1" smtClean="0">
                <a:latin typeface="SutonnyMJ" pitchFamily="2" charset="0"/>
              </a:rPr>
              <a:t>মাধ্যমে</a:t>
            </a:r>
            <a:r>
              <a:rPr lang="en-US" sz="2400" dirty="0" smtClean="0">
                <a:latin typeface="SutonnyMJ" pitchFamily="2" charset="0"/>
              </a:rPr>
              <a:t> </a:t>
            </a:r>
            <a:r>
              <a:rPr lang="en-US" sz="2400" dirty="0" err="1" smtClean="0">
                <a:latin typeface="SutonnyMJ" pitchFamily="2" charset="0"/>
              </a:rPr>
              <a:t>তৈরি</a:t>
            </a:r>
            <a:r>
              <a:rPr lang="en-US" sz="2400" dirty="0" smtClean="0">
                <a:latin typeface="SutonnyMJ" pitchFamily="2" charset="0"/>
              </a:rPr>
              <a:t> </a:t>
            </a:r>
            <a:r>
              <a:rPr lang="en-US" sz="2400" dirty="0" smtClean="0">
                <a:latin typeface="Times New Roman" panose="02020603050405020304" pitchFamily="18" charset="0"/>
                <a:cs typeface="Times New Roman" panose="02020603050405020304" pitchFamily="18" charset="0"/>
              </a:rPr>
              <a:t>Interferon </a:t>
            </a:r>
            <a:r>
              <a:rPr lang="en-US" sz="2400" dirty="0" smtClean="0">
                <a:latin typeface="SutonnyMJ" pitchFamily="2" charset="0"/>
                <a:cs typeface="Times New Roman" panose="02020603050405020304" pitchFamily="18" charset="0"/>
              </a:rPr>
              <a:t>(</a:t>
            </a:r>
            <a:r>
              <a:rPr lang="en-US" sz="2400" dirty="0" err="1" smtClean="0">
                <a:latin typeface="SutonnyMJ" pitchFamily="2" charset="0"/>
                <a:cs typeface="Times New Roman" panose="02020603050405020304" pitchFamily="18" charset="0"/>
              </a:rPr>
              <a:t>মানব</a:t>
            </a:r>
            <a:r>
              <a:rPr lang="en-US" sz="2400" dirty="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কোষ</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থেকে</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নিঃসৃত</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এক</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ধরনের</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রস</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ভাইরাসনাশত</a:t>
            </a:r>
            <a:r>
              <a:rPr lang="en-US" sz="2400" dirty="0" smtClean="0">
                <a:latin typeface="Times New Roman" panose="02020603050405020304" pitchFamily="18" charset="0"/>
                <a:cs typeface="Times New Roman" panose="02020603050405020304" pitchFamily="18" charset="0"/>
              </a:rPr>
              <a:t> (Anti viral) </a:t>
            </a:r>
            <a:r>
              <a:rPr lang="en-US" sz="2400" dirty="0" err="1" smtClean="0">
                <a:latin typeface="SutonnyMJ" pitchFamily="2" charset="0"/>
                <a:cs typeface="Times New Roman" panose="02020603050405020304" pitchFamily="18" charset="0"/>
              </a:rPr>
              <a:t>হিসেবে</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ব্যবহ্রত</a:t>
            </a:r>
            <a:r>
              <a:rPr lang="en-US" sz="2400" dirty="0" smtClean="0">
                <a:latin typeface="SutonnyMJ" pitchFamily="2" charset="0"/>
                <a:cs typeface="Times New Roman" panose="02020603050405020304" pitchFamily="18" charset="0"/>
              </a:rPr>
              <a:t> </a:t>
            </a:r>
            <a:r>
              <a:rPr lang="en-US" sz="2400" dirty="0" err="1" smtClean="0">
                <a:latin typeface="SutonnyMJ" pitchFamily="2" charset="0"/>
                <a:cs typeface="Times New Roman" panose="02020603050405020304" pitchFamily="18" charset="0"/>
              </a:rPr>
              <a:t>হয়</a:t>
            </a:r>
            <a:r>
              <a:rPr lang="en-US" sz="2400" dirty="0" smtClean="0">
                <a:latin typeface="SutonnyMJ" pitchFamily="2" charset="0"/>
                <a:cs typeface="Times New Roman" panose="02020603050405020304" pitchFamily="18" charset="0"/>
              </a:rPr>
              <a:t>।</a:t>
            </a:r>
            <a:endParaRPr lang="en-US" sz="24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94" y="2215583"/>
            <a:ext cx="4666667" cy="34571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321" y="2215584"/>
            <a:ext cx="3971265" cy="3457142"/>
          </a:xfrm>
          <a:prstGeom prst="rect">
            <a:avLst/>
          </a:prstGeom>
        </p:spPr>
      </p:pic>
    </p:spTree>
    <p:extLst>
      <p:ext uri="{BB962C8B-B14F-4D97-AF65-F5344CB8AC3E}">
        <p14:creationId xmlns:p14="http://schemas.microsoft.com/office/powerpoint/2010/main" val="37189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rot="20547030">
            <a:off x="5307278" y="4290423"/>
            <a:ext cx="7556739" cy="421831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76835" y="1310268"/>
            <a:ext cx="2467155" cy="2469309"/>
          </a:xfrm>
          <a:prstGeom prst="ellipse">
            <a:avLst/>
          </a:prstGeom>
          <a:blipFill>
            <a:blip r:embed="rId2"/>
            <a:tile tx="0" ty="0" sx="100000" sy="100000" flip="none" algn="tl"/>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908143" y="441442"/>
            <a:ext cx="10979057" cy="523079"/>
            <a:chOff x="908143" y="441442"/>
            <a:chExt cx="10979057" cy="523079"/>
          </a:xfrm>
        </p:grpSpPr>
        <p:pic>
          <p:nvPicPr>
            <p:cNvPr id="3" name="Picture 2"/>
            <p:cNvPicPr>
              <a:picLocks noChangeAspect="1"/>
            </p:cNvPicPr>
            <p:nvPr/>
          </p:nvPicPr>
          <p:blipFill>
            <a:blip r:embed="rId3"/>
            <a:stretch>
              <a:fillRect/>
            </a:stretch>
          </p:blipFill>
          <p:spPr>
            <a:xfrm>
              <a:off x="908143" y="441442"/>
              <a:ext cx="515215" cy="523079"/>
            </a:xfrm>
            <a:prstGeom prst="rect">
              <a:avLst/>
            </a:prstGeom>
          </p:spPr>
        </p:pic>
        <p:sp>
          <p:nvSpPr>
            <p:cNvPr id="4" name="Snip Single Corner Rectangle 3"/>
            <p:cNvSpPr/>
            <p:nvPr/>
          </p:nvSpPr>
          <p:spPr>
            <a:xfrm>
              <a:off x="1423358" y="492381"/>
              <a:ext cx="10463842" cy="421200"/>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510329" y="1037176"/>
            <a:ext cx="3581430" cy="923330"/>
          </a:xfrm>
          <a:prstGeom prst="rect">
            <a:avLst/>
          </a:prstGeom>
          <a:noFill/>
        </p:spPr>
        <p:txBody>
          <a:bodyPr wrap="non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শিক্ষক</a:t>
            </a:r>
            <a:r>
              <a:rPr lang="en-US" sz="5400" b="0" cap="none" spc="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54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পরিচিতি</a:t>
            </a:r>
            <a:endParaRPr lang="en-US" sz="54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6" name="Rectangle 5"/>
          <p:cNvSpPr/>
          <p:nvPr/>
        </p:nvSpPr>
        <p:spPr>
          <a:xfrm>
            <a:off x="7827332" y="920699"/>
            <a:ext cx="2969083" cy="923330"/>
          </a:xfrm>
          <a:prstGeom prst="rect">
            <a:avLst/>
          </a:prstGeom>
          <a:noFill/>
        </p:spPr>
        <p:txBody>
          <a:bodyPr wrap="non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পাঠ</a:t>
            </a:r>
            <a:r>
              <a:rPr lang="en-US" sz="5400" b="0" cap="none" spc="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54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পরিচিতি</a:t>
            </a:r>
            <a:endParaRPr lang="en-US" sz="54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358" y="1698084"/>
            <a:ext cx="3216053" cy="2147365"/>
          </a:xfrm>
          <a:prstGeom prst="rect">
            <a:avLst/>
          </a:prstGeom>
        </p:spPr>
      </p:pic>
      <p:sp>
        <p:nvSpPr>
          <p:cNvPr id="9" name="Rectangle 8"/>
          <p:cNvSpPr/>
          <p:nvPr/>
        </p:nvSpPr>
        <p:spPr>
          <a:xfrm>
            <a:off x="1626672" y="3813450"/>
            <a:ext cx="2967479" cy="707886"/>
          </a:xfrm>
          <a:prstGeom prst="rect">
            <a:avLst/>
          </a:prstGeom>
          <a:noFill/>
        </p:spPr>
        <p:txBody>
          <a:bodyPr wrap="none" lIns="91440" tIns="45720" rIns="91440" bIns="45720">
            <a:spAutoFit/>
          </a:bodyPr>
          <a:lstStyle/>
          <a:p>
            <a:pPr algn="ctr"/>
            <a:r>
              <a:rPr lang="en-US" sz="4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a:t>
            </a:r>
            <a:r>
              <a:rPr lang="en-US" sz="4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সোহেল</a:t>
            </a:r>
            <a:r>
              <a:rPr lang="en-US" sz="4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রানা</a:t>
            </a:r>
            <a:endParaRPr lang="en-US" sz="4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12" name="Rectangle 11"/>
          <p:cNvSpPr/>
          <p:nvPr/>
        </p:nvSpPr>
        <p:spPr>
          <a:xfrm>
            <a:off x="1626672" y="4337032"/>
            <a:ext cx="2236510" cy="400110"/>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সহকারী</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শিক্ষক</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আইসিটি</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13" name="Rectangle 12"/>
          <p:cNvSpPr/>
          <p:nvPr/>
        </p:nvSpPr>
        <p:spPr>
          <a:xfrm>
            <a:off x="1626672" y="4638578"/>
            <a:ext cx="2105064" cy="400110"/>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মহারাজপুর</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উচ্চ</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বিদ্যালয়</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14" name="Rectangle 13"/>
          <p:cNvSpPr/>
          <p:nvPr/>
        </p:nvSpPr>
        <p:spPr>
          <a:xfrm>
            <a:off x="1626672" y="4938492"/>
            <a:ext cx="2698175" cy="707886"/>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মহারাজপুর</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চাঁপাইনবাবগঞ্জ</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সদর</a:t>
            </a:r>
            <a:endPar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algn="ct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15" name="Rectangle 14"/>
          <p:cNvSpPr/>
          <p:nvPr/>
        </p:nvSpPr>
        <p:spPr>
          <a:xfrm>
            <a:off x="1626672" y="5240038"/>
            <a:ext cx="1298752" cy="707886"/>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চাঁপাইনবাবগঞ্জ</a:t>
            </a:r>
            <a:endPar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algn="ct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18" name="Rectangle 17"/>
          <p:cNvSpPr/>
          <p:nvPr/>
        </p:nvSpPr>
        <p:spPr>
          <a:xfrm>
            <a:off x="1626672" y="5693839"/>
            <a:ext cx="1996059" cy="307777"/>
          </a:xfrm>
          <a:prstGeom prst="rect">
            <a:avLst/>
          </a:prstGeom>
          <a:noFill/>
        </p:spPr>
        <p:txBody>
          <a:bodyPr wrap="none" lIns="91440" tIns="45720" rIns="91440" bIns="45720">
            <a:spAutoFit/>
          </a:bodyPr>
          <a:lstStyle/>
          <a:p>
            <a:pPr algn="ctr"/>
            <a:r>
              <a:rPr lang="en-US" sz="14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মোবাইলঃ</a:t>
            </a:r>
            <a:r>
              <a:rPr lang="en-US" sz="1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01710968814</a:t>
            </a:r>
            <a:endParaRPr lang="en-US" sz="14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4576" y="6009350"/>
            <a:ext cx="181001" cy="181001"/>
          </a:xfrm>
          <a:prstGeom prst="rect">
            <a:avLst/>
          </a:prstGeom>
        </p:spPr>
      </p:pic>
      <p:sp>
        <p:nvSpPr>
          <p:cNvPr id="21" name="Rectangle 20"/>
          <p:cNvSpPr/>
          <p:nvPr/>
        </p:nvSpPr>
        <p:spPr>
          <a:xfrm>
            <a:off x="1868209" y="5880731"/>
            <a:ext cx="2919451" cy="400110"/>
          </a:xfrm>
          <a:prstGeom prst="rect">
            <a:avLst/>
          </a:prstGeom>
          <a:noFill/>
        </p:spPr>
        <p:txBody>
          <a:bodyPr wrap="squar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sohelgpcc146@gmail.com</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7827332" y="1687795"/>
            <a:ext cx="615873" cy="400110"/>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শ্রেণি</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23" name="Rectangle 22"/>
          <p:cNvSpPr/>
          <p:nvPr/>
        </p:nvSpPr>
        <p:spPr>
          <a:xfrm>
            <a:off x="7827332" y="2087905"/>
            <a:ext cx="665567" cy="400110"/>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বিষয়</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24" name="Rectangle 23"/>
          <p:cNvSpPr/>
          <p:nvPr/>
        </p:nvSpPr>
        <p:spPr>
          <a:xfrm>
            <a:off x="7827332" y="2496771"/>
            <a:ext cx="684803" cy="400110"/>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অধ্যায়</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25" name="Rectangle 24"/>
          <p:cNvSpPr/>
          <p:nvPr/>
        </p:nvSpPr>
        <p:spPr>
          <a:xfrm>
            <a:off x="7827332" y="2905637"/>
            <a:ext cx="478016" cy="400110"/>
          </a:xfrm>
          <a:prstGeom prst="rect">
            <a:avLst/>
          </a:prstGeom>
          <a:noFill/>
        </p:spPr>
        <p:txBody>
          <a:bodyPr wrap="none" lIns="91440" tIns="45720" rIns="91440" bIns="45720">
            <a:spAutoFit/>
          </a:bodyPr>
          <a:lstStyle/>
          <a:p>
            <a:pPr algn="ct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পাঠ</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26" name="Rectangle 25"/>
          <p:cNvSpPr/>
          <p:nvPr/>
        </p:nvSpPr>
        <p:spPr>
          <a:xfrm>
            <a:off x="8865752" y="1684355"/>
            <a:ext cx="899606"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একাদশ</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27" name="Rectangle 26"/>
          <p:cNvSpPr/>
          <p:nvPr/>
        </p:nvSpPr>
        <p:spPr>
          <a:xfrm>
            <a:off x="8865752" y="2087905"/>
            <a:ext cx="2238113"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তথ্য</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ও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যোগাযোগ</a:t>
            </a: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প্রযুক্তি</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28" name="Rectangle 27"/>
          <p:cNvSpPr/>
          <p:nvPr/>
        </p:nvSpPr>
        <p:spPr>
          <a:xfrm>
            <a:off x="8865752" y="2505527"/>
            <a:ext cx="696024"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প্রথম</a:t>
            </a:r>
            <a:endParaRPr lang="en-US" sz="2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29" name="Rectangle 28"/>
          <p:cNvSpPr/>
          <p:nvPr/>
        </p:nvSpPr>
        <p:spPr>
          <a:xfrm>
            <a:off x="8865752" y="2939265"/>
            <a:ext cx="2799164"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2000" dirty="0">
                <a:solidFill>
                  <a:schemeClr val="tx1">
                    <a:lumMod val="75000"/>
                    <a:lumOff val="25000"/>
                  </a:schemeClr>
                </a:solidFill>
                <a:latin typeface="SutonnyMJ" pitchFamily="2" charset="0"/>
              </a:rPr>
              <a:t> </a:t>
            </a:r>
            <a:r>
              <a:rPr lang="en-US" sz="2000" dirty="0" err="1">
                <a:solidFill>
                  <a:schemeClr val="tx1">
                    <a:lumMod val="75000"/>
                    <a:lumOff val="25000"/>
                  </a:schemeClr>
                </a:solidFill>
                <a:latin typeface="SutonnyMJ" pitchFamily="2" charset="0"/>
              </a:rPr>
              <a:t>জেনেটিক</a:t>
            </a:r>
            <a:r>
              <a:rPr lang="en-US" sz="2000" dirty="0">
                <a:solidFill>
                  <a:schemeClr val="tx1">
                    <a:lumMod val="75000"/>
                    <a:lumOff val="25000"/>
                  </a:schemeClr>
                </a:solidFill>
                <a:latin typeface="SutonnyMJ" pitchFamily="2" charset="0"/>
              </a:rPr>
              <a:t> </a:t>
            </a:r>
            <a:r>
              <a:rPr lang="en-US" sz="2000" dirty="0" err="1">
                <a:solidFill>
                  <a:schemeClr val="tx1">
                    <a:lumMod val="75000"/>
                    <a:lumOff val="25000"/>
                  </a:schemeClr>
                </a:solidFill>
                <a:latin typeface="SutonnyMJ" pitchFamily="2" charset="0"/>
              </a:rPr>
              <a:t>ইঞ্জিনিয়ারিং</a:t>
            </a:r>
            <a:r>
              <a:rPr lang="en-US" sz="2000" dirty="0">
                <a:solidFill>
                  <a:schemeClr val="tx1">
                    <a:lumMod val="75000"/>
                    <a:lumOff val="25000"/>
                  </a:schemeClr>
                </a:solidFill>
                <a:latin typeface="SutonnyMJ" pitchFamily="2" charset="0"/>
              </a:rPr>
              <a:t> </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604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4" y="216436"/>
            <a:ext cx="8534401" cy="1470696"/>
          </a:xfrm>
        </p:spPr>
        <p:txBody>
          <a:bodyPr>
            <a:normAutofit/>
          </a:bodyPr>
          <a:lstStyle/>
          <a:p>
            <a:pPr algn="just"/>
            <a:r>
              <a:rPr lang="en-US" sz="2700" dirty="0" smtClean="0">
                <a:solidFill>
                  <a:srgbClr val="00B050"/>
                </a:solidFill>
                <a:latin typeface="SutonnyMJ" pitchFamily="2" charset="0"/>
              </a:rPr>
              <a:t>6। </a:t>
            </a:r>
            <a:r>
              <a:rPr lang="en-US" sz="2700" dirty="0" err="1" smtClean="0">
                <a:solidFill>
                  <a:srgbClr val="00B050"/>
                </a:solidFill>
                <a:latin typeface="SutonnyMJ" pitchFamily="2" charset="0"/>
              </a:rPr>
              <a:t>টিকা</a:t>
            </a:r>
            <a:r>
              <a:rPr lang="en-US" sz="2700" dirty="0" smtClean="0">
                <a:solidFill>
                  <a:srgbClr val="00B050"/>
                </a:solidFill>
                <a:latin typeface="SutonnyMJ" pitchFamily="2" charset="0"/>
              </a:rPr>
              <a:t> ও </a:t>
            </a:r>
            <a:r>
              <a:rPr lang="en-US" sz="2700" dirty="0" err="1" smtClean="0">
                <a:solidFill>
                  <a:srgbClr val="00B050"/>
                </a:solidFill>
                <a:latin typeface="SutonnyMJ" pitchFamily="2" charset="0"/>
              </a:rPr>
              <a:t>জ্বালানী</a:t>
            </a:r>
            <a:r>
              <a:rPr lang="en-US" sz="2700" dirty="0" smtClean="0">
                <a:solidFill>
                  <a:srgbClr val="00B050"/>
                </a:solidFill>
                <a:latin typeface="SutonnyMJ" pitchFamily="2" charset="0"/>
              </a:rPr>
              <a:t> </a:t>
            </a:r>
            <a:r>
              <a:rPr lang="en-US" sz="2700" dirty="0" err="1" smtClean="0">
                <a:solidFill>
                  <a:srgbClr val="00B050"/>
                </a:solidFill>
                <a:latin typeface="SutonnyMJ" pitchFamily="2" charset="0"/>
              </a:rPr>
              <a:t>তৈরিঃ</a:t>
            </a:r>
            <a:r>
              <a:rPr lang="en-US" sz="2700" dirty="0" smtClean="0">
                <a:solidFill>
                  <a:srgbClr val="00B050"/>
                </a:solidFill>
                <a:latin typeface="SutonnyMJ" pitchFamily="2" charset="0"/>
              </a:rPr>
              <a:t> </a:t>
            </a:r>
            <a:r>
              <a:rPr lang="en-US" sz="2000" dirty="0" err="1" smtClean="0">
                <a:latin typeface="SutonnyMJ" pitchFamily="2" charset="0"/>
              </a:rPr>
              <a:t>জেনেটিক</a:t>
            </a:r>
            <a:r>
              <a:rPr lang="en-US" sz="2000" dirty="0" smtClean="0">
                <a:latin typeface="SutonnyMJ" pitchFamily="2" charset="0"/>
              </a:rPr>
              <a:t> </a:t>
            </a:r>
            <a:r>
              <a:rPr lang="en-US" sz="2000" dirty="0" err="1" smtClean="0">
                <a:latin typeface="SutonnyMJ" pitchFamily="2" charset="0"/>
              </a:rPr>
              <a:t>ইঞ্জিনিয়ারিং</a:t>
            </a:r>
            <a:r>
              <a:rPr lang="en-US" sz="2000" dirty="0" smtClean="0">
                <a:latin typeface="SutonnyMJ" pitchFamily="2" charset="0"/>
              </a:rPr>
              <a:t> </a:t>
            </a:r>
            <a:r>
              <a:rPr lang="en-US" sz="2000" dirty="0" err="1" smtClean="0">
                <a:latin typeface="SutonnyMJ" pitchFamily="2" charset="0"/>
              </a:rPr>
              <a:t>এর</a:t>
            </a:r>
            <a:r>
              <a:rPr lang="en-US" sz="2000" dirty="0" smtClean="0">
                <a:latin typeface="SutonnyMJ" pitchFamily="2" charset="0"/>
              </a:rPr>
              <a:t> </a:t>
            </a:r>
            <a:r>
              <a:rPr lang="en-US" sz="2000" dirty="0" err="1" smtClean="0">
                <a:latin typeface="SutonnyMJ" pitchFamily="2" charset="0"/>
              </a:rPr>
              <a:t>ফলে</a:t>
            </a:r>
            <a:r>
              <a:rPr lang="en-US" sz="2000" dirty="0" smtClean="0">
                <a:latin typeface="SutonnyMJ" pitchFamily="2" charset="0"/>
              </a:rPr>
              <a:t> </a:t>
            </a:r>
            <a:r>
              <a:rPr lang="en-US" sz="2000" dirty="0" err="1" smtClean="0">
                <a:latin typeface="SutonnyMJ" pitchFamily="2" charset="0"/>
              </a:rPr>
              <a:t>জৈব</a:t>
            </a:r>
            <a:r>
              <a:rPr lang="en-US" sz="2000" dirty="0" smtClean="0">
                <a:latin typeface="SutonnyMJ" pitchFamily="2" charset="0"/>
              </a:rPr>
              <a:t> </a:t>
            </a:r>
            <a:r>
              <a:rPr lang="en-US" sz="2000" dirty="0" err="1" smtClean="0">
                <a:latin typeface="SutonnyMJ" pitchFamily="2" charset="0"/>
              </a:rPr>
              <a:t>কারখানায়</a:t>
            </a:r>
            <a:r>
              <a:rPr lang="en-US" sz="2000" dirty="0" smtClean="0">
                <a:latin typeface="SutonnyMJ" pitchFamily="2" charset="0"/>
              </a:rPr>
              <a:t> </a:t>
            </a:r>
            <a:r>
              <a:rPr lang="en-US" sz="2000" dirty="0" err="1" smtClean="0">
                <a:latin typeface="SutonnyMJ" pitchFamily="2" charset="0"/>
              </a:rPr>
              <a:t>প্রচুর</a:t>
            </a:r>
            <a:r>
              <a:rPr lang="en-US" sz="2000" dirty="0" smtClean="0">
                <a:latin typeface="SutonnyMJ" pitchFamily="2" charset="0"/>
              </a:rPr>
              <a:t> </a:t>
            </a:r>
            <a:r>
              <a:rPr lang="en-US" sz="2000" dirty="0" err="1" smtClean="0">
                <a:latin typeface="SutonnyMJ" pitchFamily="2" charset="0"/>
              </a:rPr>
              <a:t>পরিমান</a:t>
            </a:r>
            <a:r>
              <a:rPr lang="en-US" sz="2000" dirty="0" smtClean="0">
                <a:latin typeface="SutonnyMJ" pitchFamily="2" charset="0"/>
              </a:rPr>
              <a:t> </a:t>
            </a:r>
            <a:r>
              <a:rPr lang="en-US" sz="2000" dirty="0" err="1" smtClean="0">
                <a:latin typeface="SutonnyMJ" pitchFamily="2" charset="0"/>
              </a:rPr>
              <a:t>প্রোটিন</a:t>
            </a:r>
            <a:r>
              <a:rPr lang="en-US" sz="2000" dirty="0" smtClean="0">
                <a:latin typeface="SutonnyMJ" pitchFamily="2" charset="0"/>
              </a:rPr>
              <a:t> ও </a:t>
            </a:r>
            <a:r>
              <a:rPr lang="en-US" sz="2000" dirty="0" err="1" smtClean="0">
                <a:latin typeface="SutonnyMJ" pitchFamily="2" charset="0"/>
              </a:rPr>
              <a:t>এনজাইম</a:t>
            </a:r>
            <a:r>
              <a:rPr lang="en-US" sz="2000" dirty="0" smtClean="0">
                <a:latin typeface="SutonnyMJ" pitchFamily="2" charset="0"/>
              </a:rPr>
              <a:t> </a:t>
            </a:r>
            <a:r>
              <a:rPr lang="en-US" sz="2000" dirty="0" err="1" smtClean="0">
                <a:latin typeface="SutonnyMJ" pitchFamily="2" charset="0"/>
              </a:rPr>
              <a:t>উৎপাদন</a:t>
            </a:r>
            <a:r>
              <a:rPr lang="en-US" sz="2000" dirty="0" smtClean="0">
                <a:latin typeface="SutonnyMJ" pitchFamily="2" charset="0"/>
              </a:rPr>
              <a:t> </a:t>
            </a:r>
            <a:r>
              <a:rPr lang="en-US" sz="2000" dirty="0" err="1" smtClean="0">
                <a:latin typeface="SutonnyMJ" pitchFamily="2" charset="0"/>
              </a:rPr>
              <a:t>করা</a:t>
            </a:r>
            <a:r>
              <a:rPr lang="en-US" sz="2000" dirty="0" smtClean="0">
                <a:latin typeface="SutonnyMJ" pitchFamily="2" charset="0"/>
              </a:rPr>
              <a:t> </a:t>
            </a:r>
            <a:r>
              <a:rPr lang="en-US" sz="2000" dirty="0" err="1" smtClean="0">
                <a:latin typeface="SutonnyMJ" pitchFamily="2" charset="0"/>
              </a:rPr>
              <a:t>যায়</a:t>
            </a:r>
            <a:r>
              <a:rPr lang="en-US" sz="2000" dirty="0" smtClean="0">
                <a:latin typeface="SutonnyMJ" pitchFamily="2" charset="0"/>
              </a:rPr>
              <a:t>। </a:t>
            </a:r>
            <a:r>
              <a:rPr lang="en-US" sz="2000" dirty="0" err="1" smtClean="0">
                <a:latin typeface="SutonnyMJ" pitchFamily="2" charset="0"/>
              </a:rPr>
              <a:t>এগুলো</a:t>
            </a:r>
            <a:r>
              <a:rPr lang="en-US" sz="2000" dirty="0" smtClean="0">
                <a:latin typeface="SutonnyMJ" pitchFamily="2" charset="0"/>
              </a:rPr>
              <a:t> </a:t>
            </a:r>
            <a:r>
              <a:rPr lang="en-US" sz="2000" dirty="0" err="1" smtClean="0">
                <a:latin typeface="SutonnyMJ" pitchFamily="2" charset="0"/>
              </a:rPr>
              <a:t>প্রচুর</a:t>
            </a:r>
            <a:r>
              <a:rPr lang="en-US" sz="2000" dirty="0" smtClean="0">
                <a:latin typeface="SutonnyMJ" pitchFamily="2" charset="0"/>
              </a:rPr>
              <a:t> </a:t>
            </a:r>
            <a:r>
              <a:rPr lang="en-US" sz="2000" dirty="0" err="1" smtClean="0">
                <a:latin typeface="SutonnyMJ" pitchFamily="2" charset="0"/>
              </a:rPr>
              <a:t>সংখ্যায়</a:t>
            </a:r>
            <a:r>
              <a:rPr lang="en-US" sz="2000" dirty="0" smtClean="0">
                <a:latin typeface="SutonnyMJ" pitchFamily="2" charset="0"/>
              </a:rPr>
              <a:t> </a:t>
            </a:r>
            <a:r>
              <a:rPr lang="en-US" sz="2000" dirty="0" err="1" smtClean="0">
                <a:latin typeface="SutonnyMJ" pitchFamily="2" charset="0"/>
              </a:rPr>
              <a:t>এর</a:t>
            </a:r>
            <a:r>
              <a:rPr lang="en-US" sz="2000" dirty="0" smtClean="0">
                <a:latin typeface="SutonnyMJ" pitchFamily="2" charset="0"/>
              </a:rPr>
              <a:t> </a:t>
            </a:r>
            <a:r>
              <a:rPr lang="en-US" sz="2000" dirty="0" err="1" smtClean="0">
                <a:latin typeface="SutonnyMJ" pitchFamily="2" charset="0"/>
              </a:rPr>
              <a:t>মতো</a:t>
            </a:r>
            <a:r>
              <a:rPr lang="en-US" sz="2000" dirty="0" smtClean="0">
                <a:latin typeface="SutonnyMJ" pitchFamily="2" charset="0"/>
              </a:rPr>
              <a:t> </a:t>
            </a:r>
            <a:r>
              <a:rPr lang="en-US" sz="2000" dirty="0" err="1" smtClean="0">
                <a:latin typeface="SutonnyMJ" pitchFamily="2" charset="0"/>
              </a:rPr>
              <a:t>টিকা</a:t>
            </a:r>
            <a:r>
              <a:rPr lang="en-US" sz="2000" dirty="0" smtClean="0">
                <a:latin typeface="SutonnyMJ" pitchFamily="2" charset="0"/>
              </a:rPr>
              <a:t> ও </a:t>
            </a:r>
            <a:r>
              <a:rPr lang="en-US" sz="2000" dirty="0" err="1" smtClean="0">
                <a:latin typeface="SutonnyMJ" pitchFamily="2" charset="0"/>
              </a:rPr>
              <a:t>সম্পুরক</a:t>
            </a:r>
            <a:r>
              <a:rPr lang="en-US" sz="2000" dirty="0" smtClean="0">
                <a:latin typeface="SutonnyMJ" pitchFamily="2" charset="0"/>
              </a:rPr>
              <a:t> </a:t>
            </a:r>
            <a:r>
              <a:rPr lang="en-US" sz="2000" dirty="0" err="1" smtClean="0">
                <a:latin typeface="SutonnyMJ" pitchFamily="2" charset="0"/>
              </a:rPr>
              <a:t>তৈরি</a:t>
            </a:r>
            <a:r>
              <a:rPr lang="en-US" sz="2000" dirty="0" smtClean="0">
                <a:latin typeface="SutonnyMJ" pitchFamily="2" charset="0"/>
              </a:rPr>
              <a:t> </a:t>
            </a:r>
            <a:r>
              <a:rPr lang="en-US" sz="2000" dirty="0" err="1" smtClean="0">
                <a:latin typeface="SutonnyMJ" pitchFamily="2" charset="0"/>
              </a:rPr>
              <a:t>করা</a:t>
            </a:r>
            <a:r>
              <a:rPr lang="en-US" sz="2000" dirty="0" smtClean="0">
                <a:latin typeface="SutonnyMJ" pitchFamily="2" charset="0"/>
              </a:rPr>
              <a:t> </a:t>
            </a:r>
            <a:r>
              <a:rPr lang="en-US" sz="2000" dirty="0" err="1" smtClean="0">
                <a:latin typeface="SutonnyMJ" pitchFamily="2" charset="0"/>
              </a:rPr>
              <a:t>সম্ভব</a:t>
            </a:r>
            <a:r>
              <a:rPr lang="en-US" sz="2000" dirty="0" smtClean="0">
                <a:latin typeface="SutonnyMJ" pitchFamily="2" charset="0"/>
              </a:rPr>
              <a:t>। </a:t>
            </a:r>
            <a:r>
              <a:rPr lang="en-US" sz="2000" dirty="0" err="1" smtClean="0">
                <a:latin typeface="SutonnyMJ" pitchFamily="2" charset="0"/>
              </a:rPr>
              <a:t>এছাড়া</a:t>
            </a:r>
            <a:r>
              <a:rPr lang="en-US" sz="2000" dirty="0" smtClean="0">
                <a:latin typeface="SutonnyMJ" pitchFamily="2" charset="0"/>
              </a:rPr>
              <a:t> </a:t>
            </a:r>
            <a:r>
              <a:rPr lang="en-US" sz="2000" dirty="0" err="1" smtClean="0">
                <a:latin typeface="SutonnyMJ" pitchFamily="2" charset="0"/>
              </a:rPr>
              <a:t>জ্বালানী</a:t>
            </a:r>
            <a:r>
              <a:rPr lang="en-US" sz="2000" dirty="0" smtClean="0">
                <a:latin typeface="SutonnyMJ" pitchFamily="2" charset="0"/>
              </a:rPr>
              <a:t> </a:t>
            </a:r>
            <a:r>
              <a:rPr lang="en-US" sz="2000" dirty="0" err="1" smtClean="0">
                <a:latin typeface="SutonnyMJ" pitchFamily="2" charset="0"/>
              </a:rPr>
              <a:t>তৈরিতেও</a:t>
            </a:r>
            <a:r>
              <a:rPr lang="en-US" sz="2000" dirty="0" smtClean="0">
                <a:latin typeface="SutonnyMJ" pitchFamily="2" charset="0"/>
              </a:rPr>
              <a:t> </a:t>
            </a:r>
            <a:r>
              <a:rPr lang="en-US" sz="2000" dirty="0" err="1" smtClean="0">
                <a:latin typeface="SutonnyMJ" pitchFamily="2" charset="0"/>
              </a:rPr>
              <a:t>এগুলো</a:t>
            </a:r>
            <a:r>
              <a:rPr lang="en-US" sz="2000" dirty="0" smtClean="0">
                <a:latin typeface="SutonnyMJ" pitchFamily="2" charset="0"/>
              </a:rPr>
              <a:t> </a:t>
            </a:r>
            <a:r>
              <a:rPr lang="en-US" sz="2000" dirty="0" err="1" smtClean="0">
                <a:latin typeface="SutonnyMJ" pitchFamily="2" charset="0"/>
              </a:rPr>
              <a:t>ব্যবহ্রত</a:t>
            </a:r>
            <a:r>
              <a:rPr lang="en-US" sz="2000" dirty="0" smtClean="0">
                <a:latin typeface="SutonnyMJ" pitchFamily="2" charset="0"/>
              </a:rPr>
              <a:t> </a:t>
            </a:r>
            <a:r>
              <a:rPr lang="en-US" sz="2000" dirty="0" err="1" smtClean="0">
                <a:latin typeface="SutonnyMJ" pitchFamily="2" charset="0"/>
              </a:rPr>
              <a:t>হয়</a:t>
            </a:r>
            <a:r>
              <a:rPr lang="en-US" sz="2000" dirty="0" smtClean="0">
                <a:latin typeface="SutonnyMJ" pitchFamily="2" charset="0"/>
              </a:rPr>
              <a:t>।</a:t>
            </a:r>
            <a:endParaRPr lang="en-US" sz="20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99" y="1956505"/>
            <a:ext cx="4733333" cy="36095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093" y="1956505"/>
            <a:ext cx="4628571" cy="3457143"/>
          </a:xfrm>
          <a:prstGeom prst="rect">
            <a:avLst/>
          </a:prstGeom>
        </p:spPr>
      </p:pic>
    </p:spTree>
    <p:extLst>
      <p:ext uri="{BB962C8B-B14F-4D97-AF65-F5344CB8AC3E}">
        <p14:creationId xmlns:p14="http://schemas.microsoft.com/office/powerpoint/2010/main" val="327349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70" y="216437"/>
            <a:ext cx="8534401" cy="1264633"/>
          </a:xfrm>
        </p:spPr>
        <p:txBody>
          <a:bodyPr>
            <a:normAutofit fontScale="90000"/>
          </a:bodyPr>
          <a:lstStyle/>
          <a:p>
            <a:pPr algn="just"/>
            <a:r>
              <a:rPr lang="en-US" sz="3100" dirty="0" smtClean="0">
                <a:solidFill>
                  <a:srgbClr val="00B050"/>
                </a:solidFill>
                <a:latin typeface="SutonnyMJ" pitchFamily="2" charset="0"/>
              </a:rPr>
              <a:t>7। </a:t>
            </a:r>
            <a:r>
              <a:rPr lang="en-US" sz="3100" dirty="0" err="1" smtClean="0">
                <a:solidFill>
                  <a:srgbClr val="00B050"/>
                </a:solidFill>
                <a:latin typeface="SutonnyMJ" pitchFamily="2" charset="0"/>
              </a:rPr>
              <a:t>মৎস</a:t>
            </a:r>
            <a:r>
              <a:rPr lang="en-US" sz="3100" dirty="0" smtClean="0">
                <a:solidFill>
                  <a:srgbClr val="00B050"/>
                </a:solidFill>
                <a:latin typeface="SutonnyMJ" pitchFamily="2" charset="0"/>
              </a:rPr>
              <a:t> </a:t>
            </a:r>
            <a:r>
              <a:rPr lang="en-US" sz="3100" dirty="0" err="1" smtClean="0">
                <a:solidFill>
                  <a:srgbClr val="00B050"/>
                </a:solidFill>
                <a:latin typeface="SutonnyMJ" pitchFamily="2" charset="0"/>
              </a:rPr>
              <a:t>উন্নয়নঃ</a:t>
            </a:r>
            <a:r>
              <a:rPr lang="en-US" sz="3100" dirty="0" smtClean="0">
                <a:solidFill>
                  <a:srgbClr val="00B050"/>
                </a:solidFill>
                <a:latin typeface="SutonnyMJ" pitchFamily="2" charset="0"/>
              </a:rPr>
              <a:t> </a:t>
            </a:r>
            <a:r>
              <a:rPr lang="en-US" sz="2400" dirty="0" err="1" smtClean="0">
                <a:latin typeface="SutonnyMJ" pitchFamily="2" charset="0"/>
              </a:rPr>
              <a:t>স্যামন</a:t>
            </a:r>
            <a:r>
              <a:rPr lang="en-US" sz="2400" dirty="0" smtClean="0">
                <a:latin typeface="SutonnyMJ" pitchFamily="2" charset="0"/>
              </a:rPr>
              <a:t> </a:t>
            </a:r>
            <a:r>
              <a:rPr lang="en-US" sz="2400" dirty="0" err="1" smtClean="0">
                <a:latin typeface="SutonnyMJ" pitchFamily="2" charset="0"/>
              </a:rPr>
              <a:t>মাছের</a:t>
            </a:r>
            <a:r>
              <a:rPr lang="en-US" sz="2400" dirty="0" smtClean="0">
                <a:latin typeface="SutonnyMJ" pitchFamily="2" charset="0"/>
              </a:rPr>
              <a:t> </a:t>
            </a:r>
            <a:r>
              <a:rPr lang="en-US" sz="2400" dirty="0" err="1" smtClean="0">
                <a:latin typeface="SutonnyMJ" pitchFamily="2" charset="0"/>
              </a:rPr>
              <a:t>জিন</a:t>
            </a:r>
            <a:r>
              <a:rPr lang="en-US" sz="2400" dirty="0" smtClean="0">
                <a:latin typeface="SutonnyMJ" pitchFamily="2" charset="0"/>
              </a:rPr>
              <a:t> </a:t>
            </a:r>
            <a:r>
              <a:rPr lang="en-US" sz="2400" dirty="0" err="1" smtClean="0">
                <a:latin typeface="SutonnyMJ" pitchFamily="2" charset="0"/>
              </a:rPr>
              <a:t>স্থানান্তরের</a:t>
            </a:r>
            <a:r>
              <a:rPr lang="en-US" sz="2400" dirty="0" smtClean="0">
                <a:latin typeface="SutonnyMJ" pitchFamily="2" charset="0"/>
              </a:rPr>
              <a:t> </a:t>
            </a:r>
            <a:r>
              <a:rPr lang="en-US" sz="2400" dirty="0" err="1" smtClean="0">
                <a:latin typeface="SutonnyMJ" pitchFamily="2" charset="0"/>
              </a:rPr>
              <a:t>মাধ্যমে</a:t>
            </a:r>
            <a:r>
              <a:rPr lang="en-US" sz="2400" dirty="0" smtClean="0">
                <a:latin typeface="SutonnyMJ" pitchFamily="2" charset="0"/>
              </a:rPr>
              <a:t> </a:t>
            </a:r>
            <a:r>
              <a:rPr lang="en-US" sz="2400" dirty="0" err="1" smtClean="0">
                <a:latin typeface="SutonnyMJ" pitchFamily="2" charset="0"/>
              </a:rPr>
              <a:t>মাগুর</a:t>
            </a:r>
            <a:r>
              <a:rPr lang="en-US" sz="2400" dirty="0" smtClean="0">
                <a:latin typeface="SutonnyMJ" pitchFamily="2" charset="0"/>
              </a:rPr>
              <a:t>, </a:t>
            </a:r>
            <a:r>
              <a:rPr lang="en-US" sz="2400" dirty="0" err="1" smtClean="0">
                <a:latin typeface="SutonnyMJ" pitchFamily="2" charset="0"/>
              </a:rPr>
              <a:t>কার্প</a:t>
            </a:r>
            <a:r>
              <a:rPr lang="en-US" sz="2400" dirty="0" smtClean="0">
                <a:latin typeface="SutonnyMJ" pitchFamily="2" charset="0"/>
              </a:rPr>
              <a:t>, </a:t>
            </a:r>
            <a:r>
              <a:rPr lang="en-US" sz="2400" dirty="0" err="1" smtClean="0">
                <a:latin typeface="SutonnyMJ" pitchFamily="2" charset="0"/>
              </a:rPr>
              <a:t>তেলাপিয়া</a:t>
            </a:r>
            <a:r>
              <a:rPr lang="en-US" sz="2400" dirty="0" smtClean="0">
                <a:latin typeface="SutonnyMJ" pitchFamily="2" charset="0"/>
              </a:rPr>
              <a:t> </a:t>
            </a:r>
            <a:r>
              <a:rPr lang="en-US" sz="2400" dirty="0" err="1" smtClean="0">
                <a:latin typeface="SutonnyMJ" pitchFamily="2" charset="0"/>
              </a:rPr>
              <a:t>মাছের</a:t>
            </a:r>
            <a:r>
              <a:rPr lang="en-US" sz="2400" dirty="0" smtClean="0">
                <a:latin typeface="SutonnyMJ" pitchFamily="2" charset="0"/>
              </a:rPr>
              <a:t> </a:t>
            </a:r>
            <a:r>
              <a:rPr lang="en-US" sz="2400" dirty="0" err="1" smtClean="0">
                <a:latin typeface="SutonnyMJ" pitchFamily="2" charset="0"/>
              </a:rPr>
              <a:t>আকৃতি</a:t>
            </a:r>
            <a:r>
              <a:rPr lang="en-US" sz="2400" dirty="0" smtClean="0">
                <a:latin typeface="SutonnyMJ" pitchFamily="2" charset="0"/>
              </a:rPr>
              <a:t> </a:t>
            </a:r>
            <a:r>
              <a:rPr lang="en-US" sz="2400" dirty="0" err="1" smtClean="0">
                <a:latin typeface="SutonnyMJ" pitchFamily="2" charset="0"/>
              </a:rPr>
              <a:t>অনেক</a:t>
            </a:r>
            <a:r>
              <a:rPr lang="en-US" sz="2400" dirty="0" smtClean="0">
                <a:latin typeface="SutonnyMJ" pitchFamily="2" charset="0"/>
              </a:rPr>
              <a:t> </a:t>
            </a:r>
            <a:r>
              <a:rPr lang="en-US" sz="2400" dirty="0" err="1" smtClean="0">
                <a:latin typeface="SutonnyMJ" pitchFamily="2" charset="0"/>
              </a:rPr>
              <a:t>বড়</a:t>
            </a:r>
            <a:r>
              <a:rPr lang="en-US" sz="2400" dirty="0" smtClean="0">
                <a:latin typeface="SutonnyMJ" pitchFamily="2" charset="0"/>
              </a:rPr>
              <a:t> </a:t>
            </a:r>
            <a:r>
              <a:rPr lang="en-US" sz="2400" dirty="0" err="1" smtClean="0">
                <a:latin typeface="SutonnyMJ" pitchFamily="2" charset="0"/>
              </a:rPr>
              <a:t>করা</a:t>
            </a:r>
            <a:r>
              <a:rPr lang="en-US" sz="2400" dirty="0" smtClean="0">
                <a:latin typeface="SutonnyMJ" pitchFamily="2" charset="0"/>
              </a:rPr>
              <a:t> </a:t>
            </a:r>
            <a:r>
              <a:rPr lang="en-US" sz="2400" dirty="0" err="1" smtClean="0">
                <a:latin typeface="SutonnyMJ" pitchFamily="2" charset="0"/>
              </a:rPr>
              <a:t>সম্ভব</a:t>
            </a:r>
            <a:r>
              <a:rPr lang="en-US" sz="2400" dirty="0" smtClean="0">
                <a:latin typeface="SutonnyMJ" pitchFamily="2" charset="0"/>
              </a:rPr>
              <a:t> </a:t>
            </a:r>
            <a:r>
              <a:rPr lang="en-US" sz="2400" dirty="0" err="1" smtClean="0">
                <a:latin typeface="SutonnyMJ" pitchFamily="2" charset="0"/>
              </a:rPr>
              <a:t>হয়েছে</a:t>
            </a:r>
            <a:r>
              <a:rPr lang="en-US" sz="2400" dirty="0" smtClean="0">
                <a:latin typeface="SutonnyMJ" pitchFamily="2" charset="0"/>
              </a:rPr>
              <a:t>।</a:t>
            </a:r>
            <a:br>
              <a:rPr lang="en-US" sz="2400" dirty="0" smtClean="0">
                <a:latin typeface="SutonnyMJ" pitchFamily="2" charset="0"/>
              </a:rPr>
            </a:br>
            <a:endParaRPr lang="en-US" sz="2400"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40" y="1481070"/>
            <a:ext cx="5076190" cy="2571429"/>
          </a:xfrm>
          <a:prstGeom prst="rect">
            <a:avLst/>
          </a:prstGeom>
        </p:spPr>
      </p:pic>
    </p:spTree>
    <p:extLst>
      <p:ext uri="{BB962C8B-B14F-4D97-AF65-F5344CB8AC3E}">
        <p14:creationId xmlns:p14="http://schemas.microsoft.com/office/powerpoint/2010/main" val="37686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12" y="229315"/>
            <a:ext cx="8534401" cy="968420"/>
          </a:xfrm>
        </p:spPr>
        <p:txBody>
          <a:bodyPr>
            <a:normAutofit/>
          </a:bodyPr>
          <a:lstStyle/>
          <a:p>
            <a:r>
              <a:rPr lang="en-US" sz="3100" dirty="0" smtClean="0">
                <a:solidFill>
                  <a:srgbClr val="00B050"/>
                </a:solidFill>
                <a:latin typeface="SutonnyMJ" pitchFamily="2" charset="0"/>
              </a:rPr>
              <a:t>8। </a:t>
            </a:r>
            <a:r>
              <a:rPr lang="en-US" sz="3100" dirty="0" err="1" smtClean="0">
                <a:solidFill>
                  <a:srgbClr val="00B050"/>
                </a:solidFill>
                <a:latin typeface="SutonnyMJ" pitchFamily="2" charset="0"/>
              </a:rPr>
              <a:t>পরিবেশ</a:t>
            </a:r>
            <a:r>
              <a:rPr lang="en-US" sz="3100" dirty="0" smtClean="0">
                <a:solidFill>
                  <a:srgbClr val="00B050"/>
                </a:solidFill>
                <a:latin typeface="SutonnyMJ" pitchFamily="2" charset="0"/>
              </a:rPr>
              <a:t> </a:t>
            </a:r>
            <a:r>
              <a:rPr lang="en-US" sz="3100" dirty="0" err="1" smtClean="0">
                <a:solidFill>
                  <a:srgbClr val="00B050"/>
                </a:solidFill>
                <a:latin typeface="SutonnyMJ" pitchFamily="2" charset="0"/>
              </a:rPr>
              <a:t>সুরক্ষাঃ</a:t>
            </a:r>
            <a:r>
              <a:rPr lang="en-US" sz="3100" dirty="0" smtClean="0">
                <a:solidFill>
                  <a:srgbClr val="00B050"/>
                </a:solidFill>
                <a:latin typeface="SutonnyMJ" pitchFamily="2" charset="0"/>
              </a:rPr>
              <a:t> </a:t>
            </a:r>
            <a:r>
              <a:rPr lang="en-US" sz="2000" dirty="0" err="1" smtClean="0">
                <a:latin typeface="SutonnyMJ" pitchFamily="2" charset="0"/>
              </a:rPr>
              <a:t>বিজ্ঞানীরা</a:t>
            </a:r>
            <a:r>
              <a:rPr lang="en-US" sz="2000" dirty="0" smtClean="0">
                <a:latin typeface="SutonnyMJ" pitchFamily="2" charset="0"/>
              </a:rPr>
              <a:t> </a:t>
            </a:r>
            <a:r>
              <a:rPr lang="en-US" sz="2000" dirty="0" err="1" smtClean="0">
                <a:latin typeface="SutonnyMJ" pitchFamily="2" charset="0"/>
              </a:rPr>
              <a:t>জিন</a:t>
            </a:r>
            <a:r>
              <a:rPr lang="en-US" sz="2000" dirty="0" smtClean="0">
                <a:latin typeface="SutonnyMJ" pitchFamily="2" charset="0"/>
              </a:rPr>
              <a:t> </a:t>
            </a:r>
            <a:r>
              <a:rPr lang="en-US" sz="2000" dirty="0" err="1" smtClean="0">
                <a:latin typeface="SutonnyMJ" pitchFamily="2" charset="0"/>
              </a:rPr>
              <a:t>প্রকৌশলের</a:t>
            </a:r>
            <a:r>
              <a:rPr lang="en-US" sz="2000" dirty="0" smtClean="0">
                <a:latin typeface="SutonnyMJ" pitchFamily="2" charset="0"/>
              </a:rPr>
              <a:t> </a:t>
            </a:r>
            <a:r>
              <a:rPr lang="en-US" sz="2000" dirty="0" err="1" smtClean="0">
                <a:latin typeface="SutonnyMJ" pitchFamily="2" charset="0"/>
              </a:rPr>
              <a:t>উপর</a:t>
            </a:r>
            <a:r>
              <a:rPr lang="en-US" sz="2000" dirty="0" smtClean="0">
                <a:latin typeface="SutonnyMJ" pitchFamily="2" charset="0"/>
              </a:rPr>
              <a:t> </a:t>
            </a:r>
            <a:r>
              <a:rPr lang="en-US" sz="2000" dirty="0" err="1" smtClean="0">
                <a:latin typeface="SutonnyMJ" pitchFamily="2" charset="0"/>
              </a:rPr>
              <a:t>গবেষণা</a:t>
            </a:r>
            <a:r>
              <a:rPr lang="en-US" sz="2000" dirty="0" smtClean="0">
                <a:latin typeface="SutonnyMJ" pitchFamily="2" charset="0"/>
              </a:rPr>
              <a:t> </a:t>
            </a:r>
            <a:r>
              <a:rPr lang="en-US" sz="2000" dirty="0" err="1" smtClean="0">
                <a:latin typeface="SutonnyMJ" pitchFamily="2" charset="0"/>
              </a:rPr>
              <a:t>করে</a:t>
            </a:r>
            <a:r>
              <a:rPr lang="en-US" sz="2000" dirty="0" smtClean="0">
                <a:latin typeface="SutonnyMJ" pitchFamily="2" charset="0"/>
              </a:rPr>
              <a:t> </a:t>
            </a:r>
            <a:r>
              <a:rPr lang="en-US" sz="2000" dirty="0" err="1" smtClean="0">
                <a:latin typeface="SutonnyMJ" pitchFamily="2" charset="0"/>
              </a:rPr>
              <a:t>নতুন</a:t>
            </a:r>
            <a:r>
              <a:rPr lang="en-US" sz="2000" dirty="0" smtClean="0">
                <a:latin typeface="SutonnyMJ" pitchFamily="2" charset="0"/>
              </a:rPr>
              <a:t> </a:t>
            </a:r>
            <a:r>
              <a:rPr lang="en-US" sz="2000" dirty="0" err="1" smtClean="0">
                <a:latin typeface="SutonnyMJ" pitchFamily="2" charset="0"/>
              </a:rPr>
              <a:t>ব্যাকটেরিয়া</a:t>
            </a:r>
            <a:r>
              <a:rPr lang="en-US" sz="2000" dirty="0" smtClean="0">
                <a:latin typeface="SutonnyMJ" pitchFamily="2" charset="0"/>
              </a:rPr>
              <a:t> </a:t>
            </a:r>
            <a:r>
              <a:rPr lang="en-US" sz="2000" dirty="0" err="1" smtClean="0">
                <a:latin typeface="SutonnyMJ" pitchFamily="2" charset="0"/>
              </a:rPr>
              <a:t>তৈরি</a:t>
            </a:r>
            <a:r>
              <a:rPr lang="en-US" sz="2000" dirty="0" smtClean="0">
                <a:latin typeface="SutonnyMJ" pitchFamily="2" charset="0"/>
              </a:rPr>
              <a:t> </a:t>
            </a:r>
            <a:r>
              <a:rPr lang="en-US" sz="2000" dirty="0" err="1" smtClean="0">
                <a:latin typeface="SutonnyMJ" pitchFamily="2" charset="0"/>
              </a:rPr>
              <a:t>করেছেন</a:t>
            </a:r>
            <a:r>
              <a:rPr lang="en-US" sz="2000" dirty="0" smtClean="0">
                <a:latin typeface="SutonnyMJ" pitchFamily="2" charset="0"/>
              </a:rPr>
              <a:t>, </a:t>
            </a:r>
            <a:r>
              <a:rPr lang="en-US" sz="2000" dirty="0" err="1" smtClean="0">
                <a:latin typeface="SutonnyMJ" pitchFamily="2" charset="0"/>
              </a:rPr>
              <a:t>যা</a:t>
            </a:r>
            <a:r>
              <a:rPr lang="en-US" sz="2000" dirty="0" smtClean="0">
                <a:latin typeface="SutonnyMJ" pitchFamily="2" charset="0"/>
              </a:rPr>
              <a:t> </a:t>
            </a:r>
            <a:r>
              <a:rPr lang="en-US" sz="2000" dirty="0" err="1" smtClean="0">
                <a:latin typeface="SutonnyMJ" pitchFamily="2" charset="0"/>
              </a:rPr>
              <a:t>পরিবেশ</a:t>
            </a:r>
            <a:r>
              <a:rPr lang="en-US" sz="2000" dirty="0" smtClean="0">
                <a:latin typeface="SutonnyMJ" pitchFamily="2" charset="0"/>
              </a:rPr>
              <a:t> </a:t>
            </a:r>
            <a:r>
              <a:rPr lang="en-US" sz="2000" dirty="0" err="1" smtClean="0">
                <a:latin typeface="SutonnyMJ" pitchFamily="2" charset="0"/>
              </a:rPr>
              <a:t>সুরক্ষায়</a:t>
            </a:r>
            <a:r>
              <a:rPr lang="en-US" sz="2000" dirty="0" smtClean="0">
                <a:latin typeface="SutonnyMJ" pitchFamily="2" charset="0"/>
              </a:rPr>
              <a:t> </a:t>
            </a:r>
            <a:r>
              <a:rPr lang="en-US" sz="2000" dirty="0" err="1" smtClean="0">
                <a:latin typeface="SutonnyMJ" pitchFamily="2" charset="0"/>
              </a:rPr>
              <a:t>অবদান</a:t>
            </a:r>
            <a:r>
              <a:rPr lang="en-US" sz="2000" dirty="0" smtClean="0">
                <a:latin typeface="SutonnyMJ" pitchFamily="2" charset="0"/>
              </a:rPr>
              <a:t> </a:t>
            </a:r>
            <a:r>
              <a:rPr lang="en-US" sz="2000" dirty="0" err="1" smtClean="0">
                <a:latin typeface="SutonnyMJ" pitchFamily="2" charset="0"/>
              </a:rPr>
              <a:t>রাখছে</a:t>
            </a:r>
            <a:r>
              <a:rPr lang="en-US" sz="2000" dirty="0" smtClean="0">
                <a:latin typeface="SutonnyMJ" pitchFamily="2" charset="0"/>
              </a:rPr>
              <a:t>।</a:t>
            </a:r>
            <a:endParaRPr lang="en-US" sz="2000" dirty="0">
              <a:latin typeface="SutonnyMJ" pitchFamily="2" charset="0"/>
            </a:endParaRPr>
          </a:p>
        </p:txBody>
      </p:sp>
      <p:sp>
        <p:nvSpPr>
          <p:cNvPr id="3" name="Text Placeholder 2"/>
          <p:cNvSpPr>
            <a:spLocks noGrp="1"/>
          </p:cNvSpPr>
          <p:nvPr>
            <p:ph type="body" idx="1"/>
          </p:nvPr>
        </p:nvSpPr>
        <p:spPr>
          <a:xfrm>
            <a:off x="246331" y="3902299"/>
            <a:ext cx="8534400" cy="2092101"/>
          </a:xfrm>
        </p:spPr>
        <p:txBody>
          <a:bodyPr/>
          <a:lstStyle/>
          <a:p>
            <a:pPr algn="just"/>
            <a:r>
              <a:rPr lang="en-US" dirty="0" smtClean="0">
                <a:solidFill>
                  <a:srgbClr val="00B050"/>
                </a:solidFill>
                <a:latin typeface="SutonnyMJ" pitchFamily="2" charset="0"/>
              </a:rPr>
              <a:t>9</a:t>
            </a:r>
            <a:r>
              <a:rPr lang="en-US" sz="2400" dirty="0" smtClean="0">
                <a:solidFill>
                  <a:srgbClr val="00B050"/>
                </a:solidFill>
                <a:latin typeface="SutonnyMJ" pitchFamily="2" charset="0"/>
              </a:rPr>
              <a:t>। </a:t>
            </a:r>
            <a:r>
              <a:rPr lang="en-US" sz="2400" dirty="0" err="1" smtClean="0">
                <a:solidFill>
                  <a:srgbClr val="00B050"/>
                </a:solidFill>
                <a:latin typeface="SutonnyMJ" pitchFamily="2" charset="0"/>
              </a:rPr>
              <a:t>জেনেটিক</a:t>
            </a:r>
            <a:r>
              <a:rPr lang="en-US" sz="2400" dirty="0" smtClean="0">
                <a:solidFill>
                  <a:srgbClr val="00B050"/>
                </a:solidFill>
                <a:latin typeface="SutonnyMJ" pitchFamily="2" charset="0"/>
              </a:rPr>
              <a:t> </a:t>
            </a:r>
            <a:r>
              <a:rPr lang="en-US" sz="2400" dirty="0" err="1" smtClean="0">
                <a:solidFill>
                  <a:srgbClr val="00B050"/>
                </a:solidFill>
                <a:latin typeface="SutonnyMJ" pitchFamily="2" charset="0"/>
              </a:rPr>
              <a:t>তুটিসমূহ</a:t>
            </a:r>
            <a:r>
              <a:rPr lang="en-US" sz="2400" dirty="0" smtClean="0">
                <a:solidFill>
                  <a:srgbClr val="00B050"/>
                </a:solidFill>
                <a:latin typeface="SutonnyMJ" pitchFamily="2" charset="0"/>
              </a:rPr>
              <a:t> </a:t>
            </a:r>
            <a:r>
              <a:rPr lang="en-US" sz="2400" dirty="0" err="1" smtClean="0">
                <a:solidFill>
                  <a:srgbClr val="00B050"/>
                </a:solidFill>
                <a:latin typeface="SutonnyMJ" pitchFamily="2" charset="0"/>
              </a:rPr>
              <a:t>নির্ণয়ঃ</a:t>
            </a:r>
            <a:r>
              <a:rPr lang="en-US" sz="2400" dirty="0" smtClean="0">
                <a:solidFill>
                  <a:srgbClr val="00B050"/>
                </a:solidFill>
                <a:latin typeface="SutonnyMJ" pitchFamily="2" charset="0"/>
              </a:rPr>
              <a:t> </a:t>
            </a:r>
            <a:r>
              <a:rPr lang="en-US" sz="2000" dirty="0" err="1" smtClean="0">
                <a:latin typeface="SutonnyMJ" pitchFamily="2" charset="0"/>
              </a:rPr>
              <a:t>গর্ভবতী</a:t>
            </a:r>
            <a:r>
              <a:rPr lang="en-US" sz="2000" dirty="0" smtClean="0">
                <a:latin typeface="SutonnyMJ" pitchFamily="2" charset="0"/>
              </a:rPr>
              <a:t> </a:t>
            </a:r>
            <a:r>
              <a:rPr lang="en-US" sz="2000" dirty="0" err="1" smtClean="0">
                <a:latin typeface="SutonnyMJ" pitchFamily="2" charset="0"/>
              </a:rPr>
              <a:t>মহিলাদের</a:t>
            </a:r>
            <a:r>
              <a:rPr lang="en-US" sz="2000" dirty="0" smtClean="0">
                <a:latin typeface="SutonnyMJ" pitchFamily="2" charset="0"/>
              </a:rPr>
              <a:t> </a:t>
            </a:r>
            <a:r>
              <a:rPr lang="en-US" sz="2000" dirty="0" err="1" smtClean="0">
                <a:latin typeface="SutonnyMJ" pitchFamily="2" charset="0"/>
              </a:rPr>
              <a:t>দেখে</a:t>
            </a:r>
            <a:r>
              <a:rPr lang="en-US" sz="2000" dirty="0" smtClean="0">
                <a:latin typeface="SutonnyMJ" pitchFamily="2" charset="0"/>
              </a:rPr>
              <a:t> </a:t>
            </a:r>
            <a:r>
              <a:rPr lang="en-US" sz="2000" dirty="0" err="1" smtClean="0">
                <a:latin typeface="SutonnyMJ" pitchFamily="2" charset="0"/>
              </a:rPr>
              <a:t>সন্তানের</a:t>
            </a:r>
            <a:r>
              <a:rPr lang="en-US" sz="2000" dirty="0" smtClean="0">
                <a:latin typeface="SutonnyMJ" pitchFamily="2" charset="0"/>
              </a:rPr>
              <a:t> </a:t>
            </a:r>
            <a:r>
              <a:rPr lang="en-US" sz="2000" dirty="0" err="1" smtClean="0">
                <a:latin typeface="SutonnyMJ" pitchFamily="2" charset="0"/>
              </a:rPr>
              <a:t>জেনেটিক</a:t>
            </a:r>
            <a:r>
              <a:rPr lang="en-US" sz="2000" dirty="0" smtClean="0">
                <a:latin typeface="SutonnyMJ" pitchFamily="2" charset="0"/>
              </a:rPr>
              <a:t> </a:t>
            </a:r>
            <a:r>
              <a:rPr lang="en-US" sz="2000" dirty="0" err="1" smtClean="0">
                <a:latin typeface="SutonnyMJ" pitchFamily="2" charset="0"/>
              </a:rPr>
              <a:t>তুটিসমূহ</a:t>
            </a:r>
            <a:r>
              <a:rPr lang="en-US" sz="2000" dirty="0" smtClean="0">
                <a:latin typeface="SutonnyMJ" pitchFamily="2" charset="0"/>
              </a:rPr>
              <a:t> </a:t>
            </a:r>
            <a:r>
              <a:rPr lang="en-US" sz="2000" dirty="0" err="1" smtClean="0">
                <a:latin typeface="SutonnyMJ" pitchFamily="2" charset="0"/>
              </a:rPr>
              <a:t>নির্ণয়</a:t>
            </a:r>
            <a:r>
              <a:rPr lang="en-US" sz="2000" dirty="0" smtClean="0">
                <a:latin typeface="SutonnyMJ" pitchFamily="2" charset="0"/>
              </a:rPr>
              <a:t> </a:t>
            </a:r>
            <a:r>
              <a:rPr lang="en-US" sz="2000" dirty="0" err="1" smtClean="0">
                <a:latin typeface="SutonnyMJ" pitchFamily="2" charset="0"/>
              </a:rPr>
              <a:t>করা</a:t>
            </a:r>
            <a:r>
              <a:rPr lang="en-US" sz="2000" dirty="0" smtClean="0">
                <a:latin typeface="SutonnyMJ" pitchFamily="2" charset="0"/>
              </a:rPr>
              <a:t> </a:t>
            </a:r>
            <a:r>
              <a:rPr lang="en-US" sz="2000" dirty="0" err="1" smtClean="0">
                <a:latin typeface="SutonnyMJ" pitchFamily="2" charset="0"/>
              </a:rPr>
              <a:t>যায়</a:t>
            </a:r>
            <a:r>
              <a:rPr lang="en-US" sz="2000" dirty="0" smtClean="0">
                <a:latin typeface="SutonnyMJ" pitchFamily="2" charset="0"/>
              </a:rPr>
              <a:t>। </a:t>
            </a:r>
            <a:r>
              <a:rPr lang="en-US" sz="2000" dirty="0" err="1" smtClean="0">
                <a:latin typeface="SutonnyMJ" pitchFamily="2" charset="0"/>
              </a:rPr>
              <a:t>পিতা-মাতা</a:t>
            </a:r>
            <a:r>
              <a:rPr lang="en-US" sz="2000" dirty="0" smtClean="0">
                <a:latin typeface="SutonnyMJ" pitchFamily="2" charset="0"/>
              </a:rPr>
              <a:t> ও </a:t>
            </a:r>
            <a:r>
              <a:rPr lang="en-US" sz="2000" dirty="0" err="1" smtClean="0">
                <a:latin typeface="SutonnyMJ" pitchFamily="2" charset="0"/>
              </a:rPr>
              <a:t>ডাক্তার</a:t>
            </a:r>
            <a:r>
              <a:rPr lang="en-US" sz="2000" dirty="0" smtClean="0">
                <a:latin typeface="SutonnyMJ" pitchFamily="2" charset="0"/>
              </a:rPr>
              <a:t> </a:t>
            </a:r>
            <a:r>
              <a:rPr lang="en-US" sz="2000" dirty="0" err="1" smtClean="0">
                <a:latin typeface="SutonnyMJ" pitchFamily="2" charset="0"/>
              </a:rPr>
              <a:t>মিলে</a:t>
            </a:r>
            <a:r>
              <a:rPr lang="en-US" sz="2000" dirty="0" smtClean="0">
                <a:latin typeface="SutonnyMJ" pitchFamily="2" charset="0"/>
              </a:rPr>
              <a:t> </a:t>
            </a:r>
            <a:r>
              <a:rPr lang="en-US" sz="2000" dirty="0" err="1" smtClean="0">
                <a:latin typeface="SutonnyMJ" pitchFamily="2" charset="0"/>
              </a:rPr>
              <a:t>শিশুর</a:t>
            </a:r>
            <a:r>
              <a:rPr lang="en-US" sz="2000" dirty="0" smtClean="0">
                <a:latin typeface="SutonnyMJ" pitchFamily="2" charset="0"/>
              </a:rPr>
              <a:t> </a:t>
            </a:r>
            <a:r>
              <a:rPr lang="en-US" sz="2000" dirty="0" err="1" smtClean="0">
                <a:latin typeface="SutonnyMJ" pitchFamily="2" charset="0"/>
              </a:rPr>
              <a:t>জন্মের</a:t>
            </a:r>
            <a:r>
              <a:rPr lang="en-US" sz="2000" dirty="0" smtClean="0">
                <a:latin typeface="SutonnyMJ" pitchFamily="2" charset="0"/>
              </a:rPr>
              <a:t> </a:t>
            </a:r>
            <a:r>
              <a:rPr lang="en-US" sz="2000" dirty="0" err="1" smtClean="0">
                <a:latin typeface="SutonnyMJ" pitchFamily="2" charset="0"/>
              </a:rPr>
              <a:t>পূর্বেই</a:t>
            </a:r>
            <a:r>
              <a:rPr lang="en-US" sz="2000" dirty="0" smtClean="0">
                <a:latin typeface="SutonnyMJ" pitchFamily="2" charset="0"/>
              </a:rPr>
              <a:t> </a:t>
            </a:r>
            <a:r>
              <a:rPr lang="en-US" sz="2000" dirty="0" err="1" smtClean="0">
                <a:latin typeface="SutonnyMJ" pitchFamily="2" charset="0"/>
              </a:rPr>
              <a:t>সমস্যার</a:t>
            </a:r>
            <a:r>
              <a:rPr lang="en-US" sz="2000" dirty="0" smtClean="0">
                <a:latin typeface="SutonnyMJ" pitchFamily="2" charset="0"/>
              </a:rPr>
              <a:t> </a:t>
            </a:r>
            <a:r>
              <a:rPr lang="en-US" sz="2000" dirty="0" err="1" smtClean="0">
                <a:latin typeface="SutonnyMJ" pitchFamily="2" charset="0"/>
              </a:rPr>
              <a:t>সমাধান</a:t>
            </a:r>
            <a:r>
              <a:rPr lang="en-US" sz="2000" dirty="0" smtClean="0">
                <a:latin typeface="SutonnyMJ" pitchFamily="2" charset="0"/>
              </a:rPr>
              <a:t> </a:t>
            </a:r>
            <a:r>
              <a:rPr lang="en-US" sz="2000" dirty="0" err="1" smtClean="0">
                <a:latin typeface="SutonnyMJ" pitchFamily="2" charset="0"/>
              </a:rPr>
              <a:t>করা</a:t>
            </a:r>
            <a:r>
              <a:rPr lang="en-US" sz="2000" dirty="0" smtClean="0">
                <a:latin typeface="SutonnyMJ" pitchFamily="2" charset="0"/>
              </a:rPr>
              <a:t> </a:t>
            </a:r>
            <a:r>
              <a:rPr lang="en-US" sz="2000" dirty="0" err="1" smtClean="0">
                <a:latin typeface="SutonnyMJ" pitchFamily="2" charset="0"/>
              </a:rPr>
              <a:t>যেতে</a:t>
            </a:r>
            <a:r>
              <a:rPr lang="en-US" sz="2000" dirty="0" smtClean="0">
                <a:latin typeface="SutonnyMJ" pitchFamily="2" charset="0"/>
              </a:rPr>
              <a:t> </a:t>
            </a:r>
            <a:r>
              <a:rPr lang="en-US" sz="2000" dirty="0" err="1" smtClean="0">
                <a:latin typeface="SutonnyMJ" pitchFamily="2" charset="0"/>
              </a:rPr>
              <a:t>পারে</a:t>
            </a:r>
            <a:r>
              <a:rPr lang="en-US" sz="2000" dirty="0" smtClean="0">
                <a:latin typeface="SutonnyMJ" pitchFamily="2" charset="0"/>
              </a:rPr>
              <a:t>।</a:t>
            </a:r>
            <a:endParaRPr lang="en-US" sz="2000" dirty="0">
              <a:latin typeface="SutonnyMJ" pitchFamily="2" charset="0"/>
            </a:endParaRPr>
          </a:p>
        </p:txBody>
      </p:sp>
      <p:pic>
        <p:nvPicPr>
          <p:cNvPr id="4" name="Picture 3"/>
          <p:cNvPicPr>
            <a:picLocks noChangeAspect="1"/>
          </p:cNvPicPr>
          <p:nvPr/>
        </p:nvPicPr>
        <p:blipFill>
          <a:blip r:embed="rId2"/>
          <a:stretch>
            <a:fillRect/>
          </a:stretch>
        </p:blipFill>
        <p:spPr>
          <a:xfrm>
            <a:off x="2913465" y="1197735"/>
            <a:ext cx="2263842" cy="25831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582" y="4640270"/>
            <a:ext cx="2323809" cy="20435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112" y="4609653"/>
            <a:ext cx="1495238" cy="2104762"/>
          </a:xfrm>
          <a:prstGeom prst="rect">
            <a:avLst/>
          </a:prstGeom>
        </p:spPr>
      </p:pic>
    </p:spTree>
    <p:extLst>
      <p:ext uri="{BB962C8B-B14F-4D97-AF65-F5344CB8AC3E}">
        <p14:creationId xmlns:p14="http://schemas.microsoft.com/office/powerpoint/2010/main" val="40168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par>
                                <p:cTn id="43" presetID="3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59" y="577045"/>
            <a:ext cx="8534401" cy="594932"/>
          </a:xfrm>
        </p:spPr>
        <p:txBody>
          <a:bodyPr>
            <a:normAutofit/>
          </a:bodyPr>
          <a:lstStyle/>
          <a:p>
            <a:r>
              <a:rPr lang="en-US" sz="2800" dirty="0" smtClean="0">
                <a:solidFill>
                  <a:srgbClr val="00B050"/>
                </a:solidFill>
                <a:latin typeface="SutonnyMJ" pitchFamily="2" charset="0"/>
              </a:rPr>
              <a:t>10। </a:t>
            </a:r>
            <a:r>
              <a:rPr lang="en-US" sz="2800" dirty="0" err="1" smtClean="0">
                <a:solidFill>
                  <a:srgbClr val="00B050"/>
                </a:solidFill>
                <a:latin typeface="SutonnyMJ" pitchFamily="2" charset="0"/>
              </a:rPr>
              <a:t>ফার্মাসিউটিক্যাল</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পণ্য</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উৎপাদনঃ</a:t>
            </a:r>
            <a:endParaRPr lang="en-US" sz="2800" dirty="0">
              <a:solidFill>
                <a:srgbClr val="00B050"/>
              </a:solidFill>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428" y="1600428"/>
            <a:ext cx="5857143" cy="3657143"/>
          </a:xfrm>
          <a:prstGeom prst="rect">
            <a:avLst/>
          </a:prstGeom>
        </p:spPr>
      </p:pic>
    </p:spTree>
    <p:extLst>
      <p:ext uri="{BB962C8B-B14F-4D97-AF65-F5344CB8AC3E}">
        <p14:creationId xmlns:p14="http://schemas.microsoft.com/office/powerpoint/2010/main" val="6746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788115"/>
          </a:xfrm>
        </p:spPr>
        <p:txBody>
          <a:bodyPr>
            <a:noAutofit/>
          </a:bodyPr>
          <a:lstStyle/>
          <a:p>
            <a:pPr algn="ctr"/>
            <a:r>
              <a:rPr lang="en-US" sz="4800" dirty="0" err="1" smtClean="0">
                <a:latin typeface="SutonnyMJ" pitchFamily="2" charset="0"/>
              </a:rPr>
              <a:t>পাঠ</a:t>
            </a:r>
            <a:r>
              <a:rPr lang="en-US" sz="4800" dirty="0" smtClean="0">
                <a:latin typeface="SutonnyMJ" pitchFamily="2" charset="0"/>
              </a:rPr>
              <a:t> </a:t>
            </a:r>
            <a:r>
              <a:rPr lang="en-US" sz="4800" dirty="0" err="1" smtClean="0">
                <a:latin typeface="SutonnyMJ" pitchFamily="2" charset="0"/>
              </a:rPr>
              <a:t>মূল্যায়নঃ</a:t>
            </a:r>
            <a:endParaRPr lang="en-US" sz="4800" dirty="0">
              <a:latin typeface="SutonnyMJ" pitchFamily="2" charset="0"/>
            </a:endParaRPr>
          </a:p>
        </p:txBody>
      </p:sp>
      <p:sp>
        <p:nvSpPr>
          <p:cNvPr id="3" name="Text Placeholder 2"/>
          <p:cNvSpPr>
            <a:spLocks noGrp="1"/>
          </p:cNvSpPr>
          <p:nvPr>
            <p:ph type="body" idx="1"/>
          </p:nvPr>
        </p:nvSpPr>
        <p:spPr>
          <a:xfrm>
            <a:off x="684213" y="3129566"/>
            <a:ext cx="8534400" cy="1159099"/>
          </a:xfrm>
        </p:spPr>
        <p:txBody>
          <a:bodyPr>
            <a:normAutofit/>
          </a:bodyPr>
          <a:lstStyle/>
          <a:p>
            <a:r>
              <a:rPr lang="en-US" sz="2400" dirty="0" smtClean="0">
                <a:latin typeface="SutonnyMJ" pitchFamily="2" charset="0"/>
              </a:rPr>
              <a:t>** </a:t>
            </a:r>
            <a:r>
              <a:rPr lang="en-US" sz="2400" dirty="0" err="1" smtClean="0">
                <a:latin typeface="SutonnyMJ" pitchFamily="2" charset="0"/>
              </a:rPr>
              <a:t>জেনেটিক</a:t>
            </a:r>
            <a:r>
              <a:rPr lang="en-US" sz="2400" dirty="0" smtClean="0">
                <a:latin typeface="SutonnyMJ" pitchFamily="2" charset="0"/>
              </a:rPr>
              <a:t> </a:t>
            </a:r>
            <a:r>
              <a:rPr lang="en-US" sz="2400" dirty="0" err="1" smtClean="0">
                <a:latin typeface="SutonnyMJ" pitchFamily="2" charset="0"/>
              </a:rPr>
              <a:t>ইঞ্জিনিয়ারিং</a:t>
            </a:r>
            <a:r>
              <a:rPr lang="en-US" sz="2400" dirty="0" smtClean="0">
                <a:latin typeface="SutonnyMJ" pitchFamily="2" charset="0"/>
              </a:rPr>
              <a:t> </a:t>
            </a:r>
            <a:r>
              <a:rPr lang="en-US" sz="2400" dirty="0" err="1" smtClean="0">
                <a:latin typeface="SutonnyMJ" pitchFamily="2" charset="0"/>
              </a:rPr>
              <a:t>কী</a:t>
            </a:r>
            <a:r>
              <a:rPr lang="en-US" sz="2400" dirty="0" smtClean="0">
                <a:latin typeface="SutonnyMJ" pitchFamily="2" charset="0"/>
              </a:rPr>
              <a:t> ? </a:t>
            </a:r>
            <a:r>
              <a:rPr lang="en-US" sz="2400" dirty="0" err="1" smtClean="0">
                <a:latin typeface="SutonnyMJ" pitchFamily="2" charset="0"/>
              </a:rPr>
              <a:t>বল</a:t>
            </a:r>
            <a:r>
              <a:rPr lang="en-US" sz="2400" dirty="0" smtClean="0">
                <a:latin typeface="SutonnyMJ" pitchFamily="2" charset="0"/>
              </a:rPr>
              <a:t>।</a:t>
            </a:r>
          </a:p>
          <a:p>
            <a:r>
              <a:rPr lang="en-US" sz="2400" dirty="0" smtClean="0">
                <a:latin typeface="SutonnyMJ" pitchFamily="2" charset="0"/>
              </a:rPr>
              <a:t>** </a:t>
            </a:r>
            <a:r>
              <a:rPr lang="en-US" sz="2400" dirty="0" err="1" smtClean="0">
                <a:latin typeface="SutonnyMJ" pitchFamily="2" charset="0"/>
              </a:rPr>
              <a:t>মিষ্টি</a:t>
            </a:r>
            <a:r>
              <a:rPr lang="en-US" sz="2400" dirty="0" smtClean="0">
                <a:latin typeface="SutonnyMJ" pitchFamily="2" charset="0"/>
              </a:rPr>
              <a:t> </a:t>
            </a:r>
            <a:r>
              <a:rPr lang="en-US" sz="2400" dirty="0" err="1" smtClean="0">
                <a:latin typeface="SutonnyMJ" pitchFamily="2" charset="0"/>
              </a:rPr>
              <a:t>টমেটো</a:t>
            </a:r>
            <a:r>
              <a:rPr lang="en-US" sz="2400" dirty="0" smtClean="0">
                <a:latin typeface="SutonnyMJ" pitchFamily="2" charset="0"/>
              </a:rPr>
              <a:t> </a:t>
            </a:r>
            <a:r>
              <a:rPr lang="en-US" sz="2400" dirty="0" err="1" smtClean="0">
                <a:latin typeface="SutonnyMJ" pitchFamily="2" charset="0"/>
              </a:rPr>
              <a:t>উৎপাদনের</a:t>
            </a:r>
            <a:r>
              <a:rPr lang="en-US" sz="2400" dirty="0" smtClean="0">
                <a:latin typeface="SutonnyMJ" pitchFamily="2" charset="0"/>
              </a:rPr>
              <a:t> </a:t>
            </a:r>
            <a:r>
              <a:rPr lang="en-US" sz="2400" dirty="0" err="1" smtClean="0">
                <a:latin typeface="SutonnyMJ" pitchFamily="2" charset="0"/>
              </a:rPr>
              <a:t>রহস্য</a:t>
            </a:r>
            <a:r>
              <a:rPr lang="en-US" sz="2400" dirty="0" smtClean="0">
                <a:latin typeface="SutonnyMJ" pitchFamily="2" charset="0"/>
              </a:rPr>
              <a:t> </a:t>
            </a:r>
            <a:r>
              <a:rPr lang="en-US" sz="2400" dirty="0" err="1" smtClean="0">
                <a:latin typeface="SutonnyMJ" pitchFamily="2" charset="0"/>
              </a:rPr>
              <a:t>ব্যাখ্যা</a:t>
            </a:r>
            <a:r>
              <a:rPr lang="en-US" sz="2400" dirty="0" smtClean="0">
                <a:latin typeface="SutonnyMJ" pitchFamily="2" charset="0"/>
              </a:rPr>
              <a:t> </a:t>
            </a:r>
            <a:r>
              <a:rPr lang="en-US" sz="2400" dirty="0" err="1" smtClean="0">
                <a:latin typeface="SutonnyMJ" pitchFamily="2" charset="0"/>
              </a:rPr>
              <a:t>কর</a:t>
            </a:r>
            <a:r>
              <a:rPr lang="en-US" sz="2400" dirty="0" smtClean="0">
                <a:latin typeface="SutonnyMJ" pitchFamily="2" charset="0"/>
              </a:rPr>
              <a:t>।</a:t>
            </a:r>
            <a:endParaRPr lang="en-US" sz="2400" dirty="0">
              <a:latin typeface="SutonnyMJ" pitchFamily="2" charset="0"/>
            </a:endParaRPr>
          </a:p>
        </p:txBody>
      </p:sp>
    </p:spTree>
    <p:extLst>
      <p:ext uri="{BB962C8B-B14F-4D97-AF65-F5344CB8AC3E}">
        <p14:creationId xmlns:p14="http://schemas.microsoft.com/office/powerpoint/2010/main" val="42997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1045693"/>
          </a:xfrm>
        </p:spPr>
        <p:txBody>
          <a:bodyPr/>
          <a:lstStyle/>
          <a:p>
            <a:pPr algn="ctr"/>
            <a:r>
              <a:rPr lang="en-US" sz="5400" dirty="0" err="1" smtClean="0">
                <a:solidFill>
                  <a:srgbClr val="00B050"/>
                </a:solidFill>
                <a:latin typeface="SutonnyMJ" pitchFamily="2" charset="0"/>
              </a:rPr>
              <a:t>দলীয়</a:t>
            </a:r>
            <a:r>
              <a:rPr lang="en-US" sz="5400" dirty="0" smtClean="0">
                <a:solidFill>
                  <a:srgbClr val="00B050"/>
                </a:solidFill>
                <a:latin typeface="SutonnyMJ" pitchFamily="2" charset="0"/>
              </a:rPr>
              <a:t> </a:t>
            </a:r>
            <a:r>
              <a:rPr lang="en-US" sz="5400" dirty="0" err="1" smtClean="0">
                <a:solidFill>
                  <a:srgbClr val="00B050"/>
                </a:solidFill>
                <a:latin typeface="SutonnyMJ" pitchFamily="2" charset="0"/>
              </a:rPr>
              <a:t>কাজঃ</a:t>
            </a:r>
            <a:endParaRPr lang="en-US" dirty="0">
              <a:solidFill>
                <a:srgbClr val="00B050"/>
              </a:solidFill>
              <a:latin typeface="SutonnyMJ" pitchFamily="2" charset="0"/>
            </a:endParaRPr>
          </a:p>
        </p:txBody>
      </p:sp>
      <p:sp>
        <p:nvSpPr>
          <p:cNvPr id="3" name="Text Placeholder 2"/>
          <p:cNvSpPr>
            <a:spLocks noGrp="1"/>
          </p:cNvSpPr>
          <p:nvPr>
            <p:ph type="body" idx="1"/>
          </p:nvPr>
        </p:nvSpPr>
        <p:spPr>
          <a:xfrm>
            <a:off x="1083458" y="3348507"/>
            <a:ext cx="8534400" cy="965915"/>
          </a:xfrm>
        </p:spPr>
        <p:txBody>
          <a:bodyPr>
            <a:normAutofit/>
          </a:bodyPr>
          <a:lstStyle/>
          <a:p>
            <a:r>
              <a:rPr lang="en-US" sz="2400" dirty="0" smtClean="0">
                <a:latin typeface="SutonnyMJ" pitchFamily="2" charset="0"/>
              </a:rPr>
              <a:t>** </a:t>
            </a:r>
            <a:r>
              <a:rPr lang="en-US" sz="2400" dirty="0" err="1" smtClean="0">
                <a:latin typeface="SutonnyMJ" pitchFamily="2" charset="0"/>
              </a:rPr>
              <a:t>বাংলাদেশে</a:t>
            </a:r>
            <a:r>
              <a:rPr lang="en-US" sz="2400" dirty="0" smtClean="0">
                <a:latin typeface="SutonnyMJ" pitchFamily="2" charset="0"/>
              </a:rPr>
              <a:t> </a:t>
            </a:r>
            <a:r>
              <a:rPr lang="en-US" sz="2400" dirty="0" err="1" smtClean="0">
                <a:latin typeface="SutonnyMJ" pitchFamily="2" charset="0"/>
              </a:rPr>
              <a:t>খাদ্যে</a:t>
            </a:r>
            <a:r>
              <a:rPr lang="en-US" sz="2400" dirty="0" smtClean="0">
                <a:latin typeface="SutonnyMJ" pitchFamily="2" charset="0"/>
              </a:rPr>
              <a:t> </a:t>
            </a:r>
            <a:r>
              <a:rPr lang="en-US" sz="2400" dirty="0" err="1" smtClean="0">
                <a:latin typeface="SutonnyMJ" pitchFamily="2" charset="0"/>
              </a:rPr>
              <a:t>জেনেটিক</a:t>
            </a:r>
            <a:r>
              <a:rPr lang="en-US" sz="2400" dirty="0" smtClean="0">
                <a:latin typeface="SutonnyMJ" pitchFamily="2" charset="0"/>
              </a:rPr>
              <a:t> </a:t>
            </a:r>
            <a:r>
              <a:rPr lang="en-US" sz="2400" dirty="0" err="1" smtClean="0">
                <a:latin typeface="SutonnyMJ" pitchFamily="2" charset="0"/>
              </a:rPr>
              <a:t>ইঞ্জিনিয়ারিং</a:t>
            </a:r>
            <a:r>
              <a:rPr lang="en-US" sz="2400" dirty="0" smtClean="0">
                <a:latin typeface="SutonnyMJ" pitchFamily="2" charset="0"/>
              </a:rPr>
              <a:t> </a:t>
            </a:r>
            <a:r>
              <a:rPr lang="en-US" sz="2400" dirty="0" err="1" smtClean="0">
                <a:latin typeface="SutonnyMJ" pitchFamily="2" charset="0"/>
              </a:rPr>
              <a:t>এর</a:t>
            </a:r>
            <a:r>
              <a:rPr lang="en-US" sz="2400" dirty="0" smtClean="0">
                <a:latin typeface="SutonnyMJ" pitchFamily="2" charset="0"/>
              </a:rPr>
              <a:t> </a:t>
            </a:r>
            <a:r>
              <a:rPr lang="en-US" sz="2400" dirty="0" err="1" smtClean="0">
                <a:latin typeface="SutonnyMJ" pitchFamily="2" charset="0"/>
              </a:rPr>
              <a:t>প্রচুর</a:t>
            </a:r>
            <a:r>
              <a:rPr lang="en-US" sz="2400" dirty="0" smtClean="0">
                <a:latin typeface="SutonnyMJ" pitchFamily="2" charset="0"/>
              </a:rPr>
              <a:t> </a:t>
            </a:r>
            <a:r>
              <a:rPr lang="en-US" sz="2400" dirty="0" err="1" smtClean="0">
                <a:latin typeface="SutonnyMJ" pitchFamily="2" charset="0"/>
              </a:rPr>
              <a:t>চাহিদা</a:t>
            </a:r>
            <a:r>
              <a:rPr lang="en-US" sz="2400" dirty="0" smtClean="0">
                <a:latin typeface="SutonnyMJ" pitchFamily="2" charset="0"/>
              </a:rPr>
              <a:t> </a:t>
            </a:r>
            <a:r>
              <a:rPr lang="en-US" sz="2400" dirty="0" err="1" smtClean="0">
                <a:latin typeface="SutonnyMJ" pitchFamily="2" charset="0"/>
              </a:rPr>
              <a:t>ব্যাখ্যা</a:t>
            </a:r>
            <a:r>
              <a:rPr lang="en-US" sz="2400" dirty="0" smtClean="0">
                <a:latin typeface="SutonnyMJ" pitchFamily="2" charset="0"/>
              </a:rPr>
              <a:t> </a:t>
            </a:r>
            <a:r>
              <a:rPr lang="en-US" sz="2400" dirty="0" err="1" smtClean="0">
                <a:latin typeface="SutonnyMJ" pitchFamily="2" charset="0"/>
              </a:rPr>
              <a:t>কর</a:t>
            </a:r>
            <a:r>
              <a:rPr lang="en-US" sz="2400" dirty="0" smtClean="0">
                <a:latin typeface="SutonnyMJ" pitchFamily="2" charset="0"/>
              </a:rPr>
              <a:t>।</a:t>
            </a:r>
            <a:endParaRPr lang="en-US" sz="2400" dirty="0">
              <a:latin typeface="SutonnyMJ" pitchFamily="2" charset="0"/>
            </a:endParaRPr>
          </a:p>
        </p:txBody>
      </p:sp>
    </p:spTree>
    <p:extLst>
      <p:ext uri="{BB962C8B-B14F-4D97-AF65-F5344CB8AC3E}">
        <p14:creationId xmlns:p14="http://schemas.microsoft.com/office/powerpoint/2010/main" val="26249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602" y="1336899"/>
            <a:ext cx="8534401" cy="904025"/>
          </a:xfrm>
        </p:spPr>
        <p:txBody>
          <a:bodyPr>
            <a:normAutofit/>
          </a:bodyPr>
          <a:lstStyle/>
          <a:p>
            <a:pPr algn="ctr"/>
            <a:r>
              <a:rPr lang="en-US" sz="4800" dirty="0" err="1" smtClean="0">
                <a:latin typeface="SutonnyMJ" pitchFamily="2" charset="0"/>
              </a:rPr>
              <a:t>বাড়ির</a:t>
            </a:r>
            <a:r>
              <a:rPr lang="en-US" sz="4800" dirty="0" smtClean="0">
                <a:latin typeface="SutonnyMJ" pitchFamily="2" charset="0"/>
              </a:rPr>
              <a:t> </a:t>
            </a:r>
            <a:r>
              <a:rPr lang="en-US" sz="4800" dirty="0" err="1" smtClean="0">
                <a:latin typeface="SutonnyMJ" pitchFamily="2" charset="0"/>
              </a:rPr>
              <a:t>কাজঃ</a:t>
            </a:r>
            <a:endParaRPr lang="en-US" sz="4800" dirty="0">
              <a:latin typeface="SutonnyMJ" pitchFamily="2" charset="0"/>
            </a:endParaRPr>
          </a:p>
        </p:txBody>
      </p:sp>
      <p:sp>
        <p:nvSpPr>
          <p:cNvPr id="3" name="Text Placeholder 2"/>
          <p:cNvSpPr>
            <a:spLocks noGrp="1"/>
          </p:cNvSpPr>
          <p:nvPr>
            <p:ph type="body" idx="1"/>
          </p:nvPr>
        </p:nvSpPr>
        <p:spPr>
          <a:xfrm>
            <a:off x="1846462" y="2699368"/>
            <a:ext cx="8949184" cy="1454239"/>
          </a:xfrm>
        </p:spPr>
        <p:txBody>
          <a:bodyPr>
            <a:normAutofit/>
          </a:bodyPr>
          <a:lstStyle/>
          <a:p>
            <a:r>
              <a:rPr lang="en-US" sz="2400" dirty="0" smtClean="0"/>
              <a:t>** </a:t>
            </a:r>
            <a:r>
              <a:rPr lang="en-US" sz="2400" dirty="0" err="1" smtClean="0"/>
              <a:t>জেনেটিক</a:t>
            </a:r>
            <a:r>
              <a:rPr lang="en-US" sz="2400" dirty="0" smtClean="0"/>
              <a:t> </a:t>
            </a:r>
            <a:r>
              <a:rPr lang="en-US" sz="2400" dirty="0" err="1" smtClean="0"/>
              <a:t>ইঞ্জিনিয়ারিং</a:t>
            </a:r>
            <a:r>
              <a:rPr lang="en-US" sz="2400" dirty="0" smtClean="0"/>
              <a:t> </a:t>
            </a:r>
            <a:r>
              <a:rPr lang="en-US" sz="2400" dirty="0" err="1" smtClean="0"/>
              <a:t>কী</a:t>
            </a:r>
            <a:r>
              <a:rPr lang="en-US" sz="2400" dirty="0" smtClean="0"/>
              <a:t> ? </a:t>
            </a:r>
            <a:r>
              <a:rPr lang="en-US" sz="2400" dirty="0" err="1" smtClean="0"/>
              <a:t>রিকম্বিনেন্ট</a:t>
            </a:r>
            <a:r>
              <a:rPr lang="en-US" sz="2400" dirty="0" smtClean="0"/>
              <a:t> </a:t>
            </a:r>
            <a:r>
              <a:rPr lang="en-US" sz="2400" dirty="0" err="1" smtClean="0"/>
              <a:t>ডিএনএ</a:t>
            </a:r>
            <a:r>
              <a:rPr lang="en-US" sz="2400" dirty="0" smtClean="0"/>
              <a:t> </a:t>
            </a:r>
            <a:r>
              <a:rPr lang="en-US" sz="2400" dirty="0" err="1" smtClean="0"/>
              <a:t>তৈরির</a:t>
            </a:r>
            <a:r>
              <a:rPr lang="en-US" sz="2400" dirty="0" smtClean="0"/>
              <a:t> </a:t>
            </a:r>
            <a:r>
              <a:rPr lang="en-US" sz="2400" dirty="0" err="1" smtClean="0"/>
              <a:t>ধাপসমূহ</a:t>
            </a:r>
            <a:r>
              <a:rPr lang="en-US" sz="2400" dirty="0" smtClean="0"/>
              <a:t> </a:t>
            </a:r>
            <a:r>
              <a:rPr lang="en-US" sz="2400" dirty="0" err="1" smtClean="0"/>
              <a:t>বর্ণনা</a:t>
            </a:r>
            <a:r>
              <a:rPr lang="en-US" sz="2400" dirty="0" smtClean="0"/>
              <a:t> </a:t>
            </a:r>
            <a:r>
              <a:rPr lang="en-US" sz="2400" dirty="0" err="1" smtClean="0"/>
              <a:t>কর</a:t>
            </a:r>
            <a:r>
              <a:rPr lang="en-US" sz="2400" dirty="0" smtClean="0"/>
              <a:t>।</a:t>
            </a:r>
          </a:p>
          <a:p>
            <a:r>
              <a:rPr lang="en-US" sz="2400" dirty="0" smtClean="0"/>
              <a:t>** </a:t>
            </a:r>
            <a:r>
              <a:rPr lang="en-US" sz="2400" dirty="0" err="1"/>
              <a:t>জেনেটিক</a:t>
            </a:r>
            <a:r>
              <a:rPr lang="en-US" sz="2400" dirty="0"/>
              <a:t> </a:t>
            </a:r>
            <a:r>
              <a:rPr lang="en-US" sz="2400" dirty="0" err="1"/>
              <a:t>ইঞ্জিনিয়ারিং</a:t>
            </a:r>
            <a:r>
              <a:rPr lang="en-US" sz="2400" dirty="0"/>
              <a:t> </a:t>
            </a:r>
            <a:r>
              <a:rPr lang="en-US" sz="2400" dirty="0" err="1" smtClean="0"/>
              <a:t>এর</a:t>
            </a:r>
            <a:r>
              <a:rPr lang="en-US" sz="2400" dirty="0" smtClean="0"/>
              <a:t> </a:t>
            </a:r>
            <a:r>
              <a:rPr lang="en-US" sz="2400" dirty="0" err="1" smtClean="0"/>
              <a:t>ব্যবহার</a:t>
            </a:r>
            <a:r>
              <a:rPr lang="en-US" sz="2400" dirty="0" smtClean="0"/>
              <a:t> </a:t>
            </a:r>
            <a:r>
              <a:rPr lang="en-US" sz="2400" dirty="0" err="1" smtClean="0"/>
              <a:t>ব্যাখ্যা</a:t>
            </a:r>
            <a:r>
              <a:rPr lang="en-US" sz="2400" dirty="0" smtClean="0"/>
              <a:t> </a:t>
            </a:r>
            <a:r>
              <a:rPr lang="en-US" sz="2400" dirty="0" err="1" smtClean="0"/>
              <a:t>কর</a:t>
            </a:r>
            <a:r>
              <a:rPr lang="en-US" sz="2400" dirty="0" smtClean="0"/>
              <a:t>।</a:t>
            </a:r>
            <a:endParaRPr lang="en-US" sz="2400" dirty="0"/>
          </a:p>
        </p:txBody>
      </p:sp>
    </p:spTree>
    <p:extLst>
      <p:ext uri="{BB962C8B-B14F-4D97-AF65-F5344CB8AC3E}">
        <p14:creationId xmlns:p14="http://schemas.microsoft.com/office/powerpoint/2010/main" val="21192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8143" y="441442"/>
            <a:ext cx="10979057" cy="523079"/>
            <a:chOff x="908143" y="441442"/>
            <a:chExt cx="10979057" cy="523079"/>
          </a:xfrm>
        </p:grpSpPr>
        <p:pic>
          <p:nvPicPr>
            <p:cNvPr id="3" name="Picture 2"/>
            <p:cNvPicPr>
              <a:picLocks noChangeAspect="1"/>
            </p:cNvPicPr>
            <p:nvPr/>
          </p:nvPicPr>
          <p:blipFill>
            <a:blip r:embed="rId2"/>
            <a:stretch>
              <a:fillRect/>
            </a:stretch>
          </p:blipFill>
          <p:spPr>
            <a:xfrm>
              <a:off x="908143" y="441442"/>
              <a:ext cx="515215" cy="523079"/>
            </a:xfrm>
            <a:prstGeom prst="rect">
              <a:avLst/>
            </a:prstGeom>
          </p:spPr>
        </p:pic>
        <p:sp>
          <p:nvSpPr>
            <p:cNvPr id="4" name="Snip Single Corner Rectangle 3"/>
            <p:cNvSpPr/>
            <p:nvPr/>
          </p:nvSpPr>
          <p:spPr>
            <a:xfrm>
              <a:off x="1423358" y="492381"/>
              <a:ext cx="10463842" cy="421200"/>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4604443" y="1290686"/>
            <a:ext cx="3704860" cy="1446550"/>
          </a:xfrm>
          <a:prstGeom prst="rect">
            <a:avLst/>
          </a:prstGeom>
          <a:noFill/>
        </p:spPr>
        <p:txBody>
          <a:bodyPr wrap="none" lIns="91440" tIns="45720" rIns="91440" bIns="45720">
            <a:spAutoFit/>
          </a:bodyPr>
          <a:lstStyle/>
          <a:p>
            <a:pPr algn="ctr"/>
            <a:r>
              <a:rPr lang="en-US" sz="44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আজ</a:t>
            </a:r>
            <a:r>
              <a:rPr lang="en-US" sz="4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এ </a:t>
            </a:r>
            <a:r>
              <a:rPr lang="en-US" sz="44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পর্যন্তই</a:t>
            </a:r>
            <a:endParaRPr lang="en-US" sz="4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pPr algn="ctr"/>
            <a:r>
              <a:rPr lang="en-US" sz="44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সবাই</a:t>
            </a:r>
            <a:r>
              <a:rPr lang="en-US" sz="4400" b="0" cap="none" spc="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4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ভালো</a:t>
            </a:r>
            <a:r>
              <a:rPr lang="en-US" sz="4400" b="0" cap="none" spc="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400" b="0" cap="none" spc="0" dirty="0" err="1"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থাকবে</a:t>
            </a:r>
            <a:r>
              <a:rPr lang="en-US" sz="4400" b="0" cap="none" spc="0" dirty="0" smtClean="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9" name="Rectangle 8"/>
          <p:cNvSpPr/>
          <p:nvPr/>
        </p:nvSpPr>
        <p:spPr>
          <a:xfrm>
            <a:off x="4604443" y="3257507"/>
            <a:ext cx="4038286" cy="1015663"/>
          </a:xfrm>
          <a:prstGeom prst="rect">
            <a:avLst/>
          </a:prstGeom>
          <a:solidFill>
            <a:schemeClr val="bg1">
              <a:lumMod val="65000"/>
            </a:schemeClr>
          </a:solidFill>
        </p:spPr>
        <p:txBody>
          <a:bodyPr wrap="none" lIns="91440" tIns="45720" rIns="91440" bIns="45720">
            <a:spAutoFit/>
          </a:bodyPr>
          <a:lstStyle/>
          <a:p>
            <a:pPr algn="ctr"/>
            <a:r>
              <a:rPr lang="en-US" sz="6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ধন্যবাদ</a:t>
            </a:r>
            <a:r>
              <a:rPr lang="en-US" sz="60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সবাইকে</a:t>
            </a:r>
            <a:endParaRPr lang="en-US" sz="6000" b="0" cap="none" spc="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nvGrpSpPr>
          <p:cNvPr id="11" name="Group 10"/>
          <p:cNvGrpSpPr/>
          <p:nvPr/>
        </p:nvGrpSpPr>
        <p:grpSpPr>
          <a:xfrm>
            <a:off x="2526201" y="4987062"/>
            <a:ext cx="1869954" cy="1802424"/>
            <a:chOff x="2983401" y="4624753"/>
            <a:chExt cx="1869954" cy="1802424"/>
          </a:xfrm>
        </p:grpSpPr>
        <p:sp>
          <p:nvSpPr>
            <p:cNvPr id="12" name="Oval 11"/>
            <p:cNvSpPr/>
            <p:nvPr/>
          </p:nvSpPr>
          <p:spPr>
            <a:xfrm>
              <a:off x="2983401" y="4897315"/>
              <a:ext cx="1597391" cy="15298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77993" y="4624753"/>
              <a:ext cx="1175362" cy="11078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50000"/>
                    </a:schemeClr>
                  </a:solidFill>
                </a:ln>
                <a:solidFill>
                  <a:schemeClr val="bg1">
                    <a:lumMod val="85000"/>
                  </a:schemeClr>
                </a:solidFill>
              </a:endParaRPr>
            </a:p>
          </p:txBody>
        </p:sp>
      </p:grpSp>
    </p:spTree>
    <p:extLst>
      <p:ext uri="{BB962C8B-B14F-4D97-AF65-F5344CB8AC3E}">
        <p14:creationId xmlns:p14="http://schemas.microsoft.com/office/powerpoint/2010/main" val="242438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7749" y="141668"/>
            <a:ext cx="439169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SutonnyMJ" pitchFamily="2" charset="0"/>
                <a:cs typeface="SutonnyMJ" pitchFamily="2" charset="0"/>
              </a:rPr>
              <a:t>পূর্ব</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জ্ঞান</a:t>
            </a:r>
            <a:r>
              <a:rPr lang="en-US" sz="4000" dirty="0" smtClean="0">
                <a:latin typeface="SutonnyMJ" pitchFamily="2" charset="0"/>
                <a:cs typeface="SutonnyMJ" pitchFamily="2" charset="0"/>
              </a:rPr>
              <a:t> </a:t>
            </a:r>
            <a:r>
              <a:rPr lang="en-US" sz="4000" dirty="0" err="1" smtClean="0">
                <a:latin typeface="SutonnyMJ" pitchFamily="2" charset="0"/>
                <a:cs typeface="SutonnyMJ" pitchFamily="2" charset="0"/>
              </a:rPr>
              <a:t>যাচাই</a:t>
            </a:r>
            <a:endParaRPr lang="en-US" sz="4000" dirty="0" smtClean="0">
              <a:latin typeface="SutonnyMJ" pitchFamily="2" charset="0"/>
              <a:cs typeface="SutonnyMJ" pitchFamily="2" charset="0"/>
            </a:endParaRPr>
          </a:p>
          <a:p>
            <a:pPr algn="ctr"/>
            <a:r>
              <a:rPr lang="en-US" sz="2400" dirty="0" err="1" smtClean="0"/>
              <a:t>চিত্রগুলি</a:t>
            </a:r>
            <a:r>
              <a:rPr lang="en-US" sz="2400" dirty="0" smtClean="0"/>
              <a:t> </a:t>
            </a:r>
            <a:r>
              <a:rPr lang="en-US" sz="2400" dirty="0" err="1" smtClean="0"/>
              <a:t>লক্ষ্য</a:t>
            </a:r>
            <a:r>
              <a:rPr lang="en-US" sz="2400" dirty="0" smtClean="0"/>
              <a:t> </a:t>
            </a:r>
            <a:r>
              <a:rPr lang="en-US" sz="2400" dirty="0" err="1" smtClean="0"/>
              <a:t>করি</a:t>
            </a:r>
            <a:endParaRPr lang="en-US" sz="1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204" y="1416676"/>
            <a:ext cx="9272789" cy="5138669"/>
          </a:xfrm>
          <a:prstGeom prst="rect">
            <a:avLst/>
          </a:prstGeom>
        </p:spPr>
      </p:pic>
    </p:spTree>
    <p:extLst>
      <p:ext uri="{BB962C8B-B14F-4D97-AF65-F5344CB8AC3E}">
        <p14:creationId xmlns:p14="http://schemas.microsoft.com/office/powerpoint/2010/main" val="41828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35" y="757010"/>
            <a:ext cx="10515600" cy="2751562"/>
          </a:xfrm>
        </p:spPr>
        <p:txBody>
          <a:bodyPr>
            <a:normAutofit fontScale="90000"/>
          </a:bodyPr>
          <a:lstStyle/>
          <a:p>
            <a:pPr algn="ctr"/>
            <a:r>
              <a:rPr lang="bn-BD" sz="15300" dirty="0" smtClean="0">
                <a:latin typeface="NikoshBAN" panose="02000000000000000000" pitchFamily="2" charset="0"/>
                <a:cs typeface="NikoshBAN" panose="02000000000000000000" pitchFamily="2" charset="0"/>
              </a:rPr>
              <a:t>পাঠ ঘোষণা </a:t>
            </a:r>
            <a:r>
              <a:rPr lang="bn-BD" dirty="0" smtClean="0">
                <a:latin typeface="NikoshBAN" panose="02000000000000000000" pitchFamily="2" charset="0"/>
                <a:cs typeface="NikoshBAN" panose="02000000000000000000" pitchFamily="2" charset="0"/>
              </a:rPr>
              <a:t/>
            </a:r>
            <a:br>
              <a:rPr lang="bn-BD" dirty="0" smtClean="0">
                <a:latin typeface="NikoshBAN" panose="02000000000000000000" pitchFamily="2" charset="0"/>
                <a:cs typeface="NikoshBAN" panose="02000000000000000000" pitchFamily="2" charset="0"/>
              </a:rPr>
            </a:br>
            <a:r>
              <a:rPr lang="en-US" sz="4400" dirty="0">
                <a:solidFill>
                  <a:srgbClr val="FFFF00"/>
                </a:solidFill>
                <a:latin typeface="SutonnyMJ" pitchFamily="2" charset="0"/>
              </a:rPr>
              <a:t>* * </a:t>
            </a:r>
            <a:r>
              <a:rPr lang="en-US" sz="4400" dirty="0" err="1">
                <a:solidFill>
                  <a:srgbClr val="00B050"/>
                </a:solidFill>
                <a:latin typeface="SutonnyMJ" pitchFamily="2" charset="0"/>
              </a:rPr>
              <a:t>জেনেটিক</a:t>
            </a:r>
            <a:r>
              <a:rPr lang="en-US" sz="4400" dirty="0">
                <a:solidFill>
                  <a:srgbClr val="00B050"/>
                </a:solidFill>
                <a:latin typeface="SutonnyMJ" pitchFamily="2" charset="0"/>
              </a:rPr>
              <a:t> </a:t>
            </a:r>
            <a:r>
              <a:rPr lang="en-US" sz="4400" dirty="0" err="1">
                <a:solidFill>
                  <a:srgbClr val="00B050"/>
                </a:solidFill>
                <a:latin typeface="SutonnyMJ" pitchFamily="2" charset="0"/>
              </a:rPr>
              <a:t>ইঞ্জিনিয়ারিং</a:t>
            </a:r>
            <a:r>
              <a:rPr lang="en-US" sz="4400" dirty="0">
                <a:solidFill>
                  <a:srgbClr val="00B050"/>
                </a:solidFill>
                <a:latin typeface="SutonnyMJ" pitchFamily="2" charset="0"/>
              </a:rPr>
              <a:t> </a:t>
            </a:r>
            <a:endParaRPr lang="en-US" sz="6000" dirty="0">
              <a:solidFill>
                <a:srgbClr val="00B050"/>
              </a:solidFill>
              <a:latin typeface="SutonnyMJ" pitchFamily="2" charset="0"/>
              <a:cs typeface="SutonnyMJ"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929" y="3655009"/>
            <a:ext cx="2535011" cy="3007048"/>
          </a:xfrm>
          <a:prstGeom prst="rect">
            <a:avLst/>
          </a:prstGeom>
        </p:spPr>
      </p:pic>
    </p:spTree>
    <p:extLst>
      <p:ext uri="{BB962C8B-B14F-4D97-AF65-F5344CB8AC3E}">
        <p14:creationId xmlns:p14="http://schemas.microsoft.com/office/powerpoint/2010/main" val="20800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11" y="334651"/>
            <a:ext cx="10534857" cy="3722194"/>
          </a:xfrm>
        </p:spPr>
        <p:txBody>
          <a:bodyPr>
            <a:normAutofit fontScale="90000"/>
          </a:bodyPr>
          <a:lstStyle/>
          <a:p>
            <a:pPr lvl="0" algn="ctr"/>
            <a:r>
              <a:rPr lang="bn-BD" sz="12800" i="1" dirty="0" smtClean="0">
                <a:latin typeface="NikoshBAN" panose="02000000000000000000" pitchFamily="2" charset="0"/>
                <a:cs typeface="NikoshBAN" panose="02000000000000000000" pitchFamily="2" charset="0"/>
              </a:rPr>
              <a:t>আজকের পাঠ</a:t>
            </a:r>
            <a:r>
              <a:rPr lang="bn-BD" i="1" dirty="0" smtClean="0">
                <a:latin typeface="NikoshBAN" panose="02000000000000000000" pitchFamily="2" charset="0"/>
                <a:cs typeface="NikoshBAN" panose="02000000000000000000" pitchFamily="2" charset="0"/>
              </a:rPr>
              <a:t/>
            </a:r>
            <a:br>
              <a:rPr lang="bn-BD" i="1" dirty="0" smtClean="0">
                <a:latin typeface="NikoshBAN" panose="02000000000000000000" pitchFamily="2" charset="0"/>
                <a:cs typeface="NikoshBAN" panose="02000000000000000000" pitchFamily="2" charset="0"/>
              </a:rPr>
            </a:br>
            <a:r>
              <a:rPr lang="bn-BD" cap="all" dirty="0" smtClean="0">
                <a:solidFill>
                  <a:srgbClr val="FF0000"/>
                </a:solidFill>
                <a:latin typeface="NikoshBAN" panose="02000000000000000000" pitchFamily="2" charset="0"/>
                <a:cs typeface="NikoshBAN" panose="02000000000000000000" pitchFamily="2" charset="0"/>
              </a:rPr>
              <a:t>** </a:t>
            </a:r>
            <a:r>
              <a:rPr lang="en-US" sz="4400" dirty="0" err="1">
                <a:solidFill>
                  <a:schemeClr val="tx1">
                    <a:lumMod val="75000"/>
                    <a:lumOff val="25000"/>
                  </a:schemeClr>
                </a:solidFill>
                <a:latin typeface="SutonnyMJ" pitchFamily="2" charset="0"/>
              </a:rPr>
              <a:t>জেনেটিক</a:t>
            </a:r>
            <a:r>
              <a:rPr lang="en-US" sz="4400" dirty="0">
                <a:solidFill>
                  <a:schemeClr val="tx1">
                    <a:lumMod val="75000"/>
                    <a:lumOff val="25000"/>
                  </a:schemeClr>
                </a:solidFill>
                <a:latin typeface="SutonnyMJ" pitchFamily="2" charset="0"/>
              </a:rPr>
              <a:t> </a:t>
            </a:r>
            <a:r>
              <a:rPr lang="en-US" sz="4400" dirty="0" err="1">
                <a:solidFill>
                  <a:schemeClr val="tx1">
                    <a:lumMod val="75000"/>
                    <a:lumOff val="25000"/>
                  </a:schemeClr>
                </a:solidFill>
                <a:latin typeface="SutonnyMJ" pitchFamily="2" charset="0"/>
              </a:rPr>
              <a:t>ইঞ্জিনিয়ারিং</a:t>
            </a:r>
            <a:r>
              <a:rPr lang="en-US" sz="4400" dirty="0">
                <a:solidFill>
                  <a:schemeClr val="tx1">
                    <a:lumMod val="75000"/>
                    <a:lumOff val="25000"/>
                  </a:schemeClr>
                </a:solidFill>
                <a:latin typeface="SutonnyMJ" pitchFamily="2" charset="0"/>
              </a:rPr>
              <a:t> </a:t>
            </a:r>
            <a:r>
              <a:rPr lang="en-US" sz="4400" dirty="0" err="1" smtClean="0">
                <a:solidFill>
                  <a:schemeClr val="tx1">
                    <a:lumMod val="75000"/>
                    <a:lumOff val="25000"/>
                  </a:schemeClr>
                </a:solidFill>
                <a:latin typeface="SutonnyMJ" pitchFamily="2" charset="0"/>
              </a:rPr>
              <a:t>সম্পর্কে</a:t>
            </a:r>
            <a:r>
              <a:rPr lang="en-US" sz="4400" dirty="0" smtClean="0">
                <a:solidFill>
                  <a:schemeClr val="tx1">
                    <a:lumMod val="75000"/>
                    <a:lumOff val="25000"/>
                  </a:schemeClr>
                </a:solidFill>
                <a:latin typeface="SutonnyMJ" pitchFamily="2" charset="0"/>
              </a:rPr>
              <a:t> </a:t>
            </a:r>
            <a:r>
              <a:rPr lang="en-US" sz="4400" dirty="0" err="1" smtClean="0">
                <a:solidFill>
                  <a:schemeClr val="tx1">
                    <a:lumMod val="75000"/>
                    <a:lumOff val="25000"/>
                  </a:schemeClr>
                </a:solidFill>
                <a:latin typeface="SutonnyMJ" pitchFamily="2" charset="0"/>
              </a:rPr>
              <a:t>আলোচনা</a:t>
            </a:r>
            <a:r>
              <a:rPr lang="en-US" sz="6000" dirty="0" smtClean="0">
                <a:solidFill>
                  <a:srgbClr val="FFFF00"/>
                </a:solidFill>
                <a:latin typeface="SutonnyMJ" pitchFamily="2" charset="0"/>
              </a:rPr>
              <a:t>|</a:t>
            </a:r>
            <a:r>
              <a:rPr lang="bn-BD" sz="6000" cap="all" dirty="0" smtClean="0">
                <a:solidFill>
                  <a:srgbClr val="FFFF00"/>
                </a:solidFill>
                <a:latin typeface="SutonnyMJ" pitchFamily="2" charset="0"/>
              </a:rPr>
              <a:t/>
            </a:r>
            <a:br>
              <a:rPr lang="bn-BD" sz="6000" cap="all" dirty="0" smtClean="0">
                <a:solidFill>
                  <a:srgbClr val="FFFF00"/>
                </a:solidFill>
                <a:latin typeface="SutonnyMJ" pitchFamily="2" charset="0"/>
              </a:rPr>
            </a:br>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72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96" y="542166"/>
            <a:ext cx="8534401" cy="1661374"/>
          </a:xfrm>
        </p:spPr>
        <p:txBody>
          <a:bodyPr>
            <a:normAutofit fontScale="90000"/>
          </a:bodyPr>
          <a:lstStyle/>
          <a:p>
            <a:pPr algn="ctr"/>
            <a:r>
              <a:rPr lang="en-US" sz="6000" dirty="0" err="1" smtClean="0">
                <a:solidFill>
                  <a:srgbClr val="00B0F0"/>
                </a:solidFill>
                <a:latin typeface="SutonnyMJ" pitchFamily="2" charset="0"/>
              </a:rPr>
              <a:t>শিখনফলঃ</a:t>
            </a:r>
            <a:r>
              <a:rPr lang="en-US" dirty="0" smtClean="0">
                <a:latin typeface="SutonnyMJ" pitchFamily="2" charset="0"/>
              </a:rPr>
              <a:t/>
            </a:r>
            <a:br>
              <a:rPr lang="en-US" dirty="0" smtClean="0">
                <a:latin typeface="SutonnyMJ" pitchFamily="2" charset="0"/>
              </a:rPr>
            </a:br>
            <a:r>
              <a:rPr lang="en-US" dirty="0" err="1" smtClean="0">
                <a:latin typeface="SutonnyMJ" pitchFamily="2" charset="0"/>
              </a:rPr>
              <a:t>এই</a:t>
            </a:r>
            <a:r>
              <a:rPr lang="en-US" dirty="0" smtClean="0">
                <a:latin typeface="SutonnyMJ" pitchFamily="2" charset="0"/>
              </a:rPr>
              <a:t> </a:t>
            </a:r>
            <a:r>
              <a:rPr lang="en-US" dirty="0" err="1" smtClean="0">
                <a:latin typeface="SutonnyMJ" pitchFamily="2" charset="0"/>
              </a:rPr>
              <a:t>পাঠ</a:t>
            </a:r>
            <a:r>
              <a:rPr lang="en-US" dirty="0" smtClean="0">
                <a:latin typeface="SutonnyMJ" pitchFamily="2" charset="0"/>
              </a:rPr>
              <a:t> </a:t>
            </a:r>
            <a:r>
              <a:rPr lang="en-US" dirty="0" err="1" smtClean="0">
                <a:latin typeface="SutonnyMJ" pitchFamily="2" charset="0"/>
              </a:rPr>
              <a:t>শেষে</a:t>
            </a:r>
            <a:r>
              <a:rPr lang="en-US" dirty="0" smtClean="0">
                <a:latin typeface="SutonnyMJ" pitchFamily="2" charset="0"/>
              </a:rPr>
              <a:t> </a:t>
            </a:r>
            <a:r>
              <a:rPr lang="en-US" dirty="0" err="1" smtClean="0">
                <a:latin typeface="SutonnyMJ" pitchFamily="2" charset="0"/>
              </a:rPr>
              <a:t>যা</a:t>
            </a:r>
            <a:r>
              <a:rPr lang="en-US" dirty="0" smtClean="0">
                <a:latin typeface="SutonnyMJ" pitchFamily="2" charset="0"/>
              </a:rPr>
              <a:t> </a:t>
            </a:r>
            <a:r>
              <a:rPr lang="en-US" dirty="0" err="1" smtClean="0">
                <a:latin typeface="SutonnyMJ" pitchFamily="2" charset="0"/>
              </a:rPr>
              <a:t>যা</a:t>
            </a:r>
            <a:r>
              <a:rPr lang="en-US" dirty="0" smtClean="0">
                <a:latin typeface="SutonnyMJ" pitchFamily="2" charset="0"/>
              </a:rPr>
              <a:t> </a:t>
            </a:r>
            <a:r>
              <a:rPr lang="en-US" dirty="0" err="1" smtClean="0">
                <a:latin typeface="SutonnyMJ" pitchFamily="2" charset="0"/>
              </a:rPr>
              <a:t>শিখবে</a:t>
            </a:r>
            <a:r>
              <a:rPr lang="en-US" dirty="0" smtClean="0">
                <a:latin typeface="SutonnyMJ" pitchFamily="2" charset="0"/>
              </a:rPr>
              <a:t>।</a:t>
            </a:r>
            <a:endParaRPr lang="en-US" dirty="0">
              <a:latin typeface="SutonnyMJ" pitchFamily="2" charset="0"/>
            </a:endParaRPr>
          </a:p>
        </p:txBody>
      </p:sp>
      <p:sp>
        <p:nvSpPr>
          <p:cNvPr id="3" name="Text Placeholder 2"/>
          <p:cNvSpPr>
            <a:spLocks noGrp="1"/>
          </p:cNvSpPr>
          <p:nvPr>
            <p:ph type="body" idx="1"/>
          </p:nvPr>
        </p:nvSpPr>
        <p:spPr>
          <a:xfrm>
            <a:off x="1177827" y="2489043"/>
            <a:ext cx="9641224" cy="2627290"/>
          </a:xfrm>
        </p:spPr>
        <p:txBody>
          <a:bodyPr>
            <a:noAutofit/>
          </a:bodyPr>
          <a:lstStyle/>
          <a:p>
            <a:r>
              <a:rPr lang="en-US" sz="2800" dirty="0" smtClean="0">
                <a:solidFill>
                  <a:srgbClr val="00B050"/>
                </a:solidFill>
                <a:latin typeface="SutonnyMJ" pitchFamily="2" charset="0"/>
              </a:rPr>
              <a:t>**</a:t>
            </a:r>
            <a:r>
              <a:rPr lang="en-US" sz="2800" dirty="0" smtClean="0">
                <a:solidFill>
                  <a:srgbClr val="FFFF00"/>
                </a:solidFill>
                <a:latin typeface="SutonnyMJ" pitchFamily="2" charset="0"/>
              </a:rPr>
              <a:t> </a:t>
            </a:r>
            <a:r>
              <a:rPr lang="en-US" sz="2800" dirty="0" err="1" smtClean="0">
                <a:solidFill>
                  <a:srgbClr val="00B050"/>
                </a:solidFill>
                <a:latin typeface="SutonnyMJ" pitchFamily="2" charset="0"/>
              </a:rPr>
              <a:t>জেনেটিক</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ইঞ্জিনিয়ারিং</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কী</a:t>
            </a:r>
            <a:r>
              <a:rPr lang="en-US" sz="2800" dirty="0" smtClean="0">
                <a:solidFill>
                  <a:srgbClr val="00B050"/>
                </a:solidFill>
                <a:latin typeface="SutonnyMJ" pitchFamily="2" charset="0"/>
              </a:rPr>
              <a:t> ? </a:t>
            </a:r>
            <a:r>
              <a:rPr lang="en-US" sz="2800" dirty="0" err="1" smtClean="0">
                <a:solidFill>
                  <a:srgbClr val="00B050"/>
                </a:solidFill>
                <a:latin typeface="SutonnyMJ" pitchFamily="2" charset="0"/>
              </a:rPr>
              <a:t>সংজ্ঞা</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দিতে</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পারবে</a:t>
            </a:r>
            <a:r>
              <a:rPr lang="en-US" sz="2800" dirty="0" smtClean="0">
                <a:solidFill>
                  <a:srgbClr val="00B050"/>
                </a:solidFill>
                <a:latin typeface="SutonnyMJ" pitchFamily="2" charset="0"/>
              </a:rPr>
              <a:t>।</a:t>
            </a:r>
          </a:p>
          <a:p>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জেনেটিক</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ইঞ্জিনিয়ারিং</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সম্পর্কে</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ব্যাখ্যা</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করতে</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পারবে</a:t>
            </a:r>
            <a:r>
              <a:rPr lang="en-US" sz="2800" dirty="0" smtClean="0">
                <a:solidFill>
                  <a:srgbClr val="00B050"/>
                </a:solidFill>
                <a:latin typeface="SutonnyMJ" pitchFamily="2" charset="0"/>
              </a:rPr>
              <a:t>।</a:t>
            </a:r>
          </a:p>
          <a:p>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রিকম্বিনেন্ট</a:t>
            </a:r>
            <a:r>
              <a:rPr lang="en-US" sz="2800" dirty="0" smtClean="0">
                <a:solidFill>
                  <a:srgbClr val="00B050"/>
                </a:solidFill>
                <a:latin typeface="SutonnyMJ" pitchFamily="2" charset="0"/>
              </a:rPr>
              <a:t> </a:t>
            </a:r>
            <a:r>
              <a:rPr lang="en-US" sz="2800" dirty="0" smtClean="0">
                <a:solidFill>
                  <a:srgbClr val="00B050"/>
                </a:solidFill>
                <a:latin typeface="Times New Roman" panose="02020603050405020304" pitchFamily="18" charset="0"/>
                <a:cs typeface="Times New Roman" panose="02020603050405020304" pitchFamily="18" charset="0"/>
              </a:rPr>
              <a:t>DNA </a:t>
            </a:r>
            <a:r>
              <a:rPr lang="en-US" sz="2800" dirty="0" err="1" smtClean="0">
                <a:solidFill>
                  <a:srgbClr val="00B050"/>
                </a:solidFill>
                <a:latin typeface="SutonnyMJ" pitchFamily="2" charset="0"/>
              </a:rPr>
              <a:t>প্রযুক্তির</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ধাপ</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সম্পর্কে</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জানতে</a:t>
            </a:r>
            <a:r>
              <a:rPr lang="en-US" sz="2800" dirty="0">
                <a:solidFill>
                  <a:srgbClr val="00B050"/>
                </a:solidFill>
                <a:latin typeface="SutonnyMJ" pitchFamily="2" charset="0"/>
              </a:rPr>
              <a:t> </a:t>
            </a:r>
            <a:r>
              <a:rPr lang="en-US" sz="2800" dirty="0" err="1" smtClean="0">
                <a:solidFill>
                  <a:srgbClr val="00B050"/>
                </a:solidFill>
                <a:latin typeface="SutonnyMJ" pitchFamily="2" charset="0"/>
              </a:rPr>
              <a:t>পারবে</a:t>
            </a:r>
            <a:r>
              <a:rPr lang="en-US" sz="2800" dirty="0" smtClean="0">
                <a:solidFill>
                  <a:srgbClr val="00B050"/>
                </a:solidFill>
                <a:latin typeface="SutonnyMJ" pitchFamily="2" charset="0"/>
              </a:rPr>
              <a:t>।</a:t>
            </a:r>
          </a:p>
        </p:txBody>
      </p:sp>
    </p:spTree>
    <p:extLst>
      <p:ext uri="{BB962C8B-B14F-4D97-AF65-F5344CB8AC3E}">
        <p14:creationId xmlns:p14="http://schemas.microsoft.com/office/powerpoint/2010/main" val="22591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500" y="431442"/>
            <a:ext cx="9477220" cy="682580"/>
          </a:xfrm>
        </p:spPr>
        <p:txBody>
          <a:bodyPr>
            <a:normAutofit fontScale="90000"/>
          </a:bodyPr>
          <a:lstStyle/>
          <a:p>
            <a:r>
              <a:rPr lang="en-US" dirty="0" err="1" smtClean="0">
                <a:solidFill>
                  <a:srgbClr val="00B0F0"/>
                </a:solidFill>
                <a:latin typeface="SutonnyMJ" pitchFamily="2" charset="0"/>
              </a:rPr>
              <a:t>পাঠ</a:t>
            </a:r>
            <a:r>
              <a:rPr lang="en-US" dirty="0" smtClean="0">
                <a:solidFill>
                  <a:srgbClr val="00B0F0"/>
                </a:solidFill>
                <a:latin typeface="SutonnyMJ" pitchFamily="2" charset="0"/>
              </a:rPr>
              <a:t> </a:t>
            </a:r>
            <a:r>
              <a:rPr lang="en-US" dirty="0" err="1" smtClean="0">
                <a:solidFill>
                  <a:srgbClr val="00B0F0"/>
                </a:solidFill>
                <a:latin typeface="SutonnyMJ" pitchFamily="2" charset="0"/>
              </a:rPr>
              <a:t>উপস্থাপনাঃ</a:t>
            </a:r>
            <a:endParaRPr lang="en-US" dirty="0">
              <a:solidFill>
                <a:srgbClr val="00B0F0"/>
              </a:solidFill>
              <a:latin typeface="SutonnyMJ" pitchFamily="2" charset="0"/>
            </a:endParaRPr>
          </a:p>
        </p:txBody>
      </p:sp>
      <p:sp>
        <p:nvSpPr>
          <p:cNvPr id="3" name="Text Placeholder 2"/>
          <p:cNvSpPr>
            <a:spLocks noGrp="1"/>
          </p:cNvSpPr>
          <p:nvPr>
            <p:ph type="body" idx="1"/>
          </p:nvPr>
        </p:nvSpPr>
        <p:spPr>
          <a:xfrm>
            <a:off x="700397" y="1217794"/>
            <a:ext cx="9477218" cy="5221668"/>
          </a:xfrm>
        </p:spPr>
        <p:txBody>
          <a:bodyPr>
            <a:normAutofit fontScale="92500" lnSpcReduction="10000"/>
          </a:bodyPr>
          <a:lstStyle/>
          <a:p>
            <a:pPr algn="just"/>
            <a:r>
              <a:rPr lang="en-US" dirty="0" err="1" smtClean="0">
                <a:solidFill>
                  <a:srgbClr val="00B050"/>
                </a:solidFill>
                <a:latin typeface="SutonnyMJ" pitchFamily="2" charset="0"/>
                <a:cs typeface="Times New Roman" panose="02020603050405020304" pitchFamily="18" charset="0"/>
              </a:rPr>
              <a:t>জেনেটিক</a:t>
            </a:r>
            <a:r>
              <a:rPr lang="en-US" dirty="0" smtClean="0">
                <a:solidFill>
                  <a:srgbClr val="00B050"/>
                </a:solidFill>
                <a:latin typeface="SutonnyMJ" pitchFamily="2" charset="0"/>
                <a:cs typeface="Times New Roman" panose="02020603050405020304" pitchFamily="18" charset="0"/>
              </a:rPr>
              <a:t> </a:t>
            </a:r>
            <a:r>
              <a:rPr lang="en-US" dirty="0" err="1" smtClean="0">
                <a:solidFill>
                  <a:srgbClr val="00B050"/>
                </a:solidFill>
                <a:latin typeface="SutonnyMJ" pitchFamily="2" charset="0"/>
                <a:cs typeface="Times New Roman" panose="02020603050405020304" pitchFamily="18" charset="0"/>
              </a:rPr>
              <a:t>ইঞ্জিনিয়ারিংঃ</a:t>
            </a:r>
            <a:r>
              <a:rPr lang="en-US" dirty="0" smtClean="0">
                <a:solidFill>
                  <a:srgbClr val="00B050"/>
                </a:solidFill>
                <a:latin typeface="SutonnyMJ" pitchFamily="2" charset="0"/>
                <a:cs typeface="Times New Roman" panose="02020603050405020304" pitchFamily="18" charset="0"/>
              </a:rPr>
              <a:t> </a:t>
            </a:r>
            <a:r>
              <a:rPr lang="en-US" dirty="0" err="1" smtClean="0">
                <a:latin typeface="SutonnyMJ" pitchFamily="2" charset="0"/>
              </a:rPr>
              <a:t>কোন</a:t>
            </a:r>
            <a:r>
              <a:rPr lang="en-US" dirty="0" smtClean="0">
                <a:latin typeface="SutonnyMJ" pitchFamily="2" charset="0"/>
              </a:rPr>
              <a:t> </a:t>
            </a:r>
            <a:r>
              <a:rPr lang="en-US" dirty="0" err="1" smtClean="0">
                <a:latin typeface="SutonnyMJ" pitchFamily="2" charset="0"/>
              </a:rPr>
              <a:t>জীব</a:t>
            </a:r>
            <a:r>
              <a:rPr lang="en-US" dirty="0" smtClean="0">
                <a:latin typeface="SutonnyMJ" pitchFamily="2" charset="0"/>
              </a:rPr>
              <a:t> </a:t>
            </a:r>
            <a:r>
              <a:rPr lang="en-US" dirty="0" err="1" smtClean="0">
                <a:latin typeface="SutonnyMJ" pitchFamily="2" charset="0"/>
              </a:rPr>
              <a:t>থেকে</a:t>
            </a:r>
            <a:r>
              <a:rPr lang="en-US" dirty="0" smtClean="0">
                <a:latin typeface="SutonnyMJ" pitchFamily="2" charset="0"/>
              </a:rPr>
              <a:t> </a:t>
            </a:r>
            <a:r>
              <a:rPr lang="en-US" dirty="0" err="1" smtClean="0">
                <a:latin typeface="SutonnyMJ" pitchFamily="2" charset="0"/>
              </a:rPr>
              <a:t>একটি</a:t>
            </a:r>
            <a:r>
              <a:rPr lang="en-US" dirty="0" smtClean="0">
                <a:latin typeface="SutonnyMJ" pitchFamily="2" charset="0"/>
              </a:rPr>
              <a:t> </a:t>
            </a:r>
            <a:r>
              <a:rPr lang="en-US" dirty="0" err="1" smtClean="0">
                <a:latin typeface="SutonnyMJ" pitchFamily="2" charset="0"/>
              </a:rPr>
              <a:t>নির্দিষ্ট</a:t>
            </a:r>
            <a:r>
              <a:rPr lang="en-US" dirty="0" smtClean="0">
                <a:latin typeface="SutonnyMJ" pitchFamily="2" charset="0"/>
              </a:rPr>
              <a:t> </a:t>
            </a:r>
            <a:r>
              <a:rPr lang="en-US" dirty="0" err="1" smtClean="0">
                <a:latin typeface="SutonnyMJ" pitchFamily="2" charset="0"/>
              </a:rPr>
              <a:t>জিন</a:t>
            </a:r>
            <a:r>
              <a:rPr lang="en-US" dirty="0" smtClean="0">
                <a:latin typeface="SutonnyMJ" pitchFamily="2" charset="0"/>
              </a:rPr>
              <a:t> </a:t>
            </a:r>
            <a:r>
              <a:rPr lang="en-US" dirty="0" err="1" smtClean="0">
                <a:latin typeface="SutonnyMJ" pitchFamily="2" charset="0"/>
              </a:rPr>
              <a:t>বহনকারী</a:t>
            </a:r>
            <a:r>
              <a:rPr lang="en-US" dirty="0" smtClean="0">
                <a:latin typeface="SutonnyMJ" pitchFamily="2" charset="0"/>
              </a:rPr>
              <a:t> </a:t>
            </a:r>
            <a:r>
              <a:rPr lang="en-US" sz="2400" dirty="0" smtClean="0">
                <a:solidFill>
                  <a:prstClr val="white"/>
                </a:solidFill>
                <a:latin typeface="Times New Roman" panose="02020603050405020304" pitchFamily="18" charset="0"/>
                <a:cs typeface="Times New Roman" panose="02020603050405020304" pitchFamily="18" charset="0"/>
              </a:rPr>
              <a:t>DNA (</a:t>
            </a:r>
            <a:r>
              <a:rPr lang="en-US" sz="2400" dirty="0" err="1" smtClean="0">
                <a:solidFill>
                  <a:prstClr val="white"/>
                </a:solidFill>
                <a:latin typeface="Times New Roman" panose="02020603050405020304" pitchFamily="18" charset="0"/>
                <a:cs typeface="Times New Roman" panose="02020603050405020304" pitchFamily="18" charset="0"/>
              </a:rPr>
              <a:t>Deoxy</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err="1" smtClean="0">
                <a:solidFill>
                  <a:prstClr val="white"/>
                </a:solidFill>
                <a:latin typeface="Times New Roman" panose="02020603050405020304" pitchFamily="18" charset="0"/>
                <a:cs typeface="Times New Roman" panose="02020603050405020304" pitchFamily="18" charset="0"/>
              </a:rPr>
              <a:t>ribo</a:t>
            </a:r>
            <a:r>
              <a:rPr lang="en-US" sz="2400" dirty="0" smtClean="0">
                <a:solidFill>
                  <a:prstClr val="white"/>
                </a:solidFill>
                <a:latin typeface="Times New Roman" panose="02020603050405020304" pitchFamily="18" charset="0"/>
                <a:cs typeface="Times New Roman" panose="02020603050405020304" pitchFamily="18" charset="0"/>
              </a:rPr>
              <a:t> Nucleic Acid) </a:t>
            </a:r>
            <a:r>
              <a:rPr lang="en-US" dirty="0" err="1" smtClean="0">
                <a:solidFill>
                  <a:prstClr val="white"/>
                </a:solidFill>
                <a:latin typeface="SutonnyMJ" pitchFamily="2" charset="0"/>
                <a:cs typeface="Times New Roman" panose="02020603050405020304" pitchFamily="18" charset="0"/>
              </a:rPr>
              <a:t>পৃথক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ভিন্ন</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একটি</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স্থানান্তরের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কৌশলকে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জেনেটিক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ইঞ্জিনিয়ারিং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জেনেটিক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ইঞ্জিনিয়ারিং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জেনেটিক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মডিফিকেশনও</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হয়</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জেনেটিক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ইঞ্জিনিয়ারিং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মূলত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ট্রান্সজেনিক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উদ্ভিদ</a:t>
            </a:r>
            <a:r>
              <a:rPr lang="en-US" dirty="0" smtClean="0">
                <a:solidFill>
                  <a:prstClr val="white"/>
                </a:solidFill>
                <a:latin typeface="SutonnyMJ" pitchFamily="2" charset="0"/>
                <a:cs typeface="Times New Roman" panose="02020603050405020304" pitchFamily="18" charset="0"/>
              </a:rPr>
              <a:t> ও </a:t>
            </a:r>
            <a:r>
              <a:rPr lang="en-US" dirty="0" err="1" smtClean="0">
                <a:solidFill>
                  <a:prstClr val="white"/>
                </a:solidFill>
                <a:latin typeface="SutonnyMJ" pitchFamily="2" charset="0"/>
                <a:cs typeface="Times New Roman" panose="02020603050405020304" pitchFamily="18" charset="0"/>
              </a:rPr>
              <a:t>প্রাণী</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সৃষ্টিতে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কাজ</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সমস্ত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প্রাণীর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বিকাশের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মূলে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নিহিত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রয়েছে</a:t>
            </a:r>
            <a:r>
              <a:rPr lang="en-US" dirty="0" smtClean="0">
                <a:solidFill>
                  <a:prstClr val="white"/>
                </a:solidFill>
                <a:latin typeface="SutonnyMJ" pitchFamily="2" charset="0"/>
                <a:cs typeface="Times New Roman" panose="02020603050405020304" pitchFamily="18" charset="0"/>
              </a:rPr>
              <a:t> </a:t>
            </a:r>
            <a:r>
              <a:rPr lang="en-US" dirty="0" smtClean="0">
                <a:solidFill>
                  <a:prstClr val="white"/>
                </a:solidFill>
                <a:latin typeface="Times New Roman" panose="02020603050405020304" pitchFamily="18" charset="0"/>
                <a:cs typeface="Times New Roman" panose="02020603050405020304" pitchFamily="18" charset="0"/>
              </a:rPr>
              <a:t>DNA </a:t>
            </a:r>
            <a:r>
              <a:rPr lang="en-US" dirty="0" err="1" smtClean="0">
                <a:solidFill>
                  <a:prstClr val="white"/>
                </a:solidFill>
                <a:latin typeface="SutonnyMJ" pitchFamily="2" charset="0"/>
                <a:cs typeface="Times New Roman" panose="02020603050405020304" pitchFamily="18" charset="0"/>
              </a:rPr>
              <a:t>এর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জেনেটিক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কোড</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ডিএনএ</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হলো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জীবদেহের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নীলনঁকশা</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ব্লপ্রিন্ট</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ডিএনএ-তে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সংরক্ষিত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তথ্যের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উপর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জীবদেহের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রাসায়নিক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প্রক্রিয়ার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ব্যবস্থাপনা</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নির্ভর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জীবদেহের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বিভাজিত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একক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বৈশিষ্ট্যকে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জিন</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হয়</a:t>
            </a:r>
            <a:r>
              <a:rPr lang="en-US" dirty="0" smtClean="0">
                <a:solidFill>
                  <a:prstClr val="white"/>
                </a:solidFill>
                <a:latin typeface="SutonnyMJ" pitchFamily="2" charset="0"/>
                <a:cs typeface="Times New Roman" panose="02020603050405020304" pitchFamily="18" charset="0"/>
              </a:rPr>
              <a:t>। 1970 </a:t>
            </a:r>
            <a:r>
              <a:rPr lang="en-US" dirty="0" err="1" smtClean="0">
                <a:solidFill>
                  <a:prstClr val="white"/>
                </a:solidFill>
                <a:latin typeface="SutonnyMJ" pitchFamily="2" charset="0"/>
                <a:cs typeface="Times New Roman" panose="02020603050405020304" pitchFamily="18" charset="0"/>
              </a:rPr>
              <a:t>সালে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আণবিক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কাঁচি</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নামে</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সমাদূত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রেস্ট্রিকশন</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এনজাইম</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আবিস্কারের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পর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মূলত</a:t>
            </a:r>
            <a:r>
              <a:rPr lang="en-US" dirty="0" smtClean="0">
                <a:solidFill>
                  <a:prstClr val="white"/>
                </a:solidFill>
                <a:latin typeface="SutonnyMJ" pitchFamily="2" charset="0"/>
                <a:cs typeface="Times New Roman" panose="02020603050405020304" pitchFamily="18" charset="0"/>
              </a:rPr>
              <a:t> </a:t>
            </a:r>
            <a:r>
              <a:rPr lang="en-US" dirty="0" err="1">
                <a:solidFill>
                  <a:prstClr val="white"/>
                </a:solidFill>
                <a:latin typeface="SutonnyMJ" pitchFamily="2" charset="0"/>
                <a:cs typeface="Times New Roman" panose="02020603050405020304" pitchFamily="18" charset="0"/>
              </a:rPr>
              <a:t>জেনেটিক</a:t>
            </a:r>
            <a:r>
              <a:rPr lang="en-US" dirty="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ইঞ্জিনিয়ারিং-এর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যাত্রা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শুরু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হয়</a:t>
            </a:r>
            <a:r>
              <a:rPr lang="en-US" dirty="0" smtClean="0">
                <a:solidFill>
                  <a:prstClr val="white"/>
                </a:solidFill>
                <a:latin typeface="SutonnyMJ" pitchFamily="2" charset="0"/>
                <a:cs typeface="Times New Roman" panose="02020603050405020304" pitchFamily="18" charset="0"/>
              </a:rPr>
              <a:t>।</a:t>
            </a:r>
          </a:p>
          <a:p>
            <a:pPr algn="just"/>
            <a:r>
              <a:rPr lang="en-US" dirty="0" err="1" smtClean="0">
                <a:solidFill>
                  <a:srgbClr val="00B050"/>
                </a:solidFill>
                <a:latin typeface="SutonnyMJ" pitchFamily="2" charset="0"/>
                <a:cs typeface="Times New Roman" panose="02020603050405020304" pitchFamily="18" charset="0"/>
              </a:rPr>
              <a:t>রিকম্বিনেন্ট</a:t>
            </a:r>
            <a:r>
              <a:rPr lang="en-US" dirty="0" smtClean="0">
                <a:solidFill>
                  <a:srgbClr val="00B050"/>
                </a:solidFill>
                <a:latin typeface="SutonnyMJ" pitchFamily="2" charset="0"/>
                <a:cs typeface="Times New Roman" panose="02020603050405020304" pitchFamily="18" charset="0"/>
              </a:rPr>
              <a:t> </a:t>
            </a:r>
            <a:r>
              <a:rPr lang="en-US" dirty="0" smtClean="0">
                <a:solidFill>
                  <a:srgbClr val="00B050"/>
                </a:solidFill>
                <a:latin typeface="Times New Roman" panose="02020603050405020304" pitchFamily="18" charset="0"/>
                <a:cs typeface="Times New Roman" panose="02020603050405020304" pitchFamily="18" charset="0"/>
              </a:rPr>
              <a:t>DNA </a:t>
            </a:r>
            <a:r>
              <a:rPr lang="en-US" sz="2400" b="1" dirty="0" smtClean="0">
                <a:solidFill>
                  <a:srgbClr val="00B050"/>
                </a:solidFill>
                <a:latin typeface="Times New Roman" panose="02020603050405020304" pitchFamily="18" charset="0"/>
                <a:cs typeface="Times New Roman" panose="02020603050405020304" pitchFamily="18" charset="0"/>
              </a:rPr>
              <a:t>:</a:t>
            </a:r>
            <a:r>
              <a:rPr lang="en-US" dirty="0" smtClean="0">
                <a:solidFill>
                  <a:srgbClr val="FFFF00"/>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জেনেটিক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ইঞ্জিনিয়ারিং</a:t>
            </a:r>
            <a:r>
              <a:rPr lang="en-US" dirty="0" smtClean="0">
                <a:solidFill>
                  <a:prstClr val="white"/>
                </a:solidFill>
                <a:latin typeface="SutonnyMJ" pitchFamily="2" charset="0"/>
                <a:cs typeface="Times New Roman" panose="02020603050405020304" pitchFamily="18" charset="0"/>
              </a:rPr>
              <a:t>-এ </a:t>
            </a:r>
            <a:r>
              <a:rPr lang="en-US" dirty="0" err="1" smtClean="0">
                <a:solidFill>
                  <a:prstClr val="white"/>
                </a:solidFill>
                <a:latin typeface="SutonnyMJ" pitchFamily="2" charset="0"/>
                <a:cs typeface="Times New Roman" panose="02020603050405020304" pitchFamily="18" charset="0"/>
              </a:rPr>
              <a:t>যে</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কৌশল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অবলম্বন</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কোষ</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থেকে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অন্য</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স্থানান্তর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হয়</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তাদেরকে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একত্রে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রিকম্বিনেন্ট</a:t>
            </a:r>
            <a:r>
              <a:rPr lang="en-US" dirty="0" smtClean="0">
                <a:solidFill>
                  <a:prstClr val="white"/>
                </a:solidFill>
                <a:latin typeface="SutonnyMJ" pitchFamily="2" charset="0"/>
                <a:cs typeface="Times New Roman" panose="02020603050405020304" pitchFamily="18" charset="0"/>
              </a:rPr>
              <a:t> </a:t>
            </a:r>
            <a:r>
              <a:rPr lang="en-US" dirty="0" smtClean="0">
                <a:solidFill>
                  <a:prstClr val="white"/>
                </a:solidFill>
                <a:latin typeface="Times New Roman" panose="02020603050405020304" pitchFamily="18" charset="0"/>
                <a:cs typeface="Times New Roman" panose="02020603050405020304" pitchFamily="18" charset="0"/>
              </a:rPr>
              <a:t>D NA </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প্রযুক্তি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বলে</a:t>
            </a:r>
            <a:r>
              <a:rPr lang="en-US" dirty="0" smtClean="0">
                <a:solidFill>
                  <a:prstClr val="white"/>
                </a:solidFill>
                <a:latin typeface="SutonnyMJ" pitchFamily="2" charset="0"/>
                <a:cs typeface="Times New Roman" panose="02020603050405020304" pitchFamily="18" charset="0"/>
              </a:rPr>
              <a:t>। এ </a:t>
            </a:r>
            <a:r>
              <a:rPr lang="en-US" dirty="0" err="1" smtClean="0">
                <a:solidFill>
                  <a:prstClr val="white"/>
                </a:solidFill>
                <a:latin typeface="SutonnyMJ" pitchFamily="2" charset="0"/>
                <a:cs typeface="Times New Roman" panose="02020603050405020304" pitchFamily="18" charset="0"/>
              </a:rPr>
              <a:t>প্রযুক্তিকে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কাজে</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লাগিয়ে</a:t>
            </a:r>
            <a:r>
              <a:rPr lang="en-US" dirty="0" smtClean="0">
                <a:solidFill>
                  <a:prstClr val="white"/>
                </a:solidFill>
                <a:latin typeface="SutonnyMJ" pitchFamily="2" charset="0"/>
                <a:cs typeface="Times New Roman" panose="02020603050405020304" pitchFamily="18" charset="0"/>
              </a:rPr>
              <a:t> </a:t>
            </a:r>
            <a:r>
              <a:rPr lang="en-US" dirty="0">
                <a:solidFill>
                  <a:prstClr val="white"/>
                </a:solidFill>
                <a:latin typeface="Times New Roman" panose="02020603050405020304" pitchFamily="18" charset="0"/>
                <a:cs typeface="Times New Roman" panose="02020603050405020304" pitchFamily="18" charset="0"/>
              </a:rPr>
              <a:t>D NA </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সূত্রের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কাঙ্খিত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খন্ডকে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এককোষী</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আবাদী</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তথা</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ব্যাকটেরিয়া</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থেকে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মানবদেহে</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উদ্ভিদকোষ</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থেকে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প্রাণীদেহে</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এবং</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প্রাণীকোষ</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থেকে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উদ্ভিদদেহে</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স্থানান্তর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করা</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সম্ভব</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হয়েছে</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আর</a:t>
            </a:r>
            <a:r>
              <a:rPr lang="en-US" dirty="0" smtClean="0">
                <a:solidFill>
                  <a:prstClr val="white"/>
                </a:solidFill>
                <a:latin typeface="SutonnyMJ" pitchFamily="2" charset="0"/>
                <a:cs typeface="Times New Roman" panose="02020603050405020304" pitchFamily="18" charset="0"/>
              </a:rPr>
              <a:t> এ </a:t>
            </a:r>
            <a:r>
              <a:rPr lang="en-US" dirty="0" err="1" smtClean="0">
                <a:solidFill>
                  <a:prstClr val="white"/>
                </a:solidFill>
                <a:latin typeface="SutonnyMJ" pitchFamily="2" charset="0"/>
                <a:cs typeface="Times New Roman" panose="02020603050405020304" pitchFamily="18" charset="0"/>
              </a:rPr>
              <a:t>কাজ</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সফল</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করতে</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কোন</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এক</a:t>
            </a:r>
            <a:r>
              <a:rPr lang="en-US" dirty="0" smtClean="0">
                <a:solidFill>
                  <a:prstClr val="white"/>
                </a:solidFill>
                <a:latin typeface="SutonnyMJ" pitchFamily="2" charset="0"/>
                <a:cs typeface="Times New Roman" panose="02020603050405020304" pitchFamily="18" charset="0"/>
              </a:rPr>
              <a:t> </a:t>
            </a:r>
            <a:r>
              <a:rPr lang="en-US" dirty="0" err="1" smtClean="0">
                <a:solidFill>
                  <a:prstClr val="white"/>
                </a:solidFill>
                <a:latin typeface="SutonnyMJ" pitchFamily="2" charset="0"/>
                <a:cs typeface="Times New Roman" panose="02020603050405020304" pitchFamily="18" charset="0"/>
              </a:rPr>
              <a:t>জীবের</a:t>
            </a:r>
            <a:r>
              <a:rPr lang="en-US" dirty="0" smtClean="0">
                <a:solidFill>
                  <a:prstClr val="white"/>
                </a:solidFill>
                <a:latin typeface="SutonnyMJ" pitchFamily="2" charset="0"/>
                <a:cs typeface="Times New Roman" panose="02020603050405020304" pitchFamily="18" charset="0"/>
              </a:rPr>
              <a:t> </a:t>
            </a:r>
            <a:r>
              <a:rPr lang="en-US" dirty="0">
                <a:solidFill>
                  <a:prstClr val="white"/>
                </a:solidFill>
                <a:latin typeface="Times New Roman" panose="02020603050405020304" pitchFamily="18" charset="0"/>
                <a:cs typeface="Times New Roman" panose="02020603050405020304" pitchFamily="18" charset="0"/>
              </a:rPr>
              <a:t>D NA </a:t>
            </a:r>
            <a:r>
              <a:rPr lang="en-US" dirty="0" err="1" smtClean="0">
                <a:solidFill>
                  <a:prstClr val="white"/>
                </a:solidFill>
                <a:latin typeface="Times New Roman" panose="02020603050405020304" pitchFamily="18" charset="0"/>
                <a:cs typeface="Times New Roman" panose="02020603050405020304" pitchFamily="18" charset="0"/>
              </a:rPr>
              <a:t>কে</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এমনভাবে</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পরিবর্তিত</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করা</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হয়</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যাতে</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তার</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নিজস্ব</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জিনের</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কাজ</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করার</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ক্ষমতা</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লোপ</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পায়</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কিংবা</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ভিন্ন</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কোন</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জীবের</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জেনেটিক</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পদার্থের</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সাথে</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মিশে</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নতুন</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জিন</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বা</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বেশিষ্ট্য</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সৃষ্টি</a:t>
            </a:r>
            <a:r>
              <a:rPr lang="en-US" dirty="0" smtClean="0">
                <a:solidFill>
                  <a:prstClr val="white"/>
                </a:solidFill>
                <a:latin typeface="Times New Roman" panose="02020603050405020304" pitchFamily="18" charset="0"/>
                <a:cs typeface="Times New Roman" panose="02020603050405020304" pitchFamily="18" charset="0"/>
              </a:rPr>
              <a:t> </a:t>
            </a:r>
            <a:r>
              <a:rPr lang="en-US" dirty="0" err="1" smtClean="0">
                <a:solidFill>
                  <a:prstClr val="white"/>
                </a:solidFill>
                <a:latin typeface="Times New Roman" panose="02020603050405020304" pitchFamily="18" charset="0"/>
                <a:cs typeface="Times New Roman" panose="02020603050405020304" pitchFamily="18" charset="0"/>
              </a:rPr>
              <a:t>করে</a:t>
            </a:r>
            <a:r>
              <a:rPr lang="en-US" dirty="0" smtClean="0">
                <a:solidFill>
                  <a:prstClr val="white"/>
                </a:solidFill>
                <a:latin typeface="Times New Roman" panose="02020603050405020304" pitchFamily="18" charset="0"/>
                <a:cs typeface="Times New Roman" panose="02020603050405020304" pitchFamily="18" charset="0"/>
              </a:rPr>
              <a:t>।</a:t>
            </a:r>
            <a:endParaRPr lang="en-US" dirty="0">
              <a:latin typeface="SutonnyMJ" pitchFamily="2" charset="0"/>
            </a:endParaRPr>
          </a:p>
        </p:txBody>
      </p:sp>
    </p:spTree>
    <p:extLst>
      <p:ext uri="{BB962C8B-B14F-4D97-AF65-F5344CB8AC3E}">
        <p14:creationId xmlns:p14="http://schemas.microsoft.com/office/powerpoint/2010/main" val="13456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75" y="372521"/>
            <a:ext cx="9515857" cy="2281600"/>
          </a:xfrm>
        </p:spPr>
        <p:txBody>
          <a:bodyPr>
            <a:normAutofit fontScale="90000"/>
          </a:bodyPr>
          <a:lstStyle/>
          <a:p>
            <a:pPr algn="just"/>
            <a:r>
              <a:rPr lang="en-US" sz="2400" dirty="0" err="1" smtClean="0">
                <a:latin typeface="SutonnyMJ" pitchFamily="2" charset="0"/>
              </a:rPr>
              <a:t>উন্নত</a:t>
            </a:r>
            <a:r>
              <a:rPr lang="en-US" sz="2400" dirty="0" smtClean="0">
                <a:latin typeface="SutonnyMJ" pitchFamily="2" charset="0"/>
              </a:rPr>
              <a:t> </a:t>
            </a:r>
            <a:r>
              <a:rPr lang="en-US" sz="2400" dirty="0" err="1" smtClean="0">
                <a:latin typeface="SutonnyMJ" pitchFamily="2" charset="0"/>
              </a:rPr>
              <a:t>বিশ্বের</a:t>
            </a:r>
            <a:r>
              <a:rPr lang="en-US" sz="2400" dirty="0" smtClean="0">
                <a:latin typeface="SutonnyMJ" pitchFamily="2" charset="0"/>
              </a:rPr>
              <a:t> </a:t>
            </a:r>
            <a:r>
              <a:rPr lang="en-US" sz="2400" dirty="0" err="1" smtClean="0">
                <a:latin typeface="SutonnyMJ" pitchFamily="2" charset="0"/>
              </a:rPr>
              <a:t>অনেক</a:t>
            </a:r>
            <a:r>
              <a:rPr lang="en-US" sz="2400" dirty="0" smtClean="0">
                <a:latin typeface="SutonnyMJ" pitchFamily="2" charset="0"/>
              </a:rPr>
              <a:t> </a:t>
            </a:r>
            <a:r>
              <a:rPr lang="en-US" sz="2400" dirty="0" err="1" smtClean="0">
                <a:latin typeface="SutonnyMJ" pitchFamily="2" charset="0"/>
              </a:rPr>
              <a:t>দেশেই</a:t>
            </a:r>
            <a:r>
              <a:rPr lang="en-US" sz="2400" dirty="0" smtClean="0">
                <a:latin typeface="SutonnyMJ" pitchFamily="2" charset="0"/>
              </a:rPr>
              <a:t> </a:t>
            </a:r>
            <a:r>
              <a:rPr lang="en-US" sz="2400" dirty="0" err="1" smtClean="0">
                <a:latin typeface="SutonnyMJ" pitchFamily="2" charset="0"/>
              </a:rPr>
              <a:t>অসংখ্য</a:t>
            </a:r>
            <a:r>
              <a:rPr lang="en-US" sz="2400" dirty="0" smtClean="0">
                <a:latin typeface="SutonnyMJ" pitchFamily="2" charset="0"/>
              </a:rPr>
              <a:t> </a:t>
            </a:r>
            <a:r>
              <a:rPr lang="en-US" sz="2400" dirty="0" err="1" smtClean="0">
                <a:latin typeface="SutonnyMJ" pitchFamily="2" charset="0"/>
              </a:rPr>
              <a:t>বাণিজ্যিক</a:t>
            </a:r>
            <a:r>
              <a:rPr lang="en-US" sz="2400" dirty="0" smtClean="0">
                <a:latin typeface="SutonnyMJ" pitchFamily="2" charset="0"/>
              </a:rPr>
              <a:t> </a:t>
            </a:r>
            <a:r>
              <a:rPr lang="en-US" sz="2400" dirty="0" err="1" smtClean="0">
                <a:latin typeface="SutonnyMJ" pitchFamily="2" charset="0"/>
              </a:rPr>
              <a:t>প্রতিষ্ঠান</a:t>
            </a:r>
            <a:r>
              <a:rPr lang="en-US" sz="2400" dirty="0" smtClean="0">
                <a:latin typeface="SutonnyMJ" pitchFamily="2" charset="0"/>
              </a:rPr>
              <a:t> ও </a:t>
            </a:r>
            <a:r>
              <a:rPr lang="en-US" sz="2400" dirty="0" err="1" smtClean="0">
                <a:latin typeface="SutonnyMJ" pitchFamily="2" charset="0"/>
              </a:rPr>
              <a:t>ঔষধ</a:t>
            </a:r>
            <a:r>
              <a:rPr lang="en-US" sz="2400" dirty="0" smtClean="0">
                <a:latin typeface="SutonnyMJ" pitchFamily="2" charset="0"/>
              </a:rPr>
              <a:t> </a:t>
            </a:r>
            <a:r>
              <a:rPr lang="en-US" sz="2400" dirty="0" err="1" smtClean="0">
                <a:latin typeface="SutonnyMJ" pitchFamily="2" charset="0"/>
              </a:rPr>
              <a:t>কোম্পানি</a:t>
            </a:r>
            <a:r>
              <a:rPr lang="en-US" sz="2400" dirty="0" smtClean="0">
                <a:latin typeface="SutonnyMJ" pitchFamily="2" charset="0"/>
              </a:rPr>
              <a:t> </a:t>
            </a:r>
            <a:r>
              <a:rPr lang="en-US" sz="2400" dirty="0" err="1" smtClean="0">
                <a:latin typeface="SutonnyMJ" pitchFamily="2" charset="0"/>
              </a:rPr>
              <a:t>রিকম্বিন্টে</a:t>
            </a:r>
            <a:r>
              <a:rPr lang="en-US" dirty="0" smtClean="0">
                <a:latin typeface="SutonnyMJ" pitchFamily="2" charset="0"/>
              </a:rPr>
              <a:t> </a:t>
            </a:r>
            <a:r>
              <a:rPr lang="en-US" sz="2400" cap="none" dirty="0" smtClean="0">
                <a:ln>
                  <a:noFill/>
                </a:ln>
                <a:solidFill>
                  <a:prstClr val="white"/>
                </a:solidFill>
                <a:latin typeface="Times New Roman" panose="02020603050405020304" pitchFamily="18" charset="0"/>
                <a:cs typeface="Times New Roman" panose="02020603050405020304" pitchFamily="18" charset="0"/>
              </a:rPr>
              <a:t>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প্রযুক্তি</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সফলভাবে</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প্রয়োগ</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বাণিজ্যিক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সুবিধাধি</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গ্রহন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করছে</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উদাহরণস্বরূপ</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মানবদেহের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ইনসুলিন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তৈরির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জিনকে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ব্যাকটেরিয়া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কোষে</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প্রবিষ্ট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বাণিজ্যিভাবে</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ইনসুলিন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তৈরি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হচ্ছে</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তাছাড়া</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রিকম্বিনেন্ট</a:t>
            </a:r>
            <a:r>
              <a:rPr lang="en-US" sz="2400" cap="none" dirty="0" smtClean="0">
                <a:ln>
                  <a:noFill/>
                </a:ln>
                <a:solidFill>
                  <a:prstClr val="white"/>
                </a:solidFill>
                <a:latin typeface="Times New Roman" panose="02020603050405020304" pitchFamily="18" charset="0"/>
                <a:cs typeface="Times New Roman" panose="02020603050405020304" pitchFamily="18" charset="0"/>
              </a:rPr>
              <a:t> DNA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প্রযুক্তিকে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কাজে</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লাগিয়ে</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ফসল</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উদ্ভিদের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নতুন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জাত</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উদ্ভাবন</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করা</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হচ্ছে</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এসব</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জাতকে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ট্রান্সজেনিক</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উদ্ভিদ</a:t>
            </a:r>
            <a:r>
              <a:rPr lang="en-US" sz="2400" cap="none" dirty="0" smtClean="0">
                <a:ln>
                  <a:noFill/>
                </a:ln>
                <a:solidFill>
                  <a:prstClr val="white"/>
                </a:solidFill>
                <a:latin typeface="Times New Roman" panose="02020603050405020304" pitchFamily="18" charset="0"/>
                <a:cs typeface="Times New Roman" panose="02020603050405020304" pitchFamily="18" charset="0"/>
              </a:rPr>
              <a:t> </a:t>
            </a:r>
            <a:r>
              <a:rPr lang="en-US" sz="2400" cap="none" dirty="0" err="1" smtClean="0">
                <a:ln>
                  <a:noFill/>
                </a:ln>
                <a:solidFill>
                  <a:prstClr val="white"/>
                </a:solidFill>
                <a:latin typeface="Times New Roman" panose="02020603050405020304" pitchFamily="18" charset="0"/>
                <a:cs typeface="Times New Roman" panose="02020603050405020304" pitchFamily="18" charset="0"/>
              </a:rPr>
              <a:t>বলে</a:t>
            </a:r>
            <a:r>
              <a:rPr lang="en-US" sz="2400" cap="none" dirty="0" smtClean="0">
                <a:ln>
                  <a:noFill/>
                </a:ln>
                <a:solidFill>
                  <a:prstClr val="white"/>
                </a:solidFill>
                <a:latin typeface="Times New Roman" panose="02020603050405020304" pitchFamily="18" charset="0"/>
                <a:cs typeface="Times New Roman" panose="02020603050405020304" pitchFamily="18" charset="0"/>
              </a:rPr>
              <a:t>।</a:t>
            </a:r>
            <a:endParaRPr lang="en-US" dirty="0">
              <a:latin typeface="SutonnyMJ" pitchFamily="2" charset="0"/>
            </a:endParaRPr>
          </a:p>
        </p:txBody>
      </p:sp>
      <p:sp>
        <p:nvSpPr>
          <p:cNvPr id="3" name="Text Placeholder 2"/>
          <p:cNvSpPr>
            <a:spLocks noGrp="1"/>
          </p:cNvSpPr>
          <p:nvPr>
            <p:ph type="body" idx="1"/>
          </p:nvPr>
        </p:nvSpPr>
        <p:spPr>
          <a:xfrm>
            <a:off x="400875" y="2885941"/>
            <a:ext cx="9515857" cy="1943636"/>
          </a:xfrm>
        </p:spPr>
        <p:txBody>
          <a:bodyPr>
            <a:noAutofit/>
          </a:bodyPr>
          <a:lstStyle/>
          <a:p>
            <a:pPr algn="just"/>
            <a:r>
              <a:rPr lang="en-US" sz="2400" dirty="0" smtClean="0">
                <a:latin typeface="SutonnyMJ" pitchFamily="2" charset="0"/>
              </a:rPr>
              <a:t>1972 </a:t>
            </a:r>
            <a:r>
              <a:rPr lang="en-US" sz="2400" dirty="0" err="1" smtClean="0">
                <a:latin typeface="SutonnyMJ" pitchFamily="2" charset="0"/>
              </a:rPr>
              <a:t>সালে</a:t>
            </a:r>
            <a:r>
              <a:rPr lang="en-US" sz="2400" dirty="0" smtClean="0">
                <a:latin typeface="SutonnyMJ" pitchFamily="2" charset="0"/>
              </a:rPr>
              <a:t> </a:t>
            </a:r>
            <a:r>
              <a:rPr lang="en-US" sz="2400" dirty="0" err="1" smtClean="0">
                <a:latin typeface="SutonnyMJ" pitchFamily="2" charset="0"/>
              </a:rPr>
              <a:t>বানরের</a:t>
            </a:r>
            <a:r>
              <a:rPr lang="en-US" sz="2400" dirty="0" smtClean="0">
                <a:latin typeface="SutonnyMJ" pitchFamily="2" charset="0"/>
              </a:rPr>
              <a:t> </a:t>
            </a:r>
            <a:r>
              <a:rPr lang="en-US" sz="2400" dirty="0" err="1" smtClean="0">
                <a:latin typeface="SutonnyMJ" pitchFamily="2" charset="0"/>
              </a:rPr>
              <a:t>ভাইরাস</a:t>
            </a:r>
            <a:r>
              <a:rPr lang="en-US" sz="2400" dirty="0" smtClean="0">
                <a:latin typeface="SutonnyMJ" pitchFamily="2" charset="0"/>
              </a:rPr>
              <a:t> </a:t>
            </a:r>
            <a:r>
              <a:rPr lang="en-US" sz="2400" dirty="0" smtClean="0">
                <a:solidFill>
                  <a:srgbClr val="00B050"/>
                </a:solidFill>
                <a:latin typeface="Times New Roman" panose="02020603050405020304" pitchFamily="18" charset="0"/>
                <a:cs typeface="Times New Roman" panose="02020603050405020304" pitchFamily="18" charset="0"/>
              </a:rPr>
              <a:t>SV40</a:t>
            </a:r>
            <a:r>
              <a:rPr lang="en-US" sz="2400" dirty="0" smtClean="0">
                <a:latin typeface="SutonnyMJ" pitchFamily="2" charset="0"/>
              </a:rPr>
              <a:t> ও </a:t>
            </a:r>
            <a:r>
              <a:rPr lang="en-US" sz="2400" dirty="0" smtClean="0">
                <a:solidFill>
                  <a:srgbClr val="00B050"/>
                </a:solidFill>
                <a:latin typeface="Times New Roman" panose="02020603050405020304" pitchFamily="18" charset="0"/>
                <a:cs typeface="Times New Roman" panose="02020603050405020304" pitchFamily="18" charset="0"/>
              </a:rPr>
              <a:t>lambda virus </a:t>
            </a:r>
            <a:r>
              <a:rPr lang="en-US" sz="2400" dirty="0" err="1" smtClean="0">
                <a:latin typeface="SutonnyMJ" pitchFamily="2" charset="0"/>
              </a:rPr>
              <a:t>এর</a:t>
            </a:r>
            <a:r>
              <a:rPr lang="en-US" sz="2400" dirty="0" smtClean="0">
                <a:latin typeface="SutonnyMJ" pitchFamily="2" charset="0"/>
              </a:rPr>
              <a:t> </a:t>
            </a:r>
            <a:r>
              <a:rPr lang="en-US" sz="2400" dirty="0" err="1" smtClean="0">
                <a:latin typeface="SutonnyMJ" pitchFamily="2" charset="0"/>
              </a:rPr>
              <a:t>ডিএনএ</a:t>
            </a:r>
            <a:r>
              <a:rPr lang="en-US" sz="2400" dirty="0" smtClean="0">
                <a:latin typeface="SutonnyMJ" pitchFamily="2" charset="0"/>
              </a:rPr>
              <a:t> </a:t>
            </a:r>
            <a:r>
              <a:rPr lang="en-US" sz="2400" dirty="0" err="1" smtClean="0">
                <a:latin typeface="SutonnyMJ" pitchFamily="2" charset="0"/>
              </a:rPr>
              <a:t>অনুর</a:t>
            </a:r>
            <a:r>
              <a:rPr lang="en-US" sz="2400" dirty="0" smtClean="0">
                <a:latin typeface="SutonnyMJ" pitchFamily="2" charset="0"/>
              </a:rPr>
              <a:t> </a:t>
            </a:r>
            <a:r>
              <a:rPr lang="en-US" sz="2400" dirty="0" err="1" smtClean="0">
                <a:latin typeface="SutonnyMJ" pitchFamily="2" charset="0"/>
              </a:rPr>
              <a:t>সংযোগ</a:t>
            </a:r>
            <a:r>
              <a:rPr lang="en-US" sz="2400" dirty="0" smtClean="0">
                <a:latin typeface="SutonnyMJ" pitchFamily="2" charset="0"/>
              </a:rPr>
              <a:t> </a:t>
            </a:r>
            <a:r>
              <a:rPr lang="en-US" sz="2400" dirty="0" err="1" smtClean="0">
                <a:latin typeface="SutonnyMJ" pitchFamily="2" charset="0"/>
              </a:rPr>
              <a:t>ঘটিয়ে</a:t>
            </a:r>
            <a:r>
              <a:rPr lang="en-US" sz="2400" dirty="0" smtClean="0">
                <a:latin typeface="SutonnyMJ" pitchFamily="2" charset="0"/>
              </a:rPr>
              <a:t> </a:t>
            </a:r>
            <a:r>
              <a:rPr lang="en-US" sz="2400" dirty="0" err="1" smtClean="0">
                <a:latin typeface="SutonnyMJ" pitchFamily="2" charset="0"/>
              </a:rPr>
              <a:t>বিশ্বের</a:t>
            </a:r>
            <a:r>
              <a:rPr lang="en-US" sz="2400" dirty="0" smtClean="0">
                <a:latin typeface="SutonnyMJ" pitchFamily="2" charset="0"/>
              </a:rPr>
              <a:t> </a:t>
            </a:r>
            <a:r>
              <a:rPr lang="en-US" sz="2400" dirty="0" err="1" smtClean="0">
                <a:latin typeface="SutonnyMJ" pitchFamily="2" charset="0"/>
              </a:rPr>
              <a:t>প্রথম</a:t>
            </a:r>
            <a:r>
              <a:rPr lang="en-US" sz="2400" dirty="0" smtClean="0">
                <a:latin typeface="SutonnyMJ" pitchFamily="2" charset="0"/>
              </a:rPr>
              <a:t> </a:t>
            </a:r>
            <a:r>
              <a:rPr lang="en-US" sz="2400" dirty="0" err="1" smtClean="0">
                <a:latin typeface="SutonnyMJ" pitchFamily="2" charset="0"/>
              </a:rPr>
              <a:t>রিকম্বিনেন্ট</a:t>
            </a:r>
            <a:r>
              <a:rPr lang="en-US" sz="2400" dirty="0" smtClean="0">
                <a:latin typeface="SutonnyMJ" pitchFamily="2" charset="0"/>
              </a:rPr>
              <a:t> </a:t>
            </a:r>
            <a:r>
              <a:rPr lang="en-US" sz="2400" dirty="0" err="1" smtClean="0">
                <a:latin typeface="SutonnyMJ" pitchFamily="2" charset="0"/>
              </a:rPr>
              <a:t>ডিএনএ</a:t>
            </a:r>
            <a:r>
              <a:rPr lang="en-US" sz="2400" dirty="0" smtClean="0">
                <a:latin typeface="SutonnyMJ" pitchFamily="2" charset="0"/>
              </a:rPr>
              <a:t> </a:t>
            </a:r>
            <a:r>
              <a:rPr lang="en-US" sz="2400" dirty="0" err="1" smtClean="0">
                <a:latin typeface="SutonnyMJ" pitchFamily="2" charset="0"/>
              </a:rPr>
              <a:t>অনু</a:t>
            </a:r>
            <a:r>
              <a:rPr lang="en-US" sz="2400" dirty="0" smtClean="0">
                <a:latin typeface="SutonnyMJ" pitchFamily="2" charset="0"/>
              </a:rPr>
              <a:t> </a:t>
            </a:r>
            <a:r>
              <a:rPr lang="en-US" sz="2400" dirty="0" err="1" smtClean="0">
                <a:latin typeface="SutonnyMJ" pitchFamily="2" charset="0"/>
              </a:rPr>
              <a:t>তৈরি</a:t>
            </a:r>
            <a:r>
              <a:rPr lang="en-US" sz="2400" dirty="0" smtClean="0">
                <a:latin typeface="SutonnyMJ" pitchFamily="2" charset="0"/>
              </a:rPr>
              <a:t> </a:t>
            </a:r>
            <a:r>
              <a:rPr lang="en-US" sz="2400" dirty="0" err="1" smtClean="0">
                <a:latin typeface="SutonnyMJ" pitchFamily="2" charset="0"/>
              </a:rPr>
              <a:t>করেন</a:t>
            </a:r>
            <a:r>
              <a:rPr lang="en-US" sz="2400" dirty="0" smtClean="0">
                <a:latin typeface="SutonnyMJ" pitchFamily="2" charset="0"/>
              </a:rPr>
              <a:t>। 1973 </a:t>
            </a:r>
            <a:r>
              <a:rPr lang="en-US" sz="2400" dirty="0" err="1" smtClean="0">
                <a:latin typeface="SutonnyMJ" pitchFamily="2" charset="0"/>
              </a:rPr>
              <a:t>সালে</a:t>
            </a:r>
            <a:r>
              <a:rPr lang="en-US" sz="2400" dirty="0" smtClean="0">
                <a:latin typeface="SutonnyMJ" pitchFamily="2" charset="0"/>
              </a:rPr>
              <a:t> </a:t>
            </a:r>
            <a:r>
              <a:rPr lang="en-US" sz="2400" dirty="0" err="1" smtClean="0">
                <a:latin typeface="SutonnyMJ" pitchFamily="2" charset="0"/>
              </a:rPr>
              <a:t>ব্যাকটেরিয়া</a:t>
            </a:r>
            <a:r>
              <a:rPr lang="en-US" sz="2400" dirty="0" smtClean="0">
                <a:latin typeface="SutonnyMJ" pitchFamily="2" charset="0"/>
              </a:rPr>
              <a:t> </a:t>
            </a:r>
            <a:r>
              <a:rPr lang="en-US" sz="2400" dirty="0" err="1" smtClean="0">
                <a:latin typeface="SutonnyMJ" pitchFamily="2" charset="0"/>
              </a:rPr>
              <a:t>প্লাজমিডের</a:t>
            </a:r>
            <a:r>
              <a:rPr lang="en-US" sz="2400" dirty="0" smtClean="0">
                <a:latin typeface="SutonnyMJ" pitchFamily="2" charset="0"/>
              </a:rPr>
              <a:t> </a:t>
            </a:r>
            <a:r>
              <a:rPr lang="en-US" sz="2400" dirty="0" err="1" smtClean="0">
                <a:latin typeface="SutonnyMJ" pitchFamily="2" charset="0"/>
              </a:rPr>
              <a:t>মধ্যে</a:t>
            </a:r>
            <a:r>
              <a:rPr lang="en-US" sz="2400" dirty="0" smtClean="0">
                <a:latin typeface="SutonnyMJ" pitchFamily="2" charset="0"/>
              </a:rPr>
              <a:t> </a:t>
            </a:r>
            <a:r>
              <a:rPr lang="en-US" sz="2400" dirty="0" err="1" smtClean="0">
                <a:latin typeface="SutonnyMJ" pitchFamily="2" charset="0"/>
              </a:rPr>
              <a:t>এন্টিবায়োটিক</a:t>
            </a:r>
            <a:r>
              <a:rPr lang="en-US" sz="2400" dirty="0" smtClean="0">
                <a:latin typeface="SutonnyMJ" pitchFamily="2" charset="0"/>
              </a:rPr>
              <a:t> </a:t>
            </a:r>
            <a:r>
              <a:rPr lang="en-US" sz="2400" dirty="0" err="1" smtClean="0">
                <a:latin typeface="SutonnyMJ" pitchFamily="2" charset="0"/>
              </a:rPr>
              <a:t>রেজিস্টেন্স</a:t>
            </a:r>
            <a:r>
              <a:rPr lang="en-US" sz="2400" dirty="0" smtClean="0">
                <a:latin typeface="SutonnyMJ" pitchFamily="2" charset="0"/>
              </a:rPr>
              <a:t> </a:t>
            </a:r>
            <a:r>
              <a:rPr lang="en-US" sz="2400" dirty="0" err="1" smtClean="0">
                <a:latin typeface="SutonnyMJ" pitchFamily="2" charset="0"/>
              </a:rPr>
              <a:t>জিন</a:t>
            </a:r>
            <a:r>
              <a:rPr lang="en-US" sz="2400" dirty="0" smtClean="0">
                <a:latin typeface="SutonnyMJ" pitchFamily="2" charset="0"/>
              </a:rPr>
              <a:t> </a:t>
            </a:r>
            <a:r>
              <a:rPr lang="en-US" sz="2400" dirty="0" err="1" smtClean="0">
                <a:latin typeface="SutonnyMJ" pitchFamily="2" charset="0"/>
              </a:rPr>
              <a:t>প্রবেশ</a:t>
            </a:r>
            <a:r>
              <a:rPr lang="en-US" sz="2400" dirty="0" smtClean="0">
                <a:latin typeface="SutonnyMJ" pitchFamily="2" charset="0"/>
              </a:rPr>
              <a:t> </a:t>
            </a:r>
            <a:r>
              <a:rPr lang="en-US" sz="2400" dirty="0" err="1" smtClean="0">
                <a:latin typeface="SutonnyMJ" pitchFamily="2" charset="0"/>
              </a:rPr>
              <a:t>করানোর</a:t>
            </a:r>
            <a:r>
              <a:rPr lang="en-US" sz="2400" dirty="0" smtClean="0">
                <a:latin typeface="SutonnyMJ" pitchFamily="2" charset="0"/>
              </a:rPr>
              <a:t> </a:t>
            </a:r>
            <a:r>
              <a:rPr lang="en-US" sz="2400" dirty="0" err="1" smtClean="0">
                <a:latin typeface="SutonnyMJ" pitchFamily="2" charset="0"/>
              </a:rPr>
              <a:t>মাধ্যমে</a:t>
            </a:r>
            <a:r>
              <a:rPr lang="en-US" sz="2400" dirty="0" smtClean="0">
                <a:latin typeface="SutonnyMJ" pitchFamily="2" charset="0"/>
              </a:rPr>
              <a:t> </a:t>
            </a:r>
            <a:r>
              <a:rPr lang="en-US" sz="2400" dirty="0" smtClean="0">
                <a:solidFill>
                  <a:srgbClr val="00B050"/>
                </a:solidFill>
                <a:latin typeface="Times New Roman" panose="02020603050405020304" pitchFamily="18" charset="0"/>
                <a:cs typeface="Times New Roman" panose="02020603050405020304" pitchFamily="18" charset="0"/>
              </a:rPr>
              <a:t>Herbert Boyer</a:t>
            </a:r>
            <a:r>
              <a:rPr lang="en-US" sz="2400" dirty="0" smtClean="0">
                <a:solidFill>
                  <a:srgbClr val="00B050"/>
                </a:solidFill>
                <a:latin typeface="SutonnyMJ" pitchFamily="2" charset="0"/>
              </a:rPr>
              <a:t> </a:t>
            </a:r>
            <a:r>
              <a:rPr lang="en-US" sz="2400" dirty="0" err="1" smtClean="0">
                <a:latin typeface="SutonnyMJ" pitchFamily="2" charset="0"/>
              </a:rPr>
              <a:t>এবং</a:t>
            </a:r>
            <a:r>
              <a:rPr lang="en-US" sz="2400" dirty="0" smtClean="0">
                <a:latin typeface="SutonnyMJ" pitchFamily="2" charset="0"/>
              </a:rPr>
              <a:t> </a:t>
            </a:r>
            <a:r>
              <a:rPr lang="en-US" sz="2400" dirty="0" smtClean="0">
                <a:solidFill>
                  <a:srgbClr val="00B050"/>
                </a:solidFill>
                <a:latin typeface="Times New Roman" panose="02020603050405020304" pitchFamily="18" charset="0"/>
                <a:cs typeface="Times New Roman" panose="02020603050405020304" pitchFamily="18" charset="0"/>
              </a:rPr>
              <a:t>Stanley Cohen </a:t>
            </a:r>
            <a:r>
              <a:rPr lang="en-US" sz="2400" dirty="0" err="1" smtClean="0">
                <a:latin typeface="SutonnyMJ" pitchFamily="2" charset="0"/>
              </a:rPr>
              <a:t>সর্বপ্রথম</a:t>
            </a:r>
            <a:r>
              <a:rPr lang="en-US" sz="2400" dirty="0" smtClean="0">
                <a:latin typeface="SutonnyMJ" pitchFamily="2" charset="0"/>
              </a:rPr>
              <a:t> </a:t>
            </a:r>
            <a:r>
              <a:rPr lang="en-US" sz="2400" dirty="0" err="1" smtClean="0">
                <a:latin typeface="SutonnyMJ" pitchFamily="2" charset="0"/>
              </a:rPr>
              <a:t>ট্রান্সজেনিক</a:t>
            </a:r>
            <a:r>
              <a:rPr lang="en-US" sz="2400" dirty="0" smtClean="0">
                <a:latin typeface="SutonnyMJ" pitchFamily="2" charset="0"/>
              </a:rPr>
              <a:t> </a:t>
            </a:r>
            <a:r>
              <a:rPr lang="en-US" sz="2400" dirty="0" err="1" smtClean="0">
                <a:latin typeface="SutonnyMJ" pitchFamily="2" charset="0"/>
              </a:rPr>
              <a:t>জীব</a:t>
            </a:r>
            <a:r>
              <a:rPr lang="en-US" sz="2400" dirty="0" smtClean="0">
                <a:latin typeface="SutonnyMJ" pitchFamily="2" charset="0"/>
              </a:rPr>
              <a:t> </a:t>
            </a:r>
            <a:r>
              <a:rPr lang="en-US" sz="2400" dirty="0" err="1" smtClean="0">
                <a:latin typeface="SutonnyMJ" pitchFamily="2" charset="0"/>
              </a:rPr>
              <a:t>তৈরি</a:t>
            </a:r>
            <a:r>
              <a:rPr lang="en-US" sz="2400" dirty="0" smtClean="0">
                <a:latin typeface="SutonnyMJ" pitchFamily="2" charset="0"/>
              </a:rPr>
              <a:t> </a:t>
            </a:r>
            <a:r>
              <a:rPr lang="en-US" sz="2400" dirty="0" err="1" smtClean="0">
                <a:latin typeface="SutonnyMJ" pitchFamily="2" charset="0"/>
              </a:rPr>
              <a:t>করেন</a:t>
            </a:r>
            <a:r>
              <a:rPr lang="en-US" sz="2400" dirty="0" smtClean="0">
                <a:latin typeface="SutonnyMJ" pitchFamily="2" charset="0"/>
              </a:rPr>
              <a:t>। (</a:t>
            </a:r>
            <a:r>
              <a:rPr lang="en-US" sz="2400" dirty="0" err="1" smtClean="0">
                <a:latin typeface="SutonnyMJ" pitchFamily="2" charset="0"/>
              </a:rPr>
              <a:t>ইদুঁর</a:t>
            </a:r>
            <a:r>
              <a:rPr lang="en-US" sz="2400" dirty="0" smtClean="0">
                <a:latin typeface="SutonnyMJ" pitchFamily="2" charset="0"/>
              </a:rPr>
              <a:t>)</a:t>
            </a:r>
            <a:endParaRPr lang="en-US" sz="2400" dirty="0">
              <a:latin typeface="SutonnyMJ" pitchFamily="2" charset="0"/>
            </a:endParaRPr>
          </a:p>
        </p:txBody>
      </p:sp>
    </p:spTree>
    <p:extLst>
      <p:ext uri="{BB962C8B-B14F-4D97-AF65-F5344CB8AC3E}">
        <p14:creationId xmlns:p14="http://schemas.microsoft.com/office/powerpoint/2010/main" val="295489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82" y="203558"/>
            <a:ext cx="9451462" cy="620690"/>
          </a:xfrm>
        </p:spPr>
        <p:txBody>
          <a:bodyPr>
            <a:normAutofit/>
          </a:bodyPr>
          <a:lstStyle/>
          <a:p>
            <a:r>
              <a:rPr lang="en-US" sz="2800" dirty="0" err="1" smtClean="0">
                <a:solidFill>
                  <a:srgbClr val="00B050"/>
                </a:solidFill>
                <a:latin typeface="SutonnyMJ" pitchFamily="2" charset="0"/>
              </a:rPr>
              <a:t>রিকম্বিনেন্ট</a:t>
            </a:r>
            <a:r>
              <a:rPr lang="en-US" sz="2800" dirty="0" smtClean="0">
                <a:solidFill>
                  <a:srgbClr val="00B050"/>
                </a:solidFill>
                <a:latin typeface="SutonnyMJ" pitchFamily="2" charset="0"/>
              </a:rPr>
              <a:t> </a:t>
            </a:r>
            <a:r>
              <a:rPr lang="en-US" sz="2800" cap="none" dirty="0">
                <a:ln>
                  <a:noFill/>
                </a:ln>
                <a:solidFill>
                  <a:srgbClr val="00B050"/>
                </a:solidFill>
                <a:latin typeface="Times New Roman" panose="02020603050405020304" pitchFamily="18" charset="0"/>
                <a:cs typeface="Times New Roman" panose="02020603050405020304" pitchFamily="18" charset="0"/>
              </a:rPr>
              <a:t>DNA </a:t>
            </a:r>
            <a:r>
              <a:rPr lang="en-US" sz="2800" cap="none" dirty="0" err="1" smtClean="0">
                <a:ln>
                  <a:noFill/>
                </a:ln>
                <a:solidFill>
                  <a:srgbClr val="00B050"/>
                </a:solidFill>
                <a:latin typeface="Times New Roman" panose="02020603050405020304" pitchFamily="18" charset="0"/>
                <a:cs typeface="Times New Roman" panose="02020603050405020304" pitchFamily="18" charset="0"/>
              </a:rPr>
              <a:t>প্রযুক্তি</a:t>
            </a:r>
            <a:r>
              <a:rPr lang="en-US" sz="2800" dirty="0" err="1" smtClean="0">
                <a:solidFill>
                  <a:srgbClr val="00B050"/>
                </a:solidFill>
                <a:latin typeface="SutonnyMJ" pitchFamily="2" charset="0"/>
              </a:rPr>
              <a:t>র</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ধাপসমূহ</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বা</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জীবন</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পরিবর্তনের</a:t>
            </a:r>
            <a:r>
              <a:rPr lang="en-US" sz="2800" dirty="0" smtClean="0">
                <a:solidFill>
                  <a:srgbClr val="00B050"/>
                </a:solidFill>
                <a:latin typeface="SutonnyMJ" pitchFamily="2" charset="0"/>
              </a:rPr>
              <a:t> </a:t>
            </a:r>
            <a:r>
              <a:rPr lang="en-US" sz="2800" dirty="0" err="1" smtClean="0">
                <a:solidFill>
                  <a:srgbClr val="00B050"/>
                </a:solidFill>
                <a:latin typeface="SutonnyMJ" pitchFamily="2" charset="0"/>
              </a:rPr>
              <a:t>ধারাঃ</a:t>
            </a:r>
            <a:endParaRPr lang="en-US" sz="2800" dirty="0">
              <a:solidFill>
                <a:srgbClr val="00B050"/>
              </a:solidFill>
              <a:latin typeface="SutonnyMJ" pitchFamily="2" charset="0"/>
            </a:endParaRPr>
          </a:p>
        </p:txBody>
      </p:sp>
      <p:sp>
        <p:nvSpPr>
          <p:cNvPr id="3" name="Text Placeholder 2"/>
          <p:cNvSpPr>
            <a:spLocks noGrp="1"/>
          </p:cNvSpPr>
          <p:nvPr>
            <p:ph type="body" idx="1"/>
          </p:nvPr>
        </p:nvSpPr>
        <p:spPr>
          <a:xfrm>
            <a:off x="225682" y="824248"/>
            <a:ext cx="9072864" cy="4494727"/>
          </a:xfrm>
        </p:spPr>
        <p:txBody>
          <a:bodyPr/>
          <a:lstStyle/>
          <a:p>
            <a:endParaRPr lang="en-US" sz="2000" dirty="0" smtClean="0">
              <a:latin typeface="SutonnyMJ" pitchFamily="2" charset="0"/>
            </a:endParaRPr>
          </a:p>
          <a:p>
            <a:r>
              <a:rPr lang="en-US" sz="2800" dirty="0" smtClean="0">
                <a:solidFill>
                  <a:srgbClr val="00B050"/>
                </a:solidFill>
                <a:latin typeface="SutonnyMJ" pitchFamily="2" charset="0"/>
              </a:rPr>
              <a:t>1। </a:t>
            </a:r>
            <a:r>
              <a:rPr lang="en-US" sz="2800" dirty="0" smtClean="0">
                <a:solidFill>
                  <a:srgbClr val="00B050"/>
                </a:solidFill>
                <a:latin typeface="Times New Roman" panose="02020603050405020304" pitchFamily="18" charset="0"/>
                <a:cs typeface="Times New Roman" panose="02020603050405020304" pitchFamily="18" charset="0"/>
              </a:rPr>
              <a:t>DNA </a:t>
            </a:r>
            <a:r>
              <a:rPr lang="en-US" sz="2800" dirty="0" err="1" smtClean="0">
                <a:solidFill>
                  <a:srgbClr val="00B050"/>
                </a:solidFill>
                <a:latin typeface="SutonnyMJ" pitchFamily="2" charset="0"/>
                <a:cs typeface="Times New Roman" panose="02020603050405020304" pitchFamily="18" charset="0"/>
              </a:rPr>
              <a:t>নির্বাচনঃ</a:t>
            </a:r>
            <a:r>
              <a:rPr lang="en-US" sz="2800" dirty="0" smtClean="0">
                <a:solidFill>
                  <a:srgbClr val="00B050"/>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উদ্ভিদের</a:t>
            </a:r>
            <a:r>
              <a:rPr lang="en-US" sz="2000" dirty="0" smtClean="0">
                <a:solidFill>
                  <a:prstClr val="white"/>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কাঙ্খিত</a:t>
            </a:r>
            <a:r>
              <a:rPr lang="en-US" sz="2000" dirty="0" smtClean="0">
                <a:solidFill>
                  <a:prstClr val="white"/>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বৈশিষ্ট্য</a:t>
            </a:r>
            <a:r>
              <a:rPr lang="en-US" sz="2000" dirty="0" smtClean="0">
                <a:solidFill>
                  <a:prstClr val="white"/>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বহনকারী</a:t>
            </a:r>
            <a:r>
              <a:rPr lang="en-US" sz="2000" dirty="0" smtClean="0">
                <a:solidFill>
                  <a:prstClr val="white"/>
                </a:solidFill>
                <a:latin typeface="SutonnyMJ" pitchFamily="2" charset="0"/>
                <a:cs typeface="Times New Roman" panose="02020603050405020304" pitchFamily="18" charset="0"/>
              </a:rPr>
              <a:t> </a:t>
            </a:r>
            <a:r>
              <a:rPr lang="en-US" sz="2000" dirty="0">
                <a:solidFill>
                  <a:prstClr val="white"/>
                </a:solidFill>
                <a:latin typeface="Times New Roman" panose="02020603050405020304" pitchFamily="18" charset="0"/>
                <a:cs typeface="Times New Roman" panose="02020603050405020304" pitchFamily="18" charset="0"/>
              </a:rPr>
              <a:t>DNA</a:t>
            </a:r>
            <a:r>
              <a:rPr lang="en-US" sz="2000" dirty="0" smtClean="0">
                <a:solidFill>
                  <a:prstClr val="white"/>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কে</a:t>
            </a:r>
            <a:r>
              <a:rPr lang="en-US" sz="2000" dirty="0" smtClean="0">
                <a:solidFill>
                  <a:prstClr val="white"/>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নির্বাচন</a:t>
            </a:r>
            <a:r>
              <a:rPr lang="en-US" sz="2000" dirty="0" smtClean="0">
                <a:solidFill>
                  <a:prstClr val="white"/>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করতে</a:t>
            </a:r>
            <a:r>
              <a:rPr lang="en-US" sz="2000" dirty="0" smtClean="0">
                <a:solidFill>
                  <a:prstClr val="white"/>
                </a:solidFill>
                <a:latin typeface="SutonnyMJ" pitchFamily="2" charset="0"/>
                <a:cs typeface="Times New Roman" panose="02020603050405020304" pitchFamily="18" charset="0"/>
              </a:rPr>
              <a:t> </a:t>
            </a:r>
            <a:r>
              <a:rPr lang="en-US" sz="2000" dirty="0" err="1" smtClean="0">
                <a:solidFill>
                  <a:prstClr val="white"/>
                </a:solidFill>
                <a:latin typeface="SutonnyMJ" pitchFamily="2" charset="0"/>
                <a:cs typeface="Times New Roman" panose="02020603050405020304" pitchFamily="18" charset="0"/>
              </a:rPr>
              <a:t>হবে</a:t>
            </a:r>
            <a:r>
              <a:rPr lang="en-US" sz="2000" dirty="0" smtClean="0">
                <a:solidFill>
                  <a:prstClr val="white"/>
                </a:solidFill>
                <a:latin typeface="SutonnyMJ" pitchFamily="2" charset="0"/>
                <a:cs typeface="Times New Roman" panose="02020603050405020304" pitchFamily="18" charset="0"/>
              </a:rPr>
              <a:t>।</a:t>
            </a:r>
          </a:p>
          <a:p>
            <a:r>
              <a:rPr lang="en-US" dirty="0" smtClean="0">
                <a:solidFill>
                  <a:prstClr val="white"/>
                </a:solidFill>
                <a:latin typeface="SutonnyMJ" pitchFamily="2" charset="0"/>
                <a:cs typeface="Times New Roman" panose="02020603050405020304" pitchFamily="18" charset="0"/>
              </a:rPr>
              <a:t> </a:t>
            </a:r>
            <a:endParaRPr lang="en-US"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016" y="2008018"/>
            <a:ext cx="2491605" cy="4343771"/>
          </a:xfrm>
          <a:prstGeom prst="rect">
            <a:avLst/>
          </a:prstGeom>
        </p:spPr>
      </p:pic>
    </p:spTree>
    <p:extLst>
      <p:ext uri="{BB962C8B-B14F-4D97-AF65-F5344CB8AC3E}">
        <p14:creationId xmlns:p14="http://schemas.microsoft.com/office/powerpoint/2010/main" val="27002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345</TotalTime>
  <Words>858</Words>
  <Application>Microsoft Office PowerPoint</Application>
  <PresentationFormat>Widescreen</PresentationFormat>
  <Paragraphs>68</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Nikosh</vt:lpstr>
      <vt:lpstr>NikoshBAN</vt:lpstr>
      <vt:lpstr>SutonnyMJ</vt:lpstr>
      <vt:lpstr>Times New Roman</vt:lpstr>
      <vt:lpstr>Vrinda</vt:lpstr>
      <vt:lpstr>Office Theme</vt:lpstr>
      <vt:lpstr>PowerPoint Presentation</vt:lpstr>
      <vt:lpstr>PowerPoint Presentation</vt:lpstr>
      <vt:lpstr>PowerPoint Presentation</vt:lpstr>
      <vt:lpstr>পাঠ ঘোষণা  * * জেনেটিক ইঞ্জিনিয়ারিং </vt:lpstr>
      <vt:lpstr>আজকের পাঠ ** জেনেটিক ইঞ্জিনিয়ারিং সম্পর্কে আলোচনা|  </vt:lpstr>
      <vt:lpstr>শিখনফলঃ এই পাঠ শেষে যা যা শিখবে।</vt:lpstr>
      <vt:lpstr>পাঠ উপস্থাপনাঃ</vt:lpstr>
      <vt:lpstr>উন্নত বিশ্বের অনেক দেশেই অসংখ্য বাণিজ্যিক প্রতিষ্ঠান ও ঔষধ কোম্পানি রিকম্বিন্টে DNA প্রযুক্তি সফলভাবে প্রয়োগ করে বাণিজ্যিক সুবিধাধি গ্রহন করছে। উদাহরণস্বরূপ মানবদেহের ইনসুলিন তৈরির জিনকে ব্যাকটেরিয়া কোষে প্রবিষ্ট করে বাণিজ্যিভাবে ইনসুলিন তৈরি করা হচ্ছে। তাছাড়া রিকম্বিনেন্ট DNA প্রযুক্তিকে কাজে লাগিয়ে ফসল উদ্ভিদের নতুন জাত উদ্ভাবন করা হচ্ছে।   এসব জাতকে ট্রান্সজেনিক উদ্ভিদ বলে।</vt:lpstr>
      <vt:lpstr>রিকম্বিনেন্ট DNA প্রযুক্তির ধাপসমূহ বা জীবন পরিবর্তনের ধারাঃ</vt:lpstr>
      <vt:lpstr>2। DNA এর বাহক নির্বাচনঃ DNAকে বহন করার জন্য বাহক হিসেবে E-coli কে নির্বাচন করা হয়। এই বাহকের প্লাজমিডকে DNA-র সাথে যুক্ত করার জন্য ব্যবহার করা হয়। ব্যাকটেরিয়া দেহে সাধারণ DNA অণু ছাড়াও অতিরিক্ত স্বনিয়ন্ত্রিত বৃত্তকার যে DNA থাকে তাকে প্লাজমিড বলে।</vt:lpstr>
      <vt:lpstr>3। DNA খন্ড কর্তনঃ নির্দিষ্ট রেস্ট্রিকশন এনজাইম ব্যবহার করে নির্বাচিত DNA হতে সুবিধামত DNA অংশটি কেটে নিতে হয়।</vt:lpstr>
      <vt:lpstr>4। কর্তনকৃত DNA খন্ড প্রতিস্থাপনঃ কর্তনকৃত DNA খন্ডে এনজাইম প্রয়োগ করে প্লাজমিড DNA-র যথাস্থানে প্রতিস্থাপন করা হয়। পরিবর্তনকৃত প্লাজমিড DNA-কে রিকম্বিনেন্ট DNA বলে। </vt:lpstr>
      <vt:lpstr>5। পোষকদেহে রিকম্বিনেন্ট DNA স্থানান্তরঃ রিকম্বিনেন্ট DNA অণুকে অনুকুল পরিবেশ সৃষ্টির মাধ্যমে পোষক ব্যাকটেরিয়া দেহে প্রবেশ করানো হয়। এ DNA বহনকারী ব্যাকটেরিয়াকে ট্রান্সফর্মড ব্যাকটেরিয়া বলে।</vt:lpstr>
      <vt:lpstr>6। রিকম্বিনেন্ট DNA-র সংখ্যা বৃদ্ধি ও মূল্যায়নঃ রিকম্বিনেন্ট DNA ব্যাকটেরিয়াকে কালচার মিডিয়ামে রেখে সংখ্যা বৃদ্ধি করানো হয়। এ সময় কাঙ্খিত জিনবাহী প্লাজমিডও পোষক কোষের সংখ্যা বৃদ্ধি করে। এভাবে পোষকদেহে অধিক রিকম্বিনেন্ট DNA সৃষ্টি করে। </vt:lpstr>
      <vt:lpstr>জেনেটিক ইঞ্জিনিয়ারিং এর ব্যবহারঃ </vt:lpstr>
      <vt:lpstr>2। উন্নতমানের ফসল উৎপাদনঃ ফসল উৎপাদনের ক্ষেত্রে জেনেটিক ইঞ্জিনিয়ারিং ব্যাপকভাবে ব্যবহ্রত হচ্ছে। যেমনঃ সয়াবিন, ভুট্রা,তুলা, তেল বীজ, টমেটো, পেঁপে ইত্যাদির জিন বৈশিষ্ট্য পরিবর্তন করে এগুলোর উৎপাদন বৃদ্ধি, পোকা-মাকড় ও অন্যান্য উদ্ভিনাশক ছত্রাক ও ভাইরাস প্রতিরোধ করা হচ্ছে। জেনেটিক্যালি পরিবর্তন ফসল অধিক খরা ও ঠান্ডা সহ্য করতে পারে।</vt:lpstr>
      <vt:lpstr>3।রোগের চিকিৎসাঃ জিন থেরাপি জেনেটিক ইঞ্জিনিয়ারিং এর একটি সুফল। জিন থেরাপি মানুষের রোগের চিকিৎসা এবং তু্টিপূর্ণ মানুষের জিন পরিবর্তন করে সুস্থ করে তোলা হয়। </vt:lpstr>
      <vt:lpstr>4। হরমোন তৈরিঃ শিল্পজাত ব্যাকটেরিয়া থেকে উৎপাদিত হিউম্যান গ্রোথ হরমোন বামনত্ব(বেঁঠে) রোধ করে এবং পোড়া ত্বক, ফেটে যাওয়া হাঁড় এবং খাদ্যনালীর আলসারের চিকিৎসায় ব্যবহ্রত হয়।</vt:lpstr>
      <vt:lpstr>5। ভাইরাসনাশকঃ জেনেটিক ইঞ্জিনিয়ারিং এর মাধ্যমে তৈরি Interferon (মানব কোষ থেকে নিঃসৃত এক ধরনের রস) ভাইরাসনাশত (Anti viral) হিসেবে ব্যবহ্রত হয়।</vt:lpstr>
      <vt:lpstr>6। টিকা ও জ্বালানী তৈরিঃ জেনেটিক ইঞ্জিনিয়ারিং এর ফলে জৈব কারখানায় প্রচুর পরিমান প্রোটিন ও এনজাইম উৎপাদন করা যায়। এগুলো প্রচুর সংখ্যায় এর মতো টিকা ও সম্পুরক তৈরি করা সম্ভব। এছাড়া জ্বালানী তৈরিতেও এগুলো ব্যবহ্রত হয়।</vt:lpstr>
      <vt:lpstr>7। মৎস উন্নয়নঃ স্যামন মাছের জিন স্থানান্তরের মাধ্যমে মাগুর, কার্প, তেলাপিয়া মাছের আকৃতি অনেক বড় করা সম্ভব হয়েছে। </vt:lpstr>
      <vt:lpstr>8। পরিবেশ সুরক্ষাঃ বিজ্ঞানীরা জিন প্রকৌশলের উপর গবেষণা করে নতুন ব্যাকটেরিয়া তৈরি করেছেন, যা পরিবেশ সুরক্ষায় অবদান রাখছে।</vt:lpstr>
      <vt:lpstr>10। ফার্মাসিউটিক্যাল পণ্য উৎপাদনঃ</vt:lpstr>
      <vt:lpstr>পাঠ মূল্যায়নঃ</vt:lpstr>
      <vt:lpstr>দলীয় কাজঃ</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Mahidur Rahman</cp:lastModifiedBy>
  <cp:revision>175</cp:revision>
  <dcterms:created xsi:type="dcterms:W3CDTF">2017-07-22T12:44:08Z</dcterms:created>
  <dcterms:modified xsi:type="dcterms:W3CDTF">2020-12-10T09:39:20Z</dcterms:modified>
</cp:coreProperties>
</file>